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"/>
  </p:notesMasterIdLst>
  <p:sldIdLst>
    <p:sldId id="281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446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D992E76-E401-451E-9D65-3D6D15230D45}" type="datetimeFigureOut">
              <a:rPr lang="fr-FR"/>
              <a:pPr>
                <a:defRPr/>
              </a:pPr>
              <a:t>05/08/2010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E706D1A-6C22-4AC8-B7BF-0D499A0357C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82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6C904-9FA0-4BC4-9CD6-B6949677E0B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70D25-0C78-4495-B981-DABC31186D0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3C897-D6BF-421A-A280-BC10DF3138E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7A5D9-C4A3-4797-8F02-36CCBCD8BCF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B0EEF-655A-4E0A-A77E-1C2933FB4B7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13A4D-B7C2-42D0-9442-769FB8715A8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2B755-5AD8-4DCF-BB13-85A02BC8A8D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4F623-28CA-40B0-9A74-DADA78C44AB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80717-5F22-4845-B846-84CFBC5C15B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B725D-5C4E-405D-90A9-B1D5C6428F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2C0F1-FB1A-4BF5-ACDB-3CDE57E064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97BAD-7BD9-4E41-8EBD-EA42E8EF25E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64914-4BE5-41AD-B85C-864189A3B4A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898BB-D7CD-42BE-8054-B58CEC1DB16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5ACC1A6-2E4D-413F-AE9E-083B9E2F874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0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17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717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717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7177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717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  <p:sp>
          <p:nvSpPr>
            <p:cNvPr id="717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18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718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1943100"/>
          </a:xfrm>
        </p:spPr>
        <p:txBody>
          <a:bodyPr/>
          <a:lstStyle/>
          <a:p>
            <a:pPr eaLnBrk="1" hangingPunct="1">
              <a:defRPr/>
            </a:pPr>
            <a:r>
              <a:rPr lang="fr-FR" sz="4400" dirty="0" smtClean="0"/>
              <a:t>Planning a new </a:t>
            </a:r>
            <a:r>
              <a:rPr lang="fr-FR" sz="4400" dirty="0" err="1" smtClean="0"/>
              <a:t>Flare</a:t>
            </a:r>
            <a:r>
              <a:rPr lang="fr-FR" sz="4400" dirty="0" smtClean="0"/>
              <a:t>-CME-SEP mission: </a:t>
            </a:r>
            <a:br>
              <a:rPr lang="fr-FR" sz="4400" dirty="0" smtClean="0"/>
            </a:br>
            <a:r>
              <a:rPr lang="fr-FR" sz="4400" dirty="0" err="1" smtClean="0"/>
              <a:t>Energetic</a:t>
            </a:r>
            <a:r>
              <a:rPr lang="fr-FR" sz="4400" dirty="0" smtClean="0"/>
              <a:t> ions and </a:t>
            </a:r>
            <a:r>
              <a:rPr lang="fr-FR" sz="4400" dirty="0" err="1" smtClean="0"/>
              <a:t>relativistic</a:t>
            </a:r>
            <a:r>
              <a:rPr lang="fr-FR" sz="4400" dirty="0" smtClean="0"/>
              <a:t> </a:t>
            </a:r>
            <a:r>
              <a:rPr lang="fr-FR" sz="4400" dirty="0" err="1" smtClean="0"/>
              <a:t>electrons</a:t>
            </a:r>
            <a:r>
              <a:rPr lang="fr-FR" sz="4400" dirty="0" smtClean="0"/>
              <a:t> in the </a:t>
            </a:r>
            <a:r>
              <a:rPr lang="fr-FR" sz="4400" dirty="0" err="1" smtClean="0"/>
              <a:t>solar</a:t>
            </a:r>
            <a:r>
              <a:rPr lang="fr-FR" sz="4400" dirty="0" smtClean="0"/>
              <a:t> </a:t>
            </a:r>
            <a:r>
              <a:rPr lang="fr-FR" sz="4400" dirty="0" err="1" smtClean="0"/>
              <a:t>atmosphere</a:t>
            </a:r>
            <a:r>
              <a:rPr lang="fr-FR" sz="4400" dirty="0" smtClean="0"/>
              <a:t/>
            </a:r>
            <a:br>
              <a:rPr lang="fr-FR" sz="4400" dirty="0" smtClean="0"/>
            </a:br>
            <a:endParaRPr lang="fr-FR" sz="4400" dirty="0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2400" dirty="0" smtClean="0"/>
              <a:t>N. Vilmer</a:t>
            </a:r>
          </a:p>
          <a:p>
            <a:pPr eaLnBrk="1" hangingPunct="1">
              <a:defRPr/>
            </a:pPr>
            <a:r>
              <a:rPr lang="fr-FR" sz="2400" dirty="0" smtClean="0"/>
              <a:t>LESIA- CNRS/Paris </a:t>
            </a:r>
            <a:r>
              <a:rPr lang="fr-FR" sz="2400" dirty="0" err="1" smtClean="0"/>
              <a:t>Observatory</a:t>
            </a:r>
            <a:endParaRPr lang="fr-FR" sz="2400" dirty="0" smtClean="0"/>
          </a:p>
          <a:p>
            <a:pPr marL="457200" indent="-457200" eaLnBrk="1" hangingPunct="1">
              <a:defRPr/>
            </a:pPr>
            <a:endParaRPr lang="fr-FR" sz="2400" dirty="0" smtClean="0"/>
          </a:p>
          <a:p>
            <a:pPr marL="457200" indent="-457200" eaLnBrk="1" hangingPunct="1">
              <a:defRPr/>
            </a:pPr>
            <a:r>
              <a:rPr lang="fr-FR" sz="2400" dirty="0" smtClean="0"/>
              <a:t> </a:t>
            </a:r>
            <a:endParaRPr lang="fr-FR" sz="2400" dirty="0" smtClean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76238" y="6126163"/>
            <a:ext cx="38266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/>
              <a:t>Planning a new </a:t>
            </a:r>
            <a:r>
              <a:rPr lang="fr-FR" dirty="0" err="1" smtClean="0"/>
              <a:t>Flare</a:t>
            </a:r>
            <a:r>
              <a:rPr lang="fr-FR" dirty="0" smtClean="0"/>
              <a:t>-CME-SEP mission</a:t>
            </a:r>
          </a:p>
          <a:p>
            <a:r>
              <a:rPr lang="fr-FR" dirty="0" smtClean="0"/>
              <a:t>Annapolis- August 5 2010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1000132"/>
          </a:xfrm>
        </p:spPr>
        <p:txBody>
          <a:bodyPr/>
          <a:lstStyle/>
          <a:p>
            <a:r>
              <a:rPr lang="fr-FR" sz="3200" i="1" dirty="0" err="1" smtClean="0"/>
              <a:t>Extremes</a:t>
            </a:r>
            <a:r>
              <a:rPr lang="fr-FR" sz="3200" i="1" dirty="0" smtClean="0"/>
              <a:t> of ion </a:t>
            </a:r>
            <a:r>
              <a:rPr lang="fr-FR" sz="3200" i="1" dirty="0" err="1" smtClean="0"/>
              <a:t>acceleration</a:t>
            </a:r>
            <a:r>
              <a:rPr lang="fr-FR" sz="3200" i="1" dirty="0" smtClean="0"/>
              <a:t>: Pions and neutrons!!</a:t>
            </a:r>
            <a:endParaRPr lang="fr-FR" sz="3200" i="1" dirty="0"/>
          </a:p>
        </p:txBody>
      </p:sp>
      <p:pic>
        <p:nvPicPr>
          <p:cNvPr id="3" name="Image 14" descr="img102[1]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642918"/>
            <a:ext cx="3328416" cy="242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nic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29322" y="3143248"/>
            <a:ext cx="2959913" cy="2286457"/>
          </a:xfrm>
          <a:prstGeom prst="rect">
            <a:avLst/>
          </a:prstGeom>
          <a:noFill/>
          <a:ln/>
        </p:spPr>
      </p:pic>
      <p:sp>
        <p:nvSpPr>
          <p:cNvPr id="5" name="ZoneTexte 4"/>
          <p:cNvSpPr txBox="1"/>
          <p:nvPr/>
        </p:nvSpPr>
        <p:spPr>
          <a:xfrm>
            <a:off x="142844" y="642918"/>
            <a:ext cx="57996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Around</a:t>
            </a:r>
            <a:r>
              <a:rPr lang="fr-FR" dirty="0" smtClean="0"/>
              <a:t> 20 </a:t>
            </a:r>
            <a:r>
              <a:rPr lang="fr-FR" dirty="0" err="1" smtClean="0"/>
              <a:t>events</a:t>
            </a:r>
            <a:r>
              <a:rPr lang="fr-FR" dirty="0" smtClean="0"/>
              <a:t> </a:t>
            </a:r>
            <a:r>
              <a:rPr lang="fr-FR" dirty="0" err="1" smtClean="0"/>
              <a:t>observed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significant</a:t>
            </a:r>
            <a:r>
              <a:rPr lang="fr-FR" dirty="0" smtClean="0"/>
              <a:t> pion production:</a:t>
            </a:r>
          </a:p>
          <a:p>
            <a:endParaRPr lang="fr-FR" dirty="0"/>
          </a:p>
          <a:p>
            <a:r>
              <a:rPr lang="fr-FR" dirty="0" smtClean="0"/>
              <a:t>Shape of the ion </a:t>
            </a:r>
            <a:r>
              <a:rPr lang="fr-FR" dirty="0" err="1" smtClean="0"/>
              <a:t>spectrum</a:t>
            </a:r>
            <a:r>
              <a:rPr lang="fr-FR" dirty="0" smtClean="0"/>
              <a:t> in a </a:t>
            </a:r>
            <a:r>
              <a:rPr lang="fr-FR" dirty="0" err="1" smtClean="0"/>
              <a:t>wide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band?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1571613"/>
            <a:ext cx="579596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dirty="0" smtClean="0">
                <a:sym typeface="Symbol" pitchFamily="18" charset="2"/>
              </a:rPr>
              <a:t>Proton </a:t>
            </a:r>
            <a:r>
              <a:rPr lang="fr-FR" dirty="0" err="1" smtClean="0">
                <a:sym typeface="Symbol" pitchFamily="18" charset="2"/>
              </a:rPr>
              <a:t>spectra</a:t>
            </a:r>
            <a:r>
              <a:rPr lang="fr-FR" dirty="0" smtClean="0">
                <a:sym typeface="Symbol" pitchFamily="18" charset="2"/>
              </a:rPr>
              <a:t> and </a:t>
            </a:r>
            <a:r>
              <a:rPr lang="fr-FR" dirty="0" err="1" smtClean="0">
                <a:sym typeface="Symbol" pitchFamily="18" charset="2"/>
              </a:rPr>
              <a:t>numbers</a:t>
            </a:r>
            <a:r>
              <a:rPr lang="fr-FR" dirty="0" smtClean="0">
                <a:sym typeface="Symbol" pitchFamily="18" charset="2"/>
              </a:rPr>
              <a:t> </a:t>
            </a:r>
            <a:r>
              <a:rPr lang="fr-FR" dirty="0" err="1" smtClean="0">
                <a:sym typeface="Symbol" pitchFamily="18" charset="2"/>
              </a:rPr>
              <a:t>from</a:t>
            </a:r>
            <a:r>
              <a:rPr lang="fr-FR" dirty="0" smtClean="0">
                <a:sym typeface="Symbol" pitchFamily="18" charset="2"/>
              </a:rPr>
              <a:t> pion </a:t>
            </a:r>
            <a:r>
              <a:rPr lang="fr-FR" dirty="0" err="1" smtClean="0">
                <a:sym typeface="Symbol" pitchFamily="18" charset="2"/>
              </a:rPr>
              <a:t>decay</a:t>
            </a:r>
            <a:r>
              <a:rPr lang="fr-FR" dirty="0" smtClean="0">
                <a:sym typeface="Symbol" pitchFamily="18" charset="2"/>
              </a:rPr>
              <a:t> radiation and -ray line radiation and neutron observations?</a:t>
            </a:r>
          </a:p>
          <a:p>
            <a:r>
              <a:rPr lang="fr-FR" dirty="0" smtClean="0">
                <a:sym typeface="Symbol" pitchFamily="18" charset="2"/>
              </a:rPr>
              <a:t>Do </a:t>
            </a:r>
            <a:r>
              <a:rPr lang="fr-FR" dirty="0" err="1" smtClean="0">
                <a:sym typeface="Symbol" pitchFamily="18" charset="2"/>
              </a:rPr>
              <a:t>we</a:t>
            </a:r>
            <a:r>
              <a:rPr lang="fr-FR" dirty="0" smtClean="0">
                <a:sym typeface="Symbol" pitchFamily="18" charset="2"/>
              </a:rPr>
              <a:t> have a single </a:t>
            </a:r>
            <a:r>
              <a:rPr lang="fr-FR" dirty="0" err="1" smtClean="0">
                <a:sym typeface="Symbol" pitchFamily="18" charset="2"/>
              </a:rPr>
              <a:t>energetic</a:t>
            </a:r>
            <a:r>
              <a:rPr lang="fr-FR" dirty="0" smtClean="0">
                <a:sym typeface="Symbol" pitchFamily="18" charset="2"/>
              </a:rPr>
              <a:t> ion population </a:t>
            </a:r>
            <a:r>
              <a:rPr lang="fr-FR" dirty="0" err="1" smtClean="0">
                <a:sym typeface="Symbol" pitchFamily="18" charset="2"/>
              </a:rPr>
              <a:t>from</a:t>
            </a:r>
            <a:r>
              <a:rPr lang="fr-FR" dirty="0" smtClean="0">
                <a:sym typeface="Symbol" pitchFamily="18" charset="2"/>
              </a:rPr>
              <a:t> a few MeV/</a:t>
            </a:r>
            <a:r>
              <a:rPr lang="fr-FR" dirty="0" err="1" smtClean="0">
                <a:sym typeface="Symbol" pitchFamily="18" charset="2"/>
              </a:rPr>
              <a:t>nuc</a:t>
            </a:r>
            <a:r>
              <a:rPr lang="fr-FR" dirty="0" smtClean="0">
                <a:sym typeface="Symbol" pitchFamily="18" charset="2"/>
              </a:rPr>
              <a:t> to a few </a:t>
            </a:r>
            <a:r>
              <a:rPr lang="fr-FR" dirty="0" err="1" smtClean="0">
                <a:sym typeface="Symbol" pitchFamily="18" charset="2"/>
              </a:rPr>
              <a:t>GeV</a:t>
            </a:r>
            <a:r>
              <a:rPr lang="fr-FR" dirty="0" smtClean="0">
                <a:sym typeface="Symbol" pitchFamily="18" charset="2"/>
              </a:rPr>
              <a:t>/</a:t>
            </a:r>
            <a:r>
              <a:rPr lang="fr-FR" dirty="0" err="1" smtClean="0">
                <a:sym typeface="Symbol" pitchFamily="18" charset="2"/>
              </a:rPr>
              <a:t>nuc</a:t>
            </a:r>
            <a:endParaRPr lang="fr-FR" dirty="0" smtClean="0">
              <a:sym typeface="Symbol" pitchFamily="18" charset="2"/>
            </a:endParaRPr>
          </a:p>
          <a:p>
            <a:endParaRPr lang="fr-FR" dirty="0" smtClean="0">
              <a:solidFill>
                <a:srgbClr val="FF0000"/>
              </a:solidFill>
              <a:sym typeface="Symbol" pitchFamily="18" charset="2"/>
            </a:endParaRPr>
          </a:p>
          <a:p>
            <a:endParaRPr lang="fr-FR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2928934"/>
            <a:ext cx="5857884" cy="162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</a:pP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Combined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constraints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-ray 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lines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, pion 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decay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radiation (and 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also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neutrons) 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imply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that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the ion 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energy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distribution 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is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not a single power 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law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from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the MeV to the 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GeV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range (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also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observed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for 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other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events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e.g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. </a:t>
            </a:r>
            <a:r>
              <a:rPr lang="fr-FR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Kocharov</a:t>
            </a:r>
            <a:r>
              <a:rPr lang="fr-F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, Murphy et al., 2007)</a:t>
            </a:r>
            <a:endParaRPr lang="fr-FR" dirty="0"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</a:pPr>
            <a:r>
              <a:rPr lang="en-US" sz="2000" i="1" dirty="0">
                <a:solidFill>
                  <a:srgbClr val="FFFF00"/>
                </a:solidFill>
              </a:rPr>
              <a:t>Need of a  dedicated spectrometer in the </a:t>
            </a:r>
            <a:r>
              <a:rPr lang="en-US" sz="2000" i="1" dirty="0" err="1">
                <a:solidFill>
                  <a:srgbClr val="FFFF00"/>
                </a:solidFill>
              </a:rPr>
              <a:t>GeV</a:t>
            </a:r>
            <a:r>
              <a:rPr lang="en-US" sz="2000" i="1" dirty="0">
                <a:solidFill>
                  <a:srgbClr val="FFFF00"/>
                </a:solidFill>
              </a:rPr>
              <a:t> photon energy </a:t>
            </a:r>
            <a:r>
              <a:rPr lang="en-US" sz="2000" i="1" dirty="0" smtClean="0">
                <a:solidFill>
                  <a:srgbClr val="FFFF00"/>
                </a:solidFill>
              </a:rPr>
              <a:t>range (also see future results with FERMI)</a:t>
            </a:r>
            <a:endParaRPr lang="fr-FR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643446"/>
            <a:ext cx="52863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smtClean="0"/>
              <a:t>Neutrons and Heavy </a:t>
            </a:r>
            <a:r>
              <a:rPr lang="en-US" i="1" dirty="0"/>
              <a:t>ions</a:t>
            </a:r>
            <a:r>
              <a:rPr lang="en-US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Heavy ions are produced in flares but difficult to </a:t>
            </a:r>
            <a:r>
              <a:rPr lang="en-US" dirty="0" err="1" smtClean="0"/>
              <a:t>characterise</a:t>
            </a:r>
            <a:r>
              <a:rPr lang="en-US" dirty="0" smtClean="0"/>
              <a:t> (broad lines in the gamma-ray spectrum</a:t>
            </a:r>
            <a:endParaRPr 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Large numbers of fast neutrons are produced in nuclear reactions of low energy heavy ions.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FFFF00"/>
                </a:solidFill>
              </a:rPr>
              <a:t>Need of measurements of fast neutrons to better understand heavy ion </a:t>
            </a:r>
            <a:r>
              <a:rPr lang="en-US" i="1" dirty="0" smtClean="0">
                <a:solidFill>
                  <a:srgbClr val="FFFF00"/>
                </a:solidFill>
              </a:rPr>
              <a:t>production (orbit? </a:t>
            </a:r>
            <a:r>
              <a:rPr lang="en-US" i="1" dirty="0">
                <a:solidFill>
                  <a:srgbClr val="FFFF00"/>
                </a:solidFill>
              </a:rPr>
              <a:t>)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5643570" y="5572140"/>
            <a:ext cx="34237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PHEBUS/GRANAT and </a:t>
            </a:r>
          </a:p>
          <a:p>
            <a:r>
              <a:rPr lang="fr-FR" dirty="0" smtClean="0"/>
              <a:t>Neutron monitors</a:t>
            </a:r>
          </a:p>
          <a:p>
            <a:r>
              <a:rPr lang="fr-FR" sz="1400" dirty="0" smtClean="0"/>
              <a:t>(Vilmer et al., 2003; </a:t>
            </a:r>
            <a:r>
              <a:rPr lang="fr-FR" sz="1400" dirty="0" err="1" smtClean="0"/>
              <a:t>Debrunner</a:t>
            </a:r>
            <a:r>
              <a:rPr lang="fr-FR" sz="1400" dirty="0" smtClean="0"/>
              <a:t> et al; ,1996)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7858148" y="1428736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pions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rot="16200000" flipH="1">
            <a:off x="8179619" y="1964521"/>
            <a:ext cx="500066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7500958" y="3571876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neutrons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rot="10800000" flipV="1">
            <a:off x="7000892" y="3929066"/>
            <a:ext cx="785818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fr-FR" sz="3600" i="1" dirty="0" smtClean="0"/>
              <a:t>A new </a:t>
            </a:r>
            <a:r>
              <a:rPr lang="fr-FR" sz="3600" i="1" dirty="0" err="1" smtClean="0"/>
              <a:t>window</a:t>
            </a:r>
            <a:r>
              <a:rPr lang="fr-FR" sz="3600" i="1" dirty="0" smtClean="0"/>
              <a:t> to open </a:t>
            </a:r>
            <a:r>
              <a:rPr lang="fr-FR" sz="3600" i="1" dirty="0" err="1" smtClean="0"/>
              <a:t>with</a:t>
            </a:r>
            <a:r>
              <a:rPr lang="fr-FR" sz="3600" i="1" dirty="0" smtClean="0"/>
              <a:t> implications on </a:t>
            </a:r>
            <a:r>
              <a:rPr lang="fr-FR" sz="3600" i="1" dirty="0" err="1" smtClean="0"/>
              <a:t>electron</a:t>
            </a:r>
            <a:r>
              <a:rPr lang="fr-FR" sz="3600" i="1" dirty="0" smtClean="0"/>
              <a:t> and ion </a:t>
            </a:r>
            <a:r>
              <a:rPr lang="fr-FR" sz="3600" i="1" dirty="0" err="1" smtClean="0"/>
              <a:t>accelerations</a:t>
            </a:r>
            <a:r>
              <a:rPr lang="fr-FR" sz="3600" i="1" dirty="0" smtClean="0"/>
              <a:t>:</a:t>
            </a:r>
            <a:r>
              <a:rPr lang="fr-FR" sz="3600" dirty="0" smtClean="0"/>
              <a:t>!</a:t>
            </a:r>
            <a:endParaRPr lang="fr-FR" sz="3600" dirty="0"/>
          </a:p>
        </p:txBody>
      </p:sp>
      <p:pic>
        <p:nvPicPr>
          <p:cNvPr id="4" name="Image 3" descr="trottet_pion.jpeg"/>
          <p:cNvPicPr>
            <a:picLocks noChangeAspect="1"/>
          </p:cNvPicPr>
          <p:nvPr/>
        </p:nvPicPr>
        <p:blipFill>
          <a:blip r:embed="rId2" cstate="print"/>
          <a:srcRect l="4173" t="48958" r="5896" b="7291"/>
          <a:stretch>
            <a:fillRect/>
          </a:stretch>
        </p:blipFill>
        <p:spPr>
          <a:xfrm>
            <a:off x="4643438" y="1071546"/>
            <a:ext cx="4357718" cy="300039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4103687"/>
            <a:ext cx="2195512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1285860"/>
            <a:ext cx="41433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GB" dirty="0" smtClean="0">
                <a:ea typeface="ＭＳ Ｐゴシック" pitchFamily="28" charset="-128"/>
              </a:rPr>
              <a:t>Between near IR and sub-mm waves: a flare window of two decades in wavelength yet unexplored</a:t>
            </a:r>
          </a:p>
          <a:p>
            <a:pPr>
              <a:buFontTx/>
              <a:buChar char="•"/>
            </a:pPr>
            <a:r>
              <a:rPr lang="en-GB" dirty="0" smtClean="0">
                <a:ea typeface="ＭＳ Ｐゴシック" pitchFamily="28" charset="-128"/>
              </a:rPr>
              <a:t> Key diagnostics of high-energy particles and energy transport in flares:</a:t>
            </a:r>
          </a:p>
          <a:p>
            <a:pPr lvl="1">
              <a:buFontTx/>
              <a:buChar char="•"/>
            </a:pPr>
            <a:r>
              <a:rPr lang="en-GB" dirty="0" smtClean="0">
                <a:ea typeface="ＭＳ Ｐゴシック" pitchFamily="28" charset="-128"/>
              </a:rPr>
              <a:t> The high-energy tail of the microwave spectrum (synchrotron emission of relativistic e)</a:t>
            </a:r>
          </a:p>
          <a:p>
            <a:pPr lvl="1">
              <a:buFontTx/>
              <a:buChar char="•"/>
            </a:pPr>
            <a:r>
              <a:rPr lang="en-GB" dirty="0" smtClean="0">
                <a:ea typeface="ＭＳ Ｐゴシック" pitchFamily="28" charset="-128"/>
              </a:rPr>
              <a:t> Synchrotron emission from relativistic positrons produced in HE nuclear reactions.</a:t>
            </a:r>
          </a:p>
          <a:p>
            <a:pPr lvl="1">
              <a:buFontTx/>
              <a:buChar char="•"/>
            </a:pPr>
            <a:r>
              <a:rPr lang="en-GB" dirty="0" smtClean="0">
                <a:ea typeface="ＭＳ Ｐゴシック" pitchFamily="28" charset="-128"/>
              </a:rPr>
              <a:t> Thermal continuum emission from the flare - heated </a:t>
            </a:r>
            <a:r>
              <a:rPr lang="en-GB" dirty="0" err="1" smtClean="0">
                <a:ea typeface="ＭＳ Ｐゴシック" pitchFamily="28" charset="-128"/>
              </a:rPr>
              <a:t>chromosphere</a:t>
            </a:r>
            <a:r>
              <a:rPr lang="en-GB" dirty="0" smtClean="0">
                <a:ea typeface="ＭＳ Ｐゴシック" pitchFamily="28" charset="-128"/>
              </a:rPr>
              <a:t> (energy budget, agent of the energy transport)</a:t>
            </a:r>
          </a:p>
          <a:p>
            <a:r>
              <a:rPr lang="en-GB" dirty="0" smtClean="0">
                <a:ea typeface="ＭＳ Ｐゴシック" pitchFamily="28" charset="-128"/>
              </a:rPr>
              <a:t> </a:t>
            </a:r>
          </a:p>
          <a:p>
            <a:pPr>
              <a:buFontTx/>
              <a:buChar char="•"/>
            </a:pPr>
            <a:endParaRPr lang="en-GB" sz="2000" dirty="0" smtClean="0">
              <a:solidFill>
                <a:schemeClr val="accent2"/>
              </a:solidFill>
              <a:ea typeface="ＭＳ Ｐゴシック" pitchFamily="28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071934" y="4286256"/>
            <a:ext cx="2071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Recent</a:t>
            </a:r>
            <a:r>
              <a:rPr lang="fr-FR" sz="1600" dirty="0" smtClean="0"/>
              <a:t> observations </a:t>
            </a:r>
            <a:r>
              <a:rPr lang="fr-FR" sz="1600" dirty="0" err="1" smtClean="0"/>
              <a:t>at</a:t>
            </a:r>
            <a:r>
              <a:rPr lang="fr-FR" sz="1600" dirty="0" smtClean="0"/>
              <a:t> 200 GHZ and 400 </a:t>
            </a:r>
            <a:r>
              <a:rPr lang="fr-FR" sz="1600" dirty="0" err="1" smtClean="0"/>
              <a:t>Ghz</a:t>
            </a:r>
            <a:r>
              <a:rPr lang="fr-FR" sz="1600" dirty="0" smtClean="0"/>
              <a:t> and </a:t>
            </a:r>
            <a:r>
              <a:rPr lang="fr-FR" sz="1600" dirty="0" err="1" smtClean="0"/>
              <a:t>combination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dirty="0" err="1" smtClean="0"/>
              <a:t>high</a:t>
            </a:r>
            <a:r>
              <a:rPr lang="fr-FR" sz="1600" dirty="0" smtClean="0"/>
              <a:t>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radiation</a:t>
            </a:r>
          </a:p>
          <a:p>
            <a:r>
              <a:rPr lang="fr-FR" sz="1600" dirty="0" smtClean="0"/>
              <a:t>(</a:t>
            </a:r>
            <a:r>
              <a:rPr lang="fr-FR" sz="1600" dirty="0" err="1" smtClean="0"/>
              <a:t>Trottet</a:t>
            </a:r>
            <a:r>
              <a:rPr lang="fr-FR" sz="1600" dirty="0" smtClean="0"/>
              <a:t> et al, 2008;</a:t>
            </a:r>
          </a:p>
          <a:p>
            <a:r>
              <a:rPr lang="fr-FR" sz="1600" dirty="0" smtClean="0"/>
              <a:t>Kaufmann et al., 2004) 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500034" y="6215082"/>
            <a:ext cx="3762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err="1" smtClean="0">
                <a:solidFill>
                  <a:srgbClr val="FFFF00"/>
                </a:solidFill>
              </a:rPr>
              <a:t>Need</a:t>
            </a:r>
            <a:r>
              <a:rPr lang="fr-FR" sz="2000" i="1" dirty="0" smtClean="0">
                <a:solidFill>
                  <a:srgbClr val="FFFF00"/>
                </a:solidFill>
              </a:rPr>
              <a:t> of </a:t>
            </a:r>
            <a:r>
              <a:rPr lang="fr-FR" sz="2000" i="1" dirty="0" err="1" smtClean="0">
                <a:solidFill>
                  <a:srgbClr val="FFFF00"/>
                </a:solidFill>
              </a:rPr>
              <a:t>measurements</a:t>
            </a:r>
            <a:r>
              <a:rPr lang="fr-FR" sz="2000" i="1" dirty="0" smtClean="0">
                <a:solidFill>
                  <a:srgbClr val="FFFF00"/>
                </a:solidFill>
              </a:rPr>
              <a:t> in the THZ range</a:t>
            </a:r>
            <a:endParaRPr lang="fr-FR" sz="20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/>
          <a:lstStyle/>
          <a:p>
            <a:r>
              <a:rPr lang="fr-FR" sz="3200" dirty="0" smtClean="0"/>
              <a:t>A </a:t>
            </a:r>
            <a:r>
              <a:rPr lang="fr-FR" sz="3200" dirty="0" err="1" smtClean="0"/>
              <a:t>Wish</a:t>
            </a:r>
            <a:r>
              <a:rPr lang="fr-FR" sz="3200" dirty="0" smtClean="0"/>
              <a:t> List!!</a:t>
            </a:r>
            <a:endParaRPr lang="fr-FR" sz="3200" dirty="0"/>
          </a:p>
        </p:txBody>
      </p:sp>
      <p:sp>
        <p:nvSpPr>
          <p:cNvPr id="4" name="ZoneTexte 3"/>
          <p:cNvSpPr txBox="1"/>
          <p:nvPr/>
        </p:nvSpPr>
        <p:spPr>
          <a:xfrm>
            <a:off x="214282" y="785794"/>
            <a:ext cx="8283037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- </a:t>
            </a:r>
            <a:r>
              <a:rPr lang="fr-FR" sz="2000" b="1" i="1" dirty="0" smtClean="0">
                <a:solidFill>
                  <a:srgbClr val="FFFF00"/>
                </a:solidFill>
              </a:rPr>
              <a:t>A </a:t>
            </a:r>
            <a:r>
              <a:rPr lang="fr-FR" sz="2000" b="1" i="1" dirty="0" err="1" smtClean="0">
                <a:solidFill>
                  <a:srgbClr val="FFFF00"/>
                </a:solidFill>
              </a:rPr>
              <a:t>low</a:t>
            </a:r>
            <a:r>
              <a:rPr lang="fr-FR" sz="2000" b="1" i="1" dirty="0" smtClean="0">
                <a:solidFill>
                  <a:srgbClr val="FFFF00"/>
                </a:solidFill>
              </a:rPr>
              <a:t> background X-ray/gamma-ray </a:t>
            </a:r>
            <a:r>
              <a:rPr lang="fr-FR" sz="2000" b="1" i="1" dirty="0" err="1" smtClean="0">
                <a:solidFill>
                  <a:srgbClr val="FFFF00"/>
                </a:solidFill>
              </a:rPr>
              <a:t>spectrometer</a:t>
            </a:r>
            <a:r>
              <a:rPr lang="fr-FR" sz="2000" b="1" i="1" dirty="0" smtClean="0">
                <a:solidFill>
                  <a:srgbClr val="FFFF00"/>
                </a:solidFill>
              </a:rPr>
              <a:t> (30 </a:t>
            </a:r>
            <a:r>
              <a:rPr lang="fr-FR" sz="2000" b="1" i="1" dirty="0" err="1" smtClean="0">
                <a:solidFill>
                  <a:srgbClr val="FFFF00"/>
                </a:solidFill>
              </a:rPr>
              <a:t>keV</a:t>
            </a:r>
            <a:r>
              <a:rPr lang="fr-FR" sz="2000" b="1" i="1" dirty="0" smtClean="0">
                <a:solidFill>
                  <a:srgbClr val="FFFF00"/>
                </a:solidFill>
              </a:rPr>
              <a:t>-300 MeV) (</a:t>
            </a:r>
            <a:r>
              <a:rPr lang="fr-FR" sz="2000" b="1" i="1" dirty="0" err="1" smtClean="0">
                <a:solidFill>
                  <a:srgbClr val="FFFF00"/>
                </a:solidFill>
              </a:rPr>
              <a:t>higher</a:t>
            </a:r>
            <a:r>
              <a:rPr lang="fr-FR" sz="2000" b="1" i="1" dirty="0" smtClean="0">
                <a:solidFill>
                  <a:srgbClr val="FFFF00"/>
                </a:solidFill>
              </a:rPr>
              <a:t> </a:t>
            </a:r>
            <a:r>
              <a:rPr lang="fr-FR" sz="2000" b="1" i="1" dirty="0" err="1" smtClean="0">
                <a:solidFill>
                  <a:srgbClr val="FFFF00"/>
                </a:solidFill>
              </a:rPr>
              <a:t>energy</a:t>
            </a:r>
            <a:r>
              <a:rPr lang="fr-FR" sz="2000" b="1" i="1" dirty="0" smtClean="0">
                <a:solidFill>
                  <a:srgbClr val="FFFF00"/>
                </a:solidFill>
              </a:rPr>
              <a:t>?) </a:t>
            </a:r>
            <a:r>
              <a:rPr lang="fr-FR" sz="2000" b="1" i="1" dirty="0" err="1" smtClean="0">
                <a:solidFill>
                  <a:srgbClr val="FFFF00"/>
                </a:solidFill>
              </a:rPr>
              <a:t>with</a:t>
            </a:r>
            <a:r>
              <a:rPr lang="fr-FR" sz="2000" b="1" i="1" dirty="0" smtClean="0">
                <a:solidFill>
                  <a:srgbClr val="FFFF00"/>
                </a:solidFill>
              </a:rPr>
              <a:t> a </a:t>
            </a:r>
            <a:r>
              <a:rPr lang="fr-FR" sz="2000" b="1" i="1" dirty="0" err="1" smtClean="0">
                <a:solidFill>
                  <a:srgbClr val="FFFF00"/>
                </a:solidFill>
              </a:rPr>
              <a:t>high</a:t>
            </a:r>
            <a:r>
              <a:rPr lang="fr-FR" sz="2000" b="1" i="1" dirty="0" smtClean="0">
                <a:solidFill>
                  <a:srgbClr val="FFFF00"/>
                </a:solidFill>
              </a:rPr>
              <a:t> </a:t>
            </a:r>
            <a:r>
              <a:rPr lang="fr-FR" sz="2000" b="1" i="1" dirty="0" err="1" smtClean="0">
                <a:solidFill>
                  <a:srgbClr val="FFFF00"/>
                </a:solidFill>
              </a:rPr>
              <a:t>resolution</a:t>
            </a:r>
            <a:r>
              <a:rPr lang="fr-FR" sz="2000" b="1" i="1" dirty="0" smtClean="0">
                <a:solidFill>
                  <a:srgbClr val="FFFF00"/>
                </a:solidFill>
              </a:rPr>
              <a:t> (Labr3?) and  </a:t>
            </a:r>
            <a:r>
              <a:rPr lang="fr-FR" sz="2000" b="1" i="1" dirty="0" err="1" smtClean="0">
                <a:solidFill>
                  <a:srgbClr val="FFFF00"/>
                </a:solidFill>
              </a:rPr>
              <a:t>some</a:t>
            </a:r>
            <a:r>
              <a:rPr lang="fr-FR" sz="2000" b="1" i="1" dirty="0" smtClean="0">
                <a:solidFill>
                  <a:srgbClr val="FFFF00"/>
                </a:solidFill>
              </a:rPr>
              <a:t> </a:t>
            </a:r>
            <a:r>
              <a:rPr lang="fr-FR" sz="2000" b="1" i="1" dirty="0" err="1" smtClean="0">
                <a:solidFill>
                  <a:srgbClr val="FFFF00"/>
                </a:solidFill>
              </a:rPr>
              <a:t>imaging</a:t>
            </a:r>
            <a:r>
              <a:rPr lang="fr-FR" sz="2000" b="1" i="1" dirty="0" smtClean="0">
                <a:solidFill>
                  <a:srgbClr val="FFFF00"/>
                </a:solidFill>
              </a:rPr>
              <a:t> </a:t>
            </a:r>
            <a:r>
              <a:rPr lang="fr-FR" sz="2000" b="1" i="1" dirty="0" err="1" smtClean="0">
                <a:solidFill>
                  <a:srgbClr val="FFFF00"/>
                </a:solidFill>
              </a:rPr>
              <a:t>capabilities</a:t>
            </a:r>
            <a:r>
              <a:rPr lang="fr-FR" sz="2000" b="1" i="1" dirty="0" smtClean="0">
                <a:solidFill>
                  <a:srgbClr val="FFFF00"/>
                </a:solidFill>
              </a:rPr>
              <a:t> (technique?) </a:t>
            </a:r>
          </a:p>
          <a:p>
            <a:endParaRPr lang="fr-FR" sz="2000" b="1" i="1" dirty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fr-FR" sz="2000" b="1" i="1" dirty="0" smtClean="0">
                <a:solidFill>
                  <a:srgbClr val="FFFF00"/>
                </a:solidFill>
              </a:rPr>
              <a:t>A gamma-ray imager </a:t>
            </a:r>
            <a:r>
              <a:rPr lang="fr-FR" sz="2000" b="1" i="1" dirty="0" err="1" smtClean="0">
                <a:solidFill>
                  <a:srgbClr val="FFFF00"/>
                </a:solidFill>
              </a:rPr>
              <a:t>with</a:t>
            </a:r>
            <a:r>
              <a:rPr lang="fr-FR" sz="2000" b="1" i="1" dirty="0" smtClean="0">
                <a:solidFill>
                  <a:srgbClr val="FFFF00"/>
                </a:solidFill>
              </a:rPr>
              <a:t> a </a:t>
            </a:r>
            <a:r>
              <a:rPr lang="fr-FR" sz="2000" b="1" i="1" dirty="0" err="1" smtClean="0">
                <a:solidFill>
                  <a:srgbClr val="FFFF00"/>
                </a:solidFill>
              </a:rPr>
              <a:t>higher</a:t>
            </a:r>
            <a:r>
              <a:rPr lang="fr-FR" sz="2000" b="1" i="1" dirty="0" smtClean="0">
                <a:solidFill>
                  <a:srgbClr val="FFFF00"/>
                </a:solidFill>
              </a:rPr>
              <a:t> spatial </a:t>
            </a:r>
            <a:r>
              <a:rPr lang="fr-FR" sz="2000" b="1" i="1" dirty="0" err="1" smtClean="0">
                <a:solidFill>
                  <a:srgbClr val="FFFF00"/>
                </a:solidFill>
              </a:rPr>
              <a:t>resolution</a:t>
            </a:r>
            <a:r>
              <a:rPr lang="fr-FR" sz="2000" b="1" i="1" dirty="0" smtClean="0">
                <a:solidFill>
                  <a:srgbClr val="FFFF00"/>
                </a:solidFill>
              </a:rPr>
              <a:t> and a </a:t>
            </a:r>
            <a:r>
              <a:rPr lang="fr-FR" sz="2000" b="1" i="1" dirty="0" err="1" smtClean="0">
                <a:solidFill>
                  <a:srgbClr val="FFFF00"/>
                </a:solidFill>
              </a:rPr>
              <a:t>higher</a:t>
            </a:r>
            <a:r>
              <a:rPr lang="fr-FR" sz="2000" b="1" i="1" dirty="0" smtClean="0">
                <a:solidFill>
                  <a:srgbClr val="FFFF00"/>
                </a:solidFill>
              </a:rPr>
              <a:t> </a:t>
            </a:r>
            <a:r>
              <a:rPr lang="fr-FR" sz="2000" b="1" i="1" dirty="0" err="1" smtClean="0">
                <a:solidFill>
                  <a:srgbClr val="FFFF00"/>
                </a:solidFill>
              </a:rPr>
              <a:t>dynamic</a:t>
            </a:r>
            <a:r>
              <a:rPr lang="fr-FR" sz="2000" b="1" i="1" dirty="0" smtClean="0">
                <a:solidFill>
                  <a:srgbClr val="FFFF00"/>
                </a:solidFill>
              </a:rPr>
              <a:t> range(</a:t>
            </a:r>
            <a:r>
              <a:rPr lang="fr-FR" sz="2000" b="1" i="1" dirty="0" err="1" smtClean="0">
                <a:solidFill>
                  <a:srgbClr val="FFFF00"/>
                </a:solidFill>
              </a:rPr>
              <a:t>with</a:t>
            </a:r>
            <a:r>
              <a:rPr lang="fr-FR" sz="2000" b="1" i="1" dirty="0" smtClean="0">
                <a:solidFill>
                  <a:srgbClr val="FFFF00"/>
                </a:solidFill>
              </a:rPr>
              <a:t> </a:t>
            </a:r>
            <a:r>
              <a:rPr lang="fr-FR" sz="2000" b="1" i="1" dirty="0" err="1" smtClean="0">
                <a:solidFill>
                  <a:srgbClr val="FFFF00"/>
                </a:solidFill>
              </a:rPr>
              <a:t>context</a:t>
            </a:r>
            <a:r>
              <a:rPr lang="fr-FR" sz="2000" b="1" i="1" dirty="0" smtClean="0">
                <a:solidFill>
                  <a:srgbClr val="FFFF00"/>
                </a:solidFill>
              </a:rPr>
              <a:t> observations)</a:t>
            </a: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</a:p>
          <a:p>
            <a:pPr>
              <a:buFontTx/>
              <a:buChar char="-"/>
            </a:pPr>
            <a:endParaRPr lang="en-US" sz="2000" b="1" i="1" dirty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en-US" sz="2000" b="1" i="1" dirty="0" smtClean="0">
                <a:solidFill>
                  <a:srgbClr val="FFFF00"/>
                </a:solidFill>
              </a:rPr>
              <a:t>A spectrometer in the GEV range and SEP observations</a:t>
            </a:r>
          </a:p>
          <a:p>
            <a:pPr>
              <a:buFontTx/>
              <a:buChar char="-"/>
            </a:pPr>
            <a:endParaRPr lang="en-US" sz="2000" b="1" i="1" dirty="0" smtClean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en-US" sz="2000" b="1" i="1" dirty="0" smtClean="0">
                <a:solidFill>
                  <a:srgbClr val="FFFF00"/>
                </a:solidFill>
              </a:rPr>
              <a:t>- Neutron measurements (orbit?) </a:t>
            </a:r>
          </a:p>
          <a:p>
            <a:pPr>
              <a:buFontTx/>
              <a:buChar char="-"/>
            </a:pPr>
            <a:endParaRPr lang="en-US" sz="2000" b="1" i="1" dirty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en-US" sz="2000" b="1" i="1" dirty="0" smtClean="0">
                <a:solidFill>
                  <a:srgbClr val="FFFF00"/>
                </a:solidFill>
              </a:rPr>
              <a:t>Measurements in the THz domain</a:t>
            </a:r>
          </a:p>
          <a:p>
            <a:r>
              <a:rPr lang="en-US" sz="2000" b="1" i="1" dirty="0">
                <a:solidFill>
                  <a:srgbClr val="FFFF00"/>
                </a:solidFill>
              </a:rPr>
              <a:t> </a:t>
            </a:r>
          </a:p>
          <a:p>
            <a:r>
              <a:rPr lang="en-US" sz="2000" b="1" i="1" dirty="0" smtClean="0">
                <a:solidFill>
                  <a:srgbClr val="FFFF00"/>
                </a:solidFill>
              </a:rPr>
              <a:t>- a UV spectrometer with very fine spectral resolution close to a few key spectral lines (Ly</a:t>
            </a:r>
            <a:r>
              <a:rPr lang="en-US" sz="2000" b="1" i="1" dirty="0" smtClean="0">
                <a:solidFill>
                  <a:srgbClr val="FFFF00"/>
                </a:solidFill>
                <a:sym typeface="Symbol"/>
              </a:rPr>
              <a:t></a:t>
            </a:r>
            <a:r>
              <a:rPr lang="en-US" sz="2000" b="1" i="1" dirty="0" smtClean="0">
                <a:solidFill>
                  <a:srgbClr val="FFFF00"/>
                </a:solidFill>
              </a:rPr>
              <a:t> and others)</a:t>
            </a:r>
          </a:p>
          <a:p>
            <a:pPr>
              <a:buFontTx/>
              <a:buChar char="-"/>
            </a:pPr>
            <a:endParaRPr lang="en-US" sz="2000" b="1" i="1" dirty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en-US" sz="2000" b="1" i="1" dirty="0" smtClean="0">
                <a:solidFill>
                  <a:srgbClr val="FFFF00"/>
                </a:solidFill>
              </a:rPr>
              <a:t>Context observations: magnetic fields, EUV images, CMEs,…</a:t>
            </a:r>
          </a:p>
          <a:p>
            <a:pPr>
              <a:buFontTx/>
              <a:buChar char="-"/>
            </a:pPr>
            <a:endParaRPr lang="fr-FR" sz="2000" b="1" i="1" dirty="0" smtClean="0">
              <a:solidFill>
                <a:srgbClr val="FFFF00"/>
              </a:solidFill>
            </a:endParaRPr>
          </a:p>
          <a:p>
            <a:endParaRPr lang="fr-FR" sz="2000" b="1" i="1" dirty="0">
              <a:solidFill>
                <a:srgbClr val="FFFF00"/>
              </a:solidFill>
            </a:endParaRPr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-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r>
              <a:rPr lang="fr-FR" sz="3200" i="1" dirty="0" smtClean="0"/>
              <a:t>A long </a:t>
            </a:r>
            <a:r>
              <a:rPr lang="fr-FR" sz="3200" i="1" dirty="0" err="1" smtClean="0"/>
              <a:t>way</a:t>
            </a:r>
            <a:r>
              <a:rPr lang="fr-FR" sz="3200" i="1" dirty="0" smtClean="0"/>
              <a:t> </a:t>
            </a:r>
            <a:r>
              <a:rPr lang="fr-FR" sz="3200" i="1" dirty="0" err="1" smtClean="0"/>
              <a:t>from</a:t>
            </a:r>
            <a:r>
              <a:rPr lang="fr-FR" sz="3200" i="1" dirty="0" smtClean="0"/>
              <a:t> OSO7 to RHESSI</a:t>
            </a:r>
            <a:r>
              <a:rPr lang="fr-FR" dirty="0" smtClean="0"/>
              <a:t>…</a:t>
            </a:r>
            <a:endParaRPr lang="fr-FR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44" y="857232"/>
            <a:ext cx="2889852" cy="3021209"/>
          </a:xfrm>
          <a:noFill/>
          <a:ln/>
        </p:spPr>
      </p:pic>
      <p:sp>
        <p:nvSpPr>
          <p:cNvPr id="5" name="ZoneTexte 4"/>
          <p:cNvSpPr txBox="1"/>
          <p:nvPr/>
        </p:nvSpPr>
        <p:spPr>
          <a:xfrm>
            <a:off x="0" y="4000504"/>
            <a:ext cx="378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First </a:t>
            </a:r>
            <a:r>
              <a:rPr lang="fr-FR" sz="1400" dirty="0" err="1" smtClean="0"/>
              <a:t>detection</a:t>
            </a:r>
            <a:r>
              <a:rPr lang="fr-FR" sz="1400" dirty="0" smtClean="0"/>
              <a:t> of gamma-rays </a:t>
            </a:r>
            <a:r>
              <a:rPr lang="fr-FR" sz="1400" dirty="0" err="1" smtClean="0"/>
              <a:t>with</a:t>
            </a:r>
            <a:r>
              <a:rPr lang="fr-FR" sz="1400" dirty="0"/>
              <a:t> </a:t>
            </a:r>
            <a:r>
              <a:rPr lang="fr-FR" sz="1400" dirty="0" smtClean="0"/>
              <a:t>OSO7</a:t>
            </a:r>
          </a:p>
          <a:p>
            <a:r>
              <a:rPr lang="fr-FR" sz="1400" dirty="0" smtClean="0"/>
              <a:t>(</a:t>
            </a:r>
            <a:r>
              <a:rPr lang="fr-FR" sz="1400" dirty="0" err="1" smtClean="0"/>
              <a:t>Suri,Chupp</a:t>
            </a:r>
            <a:r>
              <a:rPr lang="fr-FR" sz="1400" dirty="0" smtClean="0"/>
              <a:t>, Forrest, </a:t>
            </a:r>
            <a:r>
              <a:rPr lang="fr-FR" sz="1400" dirty="0" err="1" smtClean="0"/>
              <a:t>Reppin</a:t>
            </a:r>
            <a:r>
              <a:rPr lang="fr-FR" sz="1400" dirty="0" smtClean="0"/>
              <a:t>, 1975</a:t>
            </a:r>
            <a:endParaRPr lang="fr-FR" sz="1400" dirty="0"/>
          </a:p>
        </p:txBody>
      </p:sp>
      <p:pic>
        <p:nvPicPr>
          <p:cNvPr id="6" name="Image 13" descr="hurford.eps"/>
          <p:cNvPicPr>
            <a:picLocks noChangeAspect="1"/>
          </p:cNvPicPr>
          <p:nvPr/>
        </p:nvPicPr>
        <p:blipFill>
          <a:blip r:embed="rId3"/>
          <a:srcRect l="7356" t="35211" r="47032" b="39436"/>
          <a:stretch>
            <a:fillRect/>
          </a:stretch>
        </p:blipFill>
        <p:spPr bwMode="auto">
          <a:xfrm>
            <a:off x="3786182" y="3786190"/>
            <a:ext cx="2387646" cy="187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9" descr="smith04.eps"/>
          <p:cNvPicPr>
            <a:picLocks noChangeAspect="1"/>
          </p:cNvPicPr>
          <p:nvPr/>
        </p:nvPicPr>
        <p:blipFill>
          <a:blip r:embed="rId4"/>
          <a:srcRect l="34091"/>
          <a:stretch>
            <a:fillRect/>
          </a:stretch>
        </p:blipFill>
        <p:spPr bwMode="auto">
          <a:xfrm>
            <a:off x="6072198" y="3714752"/>
            <a:ext cx="2748564" cy="240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lin_2003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642918"/>
            <a:ext cx="4142263" cy="295241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000628" y="6143644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(Lin et al., 2003, Smith et al., 2003; </a:t>
            </a:r>
            <a:r>
              <a:rPr lang="fr-FR" dirty="0" err="1" smtClean="0"/>
              <a:t>Hurford</a:t>
            </a:r>
            <a:r>
              <a:rPr lang="fr-FR" dirty="0" smtClean="0"/>
              <a:t> et al, 2006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14282" y="4786322"/>
            <a:ext cx="3143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But </a:t>
            </a:r>
            <a:r>
              <a:rPr lang="fr-FR" dirty="0" err="1" smtClean="0">
                <a:solidFill>
                  <a:srgbClr val="FFFF00"/>
                </a:solidFill>
              </a:rPr>
              <a:t>still</a:t>
            </a:r>
            <a:r>
              <a:rPr lang="fr-FR" dirty="0" smtClean="0">
                <a:solidFill>
                  <a:srgbClr val="FFFF00"/>
                </a:solidFill>
              </a:rPr>
              <a:t> a </a:t>
            </a:r>
            <a:r>
              <a:rPr lang="fr-FR" dirty="0" err="1" smtClean="0">
                <a:solidFill>
                  <a:srgbClr val="FFFF00"/>
                </a:solidFill>
              </a:rPr>
              <a:t>limited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 smtClean="0">
                <a:solidFill>
                  <a:srgbClr val="FFFF00"/>
                </a:solidFill>
              </a:rPr>
              <a:t>number</a:t>
            </a:r>
            <a:r>
              <a:rPr lang="fr-FR" dirty="0" smtClean="0">
                <a:solidFill>
                  <a:srgbClr val="FFFF00"/>
                </a:solidFill>
              </a:rPr>
              <a:t> of GRL </a:t>
            </a:r>
            <a:r>
              <a:rPr lang="fr-FR" dirty="0" err="1" smtClean="0">
                <a:solidFill>
                  <a:srgbClr val="FFFF00"/>
                </a:solidFill>
              </a:rPr>
              <a:t>flares</a:t>
            </a:r>
            <a:r>
              <a:rPr lang="fr-FR" dirty="0" smtClean="0">
                <a:solidFill>
                  <a:srgbClr val="FFFF00"/>
                </a:solidFill>
              </a:rPr>
              <a:t>: ~30  and </a:t>
            </a:r>
            <a:r>
              <a:rPr lang="fr-FR" dirty="0" err="1" smtClean="0">
                <a:solidFill>
                  <a:srgbClr val="FFFF00"/>
                </a:solidFill>
              </a:rPr>
              <a:t>still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 smtClean="0">
                <a:solidFill>
                  <a:srgbClr val="FFFF00"/>
                </a:solidFill>
              </a:rPr>
              <a:t>unresolved</a:t>
            </a:r>
            <a:r>
              <a:rPr lang="fr-FR" dirty="0" smtClean="0">
                <a:solidFill>
                  <a:srgbClr val="FFFF00"/>
                </a:solidFill>
              </a:rPr>
              <a:t> questions</a:t>
            </a:r>
            <a:r>
              <a:rPr lang="fr-FR" dirty="0" smtClean="0"/>
              <a:t>!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71472" y="5857892"/>
            <a:ext cx="4226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Weak</a:t>
            </a:r>
            <a:r>
              <a:rPr lang="fr-FR" dirty="0" smtClean="0"/>
              <a:t>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higher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photons:!</a:t>
            </a:r>
          </a:p>
          <a:p>
            <a:r>
              <a:rPr lang="fr-FR" dirty="0" err="1" smtClean="0"/>
              <a:t>Statistics</a:t>
            </a:r>
            <a:r>
              <a:rPr lang="fr-FR" dirty="0" smtClean="0"/>
              <a:t>!!  </a:t>
            </a:r>
            <a:r>
              <a:rPr lang="fr-FR" dirty="0" err="1" smtClean="0"/>
              <a:t>Need</a:t>
            </a:r>
            <a:r>
              <a:rPr lang="fr-FR" dirty="0" smtClean="0"/>
              <a:t> to </a:t>
            </a:r>
            <a:r>
              <a:rPr lang="fr-FR" dirty="0" err="1" smtClean="0"/>
              <a:t>improve</a:t>
            </a:r>
            <a:r>
              <a:rPr lang="fr-FR" dirty="0" smtClean="0"/>
              <a:t> the </a:t>
            </a:r>
            <a:r>
              <a:rPr lang="fr-FR" dirty="0" err="1" smtClean="0"/>
              <a:t>sensitivity</a:t>
            </a:r>
            <a:r>
              <a:rPr lang="fr-FR" dirty="0" smtClean="0"/>
              <a:t>!!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i="1" dirty="0" err="1" smtClean="0"/>
              <a:t>Energetic</a:t>
            </a:r>
            <a:r>
              <a:rPr lang="fr-FR" sz="2800" i="1" dirty="0" smtClean="0"/>
              <a:t> ions and </a:t>
            </a:r>
            <a:r>
              <a:rPr lang="fr-FR" sz="2800" i="1" dirty="0" err="1" smtClean="0"/>
              <a:t>relativistic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electron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acceleration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at</a:t>
            </a:r>
            <a:r>
              <a:rPr lang="fr-FR" sz="2800" i="1" dirty="0" smtClean="0"/>
              <a:t> the Sun:  a few science-</a:t>
            </a:r>
            <a:r>
              <a:rPr lang="fr-FR" sz="2800" i="1" dirty="0" err="1" smtClean="0"/>
              <a:t>driven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key</a:t>
            </a:r>
            <a:r>
              <a:rPr lang="fr-FR" sz="2800" i="1" dirty="0" smtClean="0"/>
              <a:t> questions</a:t>
            </a:r>
            <a:endParaRPr lang="fr-FR" sz="28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fr-FR" i="1" dirty="0" err="1" smtClean="0"/>
              <a:t>What</a:t>
            </a:r>
            <a:r>
              <a:rPr lang="fr-FR" i="1" dirty="0" smtClean="0"/>
              <a:t> are the </a:t>
            </a:r>
            <a:r>
              <a:rPr lang="fr-FR" i="1" dirty="0" err="1" smtClean="0"/>
              <a:t>constraints</a:t>
            </a:r>
            <a:r>
              <a:rPr lang="fr-FR" i="1" dirty="0" smtClean="0"/>
              <a:t> on </a:t>
            </a:r>
            <a:r>
              <a:rPr lang="fr-FR" i="1" dirty="0" err="1" smtClean="0"/>
              <a:t>particle</a:t>
            </a:r>
            <a:r>
              <a:rPr lang="fr-FR" i="1" dirty="0" smtClean="0"/>
              <a:t> </a:t>
            </a:r>
            <a:r>
              <a:rPr lang="fr-FR" i="1" dirty="0" err="1" smtClean="0"/>
              <a:t>acceleration</a:t>
            </a:r>
            <a:r>
              <a:rPr lang="fr-FR" i="1" dirty="0" smtClean="0"/>
              <a:t>?</a:t>
            </a:r>
          </a:p>
          <a:p>
            <a:pPr>
              <a:lnSpc>
                <a:spcPct val="90000"/>
              </a:lnSpc>
              <a:buNone/>
            </a:pPr>
            <a:r>
              <a:rPr lang="fr-FR" sz="2400" dirty="0" err="1" smtClean="0">
                <a:solidFill>
                  <a:srgbClr val="FFFF00"/>
                </a:solidFill>
              </a:rPr>
              <a:t>Where</a:t>
            </a:r>
            <a:r>
              <a:rPr lang="fr-FR" sz="2400" dirty="0" smtClean="0">
                <a:solidFill>
                  <a:srgbClr val="FFFF00"/>
                </a:solidFill>
              </a:rPr>
              <a:t>? </a:t>
            </a:r>
            <a:r>
              <a:rPr lang="fr-FR" sz="2400" dirty="0" err="1" smtClean="0">
                <a:solidFill>
                  <a:srgbClr val="FFFF00"/>
                </a:solidFill>
              </a:rPr>
              <a:t>When</a:t>
            </a:r>
            <a:r>
              <a:rPr lang="fr-FR" sz="2400" dirty="0" smtClean="0">
                <a:solidFill>
                  <a:srgbClr val="FFFF00"/>
                </a:solidFill>
              </a:rPr>
              <a:t>?  How </a:t>
            </a:r>
            <a:r>
              <a:rPr lang="fr-FR" sz="2400" dirty="0" err="1" smtClean="0">
                <a:solidFill>
                  <a:srgbClr val="FFFF00"/>
                </a:solidFill>
              </a:rPr>
              <a:t>fast</a:t>
            </a:r>
            <a:r>
              <a:rPr lang="fr-FR" sz="2400" dirty="0" smtClean="0">
                <a:solidFill>
                  <a:srgbClr val="FFFF00"/>
                </a:solidFill>
              </a:rPr>
              <a:t> ? How long? How to </a:t>
            </a:r>
            <a:r>
              <a:rPr lang="fr-FR" sz="2400" dirty="0" err="1" smtClean="0">
                <a:solidFill>
                  <a:srgbClr val="FFFF00"/>
                </a:solidFill>
              </a:rPr>
              <a:t>link</a:t>
            </a:r>
            <a:r>
              <a:rPr lang="fr-FR" sz="2400" dirty="0" smtClean="0">
                <a:solidFill>
                  <a:srgbClr val="FFFF00"/>
                </a:solidFill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</a:rPr>
              <a:t>reconnection</a:t>
            </a:r>
            <a:r>
              <a:rPr lang="fr-FR" sz="2400" dirty="0" smtClean="0">
                <a:solidFill>
                  <a:srgbClr val="FFFF00"/>
                </a:solidFill>
              </a:rPr>
              <a:t> to </a:t>
            </a:r>
            <a:r>
              <a:rPr lang="fr-FR" sz="2400" dirty="0" err="1" smtClean="0">
                <a:solidFill>
                  <a:srgbClr val="FFFF00"/>
                </a:solidFill>
              </a:rPr>
              <a:t>acceleration</a:t>
            </a:r>
            <a:r>
              <a:rPr lang="fr-FR" sz="2400" dirty="0" smtClean="0">
                <a:solidFill>
                  <a:srgbClr val="FFFF00"/>
                </a:solidFill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</a:rPr>
              <a:t>processes</a:t>
            </a:r>
            <a:r>
              <a:rPr lang="fr-FR" sz="2400" dirty="0" smtClean="0">
                <a:solidFill>
                  <a:srgbClr val="FFFF00"/>
                </a:solidFill>
              </a:rPr>
              <a:t>?</a:t>
            </a:r>
          </a:p>
          <a:p>
            <a:pPr>
              <a:lnSpc>
                <a:spcPct val="90000"/>
              </a:lnSpc>
              <a:buNone/>
            </a:pPr>
            <a:r>
              <a:rPr lang="fr-FR" sz="2400" dirty="0" smtClean="0">
                <a:solidFill>
                  <a:srgbClr val="FFFF00"/>
                </a:solidFill>
              </a:rPr>
              <a:t> How </a:t>
            </a:r>
            <a:r>
              <a:rPr lang="fr-FR" sz="2400" dirty="0" err="1" smtClean="0">
                <a:solidFill>
                  <a:srgbClr val="FFFF00"/>
                </a:solidFill>
              </a:rPr>
              <a:t>many</a:t>
            </a:r>
            <a:r>
              <a:rPr lang="fr-FR" sz="2400" dirty="0" smtClean="0">
                <a:solidFill>
                  <a:srgbClr val="FFFF00"/>
                </a:solidFill>
              </a:rPr>
              <a:t>? </a:t>
            </a:r>
            <a:r>
              <a:rPr lang="fr-FR" sz="2400" dirty="0" err="1" smtClean="0">
                <a:solidFill>
                  <a:srgbClr val="FFFF00"/>
                </a:solidFill>
              </a:rPr>
              <a:t>Energy</a:t>
            </a:r>
            <a:r>
              <a:rPr lang="fr-FR" sz="2400" dirty="0" smtClean="0">
                <a:solidFill>
                  <a:srgbClr val="FFFF00"/>
                </a:solidFill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</a:rPr>
              <a:t>spectra</a:t>
            </a:r>
            <a:r>
              <a:rPr lang="fr-FR" sz="2400" dirty="0" smtClean="0">
                <a:solidFill>
                  <a:srgbClr val="FFFF00"/>
                </a:solidFill>
              </a:rPr>
              <a:t>? Composition??</a:t>
            </a:r>
          </a:p>
          <a:p>
            <a:pPr>
              <a:lnSpc>
                <a:spcPct val="90000"/>
              </a:lnSpc>
              <a:buNone/>
            </a:pPr>
            <a:r>
              <a:rPr lang="fr-FR" sz="2400" dirty="0" smtClean="0">
                <a:solidFill>
                  <a:srgbClr val="FFFF00"/>
                </a:solidFill>
              </a:rPr>
              <a:t>  Electron and ion </a:t>
            </a:r>
            <a:r>
              <a:rPr lang="fr-FR" sz="2400" dirty="0" err="1" smtClean="0">
                <a:solidFill>
                  <a:srgbClr val="FFFF00"/>
                </a:solidFill>
              </a:rPr>
              <a:t>acceleration</a:t>
            </a:r>
            <a:r>
              <a:rPr lang="fr-FR" sz="2400" dirty="0" smtClean="0">
                <a:solidFill>
                  <a:srgbClr val="FFFF00"/>
                </a:solidFill>
              </a:rPr>
              <a:t> sites?</a:t>
            </a:r>
          </a:p>
          <a:p>
            <a:pPr>
              <a:lnSpc>
                <a:spcPct val="90000"/>
              </a:lnSpc>
              <a:buNone/>
            </a:pPr>
            <a:r>
              <a:rPr lang="fr-FR" sz="2400" dirty="0" smtClean="0">
                <a:solidFill>
                  <a:srgbClr val="FFFF00"/>
                </a:solidFill>
              </a:rPr>
              <a:t>   How to </a:t>
            </a:r>
            <a:r>
              <a:rPr lang="fr-FR" sz="2400" dirty="0" err="1" smtClean="0">
                <a:solidFill>
                  <a:srgbClr val="FFFF00"/>
                </a:solidFill>
              </a:rPr>
              <a:t>disentangle</a:t>
            </a:r>
            <a:r>
              <a:rPr lang="fr-FR" sz="2400" dirty="0" smtClean="0">
                <a:solidFill>
                  <a:srgbClr val="FFFF00"/>
                </a:solidFill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</a:rPr>
              <a:t>acceleration</a:t>
            </a:r>
            <a:r>
              <a:rPr lang="fr-FR" sz="2400" dirty="0" smtClean="0">
                <a:solidFill>
                  <a:srgbClr val="FFFF00"/>
                </a:solidFill>
              </a:rPr>
              <a:t> and transport </a:t>
            </a:r>
            <a:r>
              <a:rPr lang="fr-FR" sz="2400" dirty="0" err="1" smtClean="0">
                <a:solidFill>
                  <a:srgbClr val="FFFF00"/>
                </a:solidFill>
              </a:rPr>
              <a:t>from</a:t>
            </a:r>
            <a:r>
              <a:rPr lang="fr-FR" sz="2400" dirty="0" smtClean="0">
                <a:solidFill>
                  <a:srgbClr val="FFFF00"/>
                </a:solidFill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</a:rPr>
              <a:t>acceleration</a:t>
            </a:r>
            <a:r>
              <a:rPr lang="fr-FR" sz="2400" dirty="0" smtClean="0">
                <a:solidFill>
                  <a:srgbClr val="FFFF00"/>
                </a:solidFill>
              </a:rPr>
              <a:t> sites to </a:t>
            </a:r>
            <a:r>
              <a:rPr lang="fr-FR" sz="2400" dirty="0" err="1" smtClean="0">
                <a:solidFill>
                  <a:srgbClr val="FFFF00"/>
                </a:solidFill>
              </a:rPr>
              <a:t>emitting</a:t>
            </a:r>
            <a:r>
              <a:rPr lang="fr-FR" sz="2400" dirty="0" smtClean="0">
                <a:solidFill>
                  <a:srgbClr val="FFFF00"/>
                </a:solidFill>
              </a:rPr>
              <a:t> sites? </a:t>
            </a:r>
            <a:endParaRPr lang="fr-FR" dirty="0" smtClean="0"/>
          </a:p>
          <a:p>
            <a:pPr>
              <a:lnSpc>
                <a:spcPct val="90000"/>
              </a:lnSpc>
              <a:buNone/>
            </a:pPr>
            <a:r>
              <a:rPr lang="fr-FR" i="1" dirty="0" smtClean="0"/>
              <a:t>Do all </a:t>
            </a:r>
            <a:r>
              <a:rPr lang="fr-FR" i="1" dirty="0" err="1" smtClean="0"/>
              <a:t>flares</a:t>
            </a:r>
            <a:r>
              <a:rPr lang="fr-FR" i="1" dirty="0" smtClean="0"/>
              <a:t> </a:t>
            </a:r>
            <a:r>
              <a:rPr lang="fr-FR" i="1" dirty="0" err="1" smtClean="0"/>
              <a:t>accelerate</a:t>
            </a:r>
            <a:r>
              <a:rPr lang="fr-FR" i="1" dirty="0" smtClean="0"/>
              <a:t> ions? </a:t>
            </a:r>
          </a:p>
          <a:p>
            <a:pPr>
              <a:lnSpc>
                <a:spcPct val="90000"/>
              </a:lnSpc>
              <a:buNone/>
            </a:pPr>
            <a:r>
              <a:rPr lang="fr-FR" i="1" dirty="0" err="1" smtClean="0"/>
              <a:t>What</a:t>
            </a:r>
            <a:r>
              <a:rPr lang="fr-FR" i="1" dirty="0" smtClean="0"/>
              <a:t> are the </a:t>
            </a:r>
            <a:r>
              <a:rPr lang="fr-FR" i="1" dirty="0" err="1" smtClean="0"/>
              <a:t>extremes</a:t>
            </a:r>
            <a:r>
              <a:rPr lang="fr-FR" i="1" dirty="0" smtClean="0"/>
              <a:t> of ion </a:t>
            </a:r>
            <a:r>
              <a:rPr lang="fr-FR" i="1" dirty="0" err="1" smtClean="0"/>
              <a:t>acceleration</a:t>
            </a:r>
            <a:r>
              <a:rPr lang="fr-FR" i="1" dirty="0" smtClean="0"/>
              <a:t>? </a:t>
            </a:r>
          </a:p>
          <a:p>
            <a:pPr>
              <a:lnSpc>
                <a:spcPct val="90000"/>
              </a:lnSpc>
              <a:buNone/>
            </a:pPr>
            <a:r>
              <a:rPr lang="fr-FR" i="1" dirty="0" err="1" smtClean="0"/>
              <a:t>Particle</a:t>
            </a:r>
            <a:r>
              <a:rPr lang="fr-FR" i="1" dirty="0" smtClean="0"/>
              <a:t> </a:t>
            </a:r>
            <a:r>
              <a:rPr lang="fr-FR" i="1" dirty="0" err="1" smtClean="0"/>
              <a:t>acceleration</a:t>
            </a:r>
            <a:r>
              <a:rPr lang="fr-FR" i="1" dirty="0" smtClean="0"/>
              <a:t> and </a:t>
            </a:r>
            <a:r>
              <a:rPr lang="fr-FR" i="1" dirty="0" err="1" smtClean="0"/>
              <a:t>CMEs</a:t>
            </a:r>
            <a:r>
              <a:rPr lang="fr-FR" i="1" dirty="0" smtClean="0"/>
              <a:t>?</a:t>
            </a:r>
          </a:p>
          <a:p>
            <a:pPr>
              <a:lnSpc>
                <a:spcPct val="90000"/>
              </a:lnSpc>
              <a:buNone/>
            </a:pPr>
            <a:r>
              <a:rPr lang="fr-FR" i="1" dirty="0" err="1" smtClean="0"/>
              <a:t>Particles</a:t>
            </a:r>
            <a:r>
              <a:rPr lang="fr-FR" i="1" dirty="0" smtClean="0"/>
              <a:t> </a:t>
            </a:r>
            <a:r>
              <a:rPr lang="fr-FR" i="1" dirty="0" err="1" smtClean="0"/>
              <a:t>at</a:t>
            </a:r>
            <a:r>
              <a:rPr lang="fr-FR" i="1" dirty="0" smtClean="0"/>
              <a:t> the Sun and in the </a:t>
            </a:r>
            <a:r>
              <a:rPr lang="fr-FR" i="1" dirty="0" err="1" smtClean="0"/>
              <a:t>Interplanetary</a:t>
            </a:r>
            <a:r>
              <a:rPr lang="fr-FR" i="1" dirty="0" smtClean="0"/>
              <a:t> medium??</a:t>
            </a:r>
          </a:p>
          <a:p>
            <a:pPr>
              <a:lnSpc>
                <a:spcPct val="90000"/>
              </a:lnSpc>
              <a:buNone/>
            </a:pP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/>
          <a:lstStyle/>
          <a:p>
            <a:r>
              <a:rPr lang="fr-FR" i="1" dirty="0" smtClean="0"/>
              <a:t>Do all </a:t>
            </a:r>
            <a:r>
              <a:rPr lang="fr-FR" i="1" dirty="0" err="1" smtClean="0"/>
              <a:t>solar</a:t>
            </a:r>
            <a:r>
              <a:rPr lang="fr-FR" i="1" dirty="0" smtClean="0"/>
              <a:t> </a:t>
            </a:r>
            <a:r>
              <a:rPr lang="fr-FR" i="1" dirty="0" err="1" smtClean="0"/>
              <a:t>flares</a:t>
            </a:r>
            <a:r>
              <a:rPr lang="fr-FR" i="1" dirty="0" smtClean="0"/>
              <a:t> </a:t>
            </a:r>
            <a:r>
              <a:rPr lang="fr-FR" i="1" dirty="0" err="1" smtClean="0"/>
              <a:t>accelerate</a:t>
            </a:r>
            <a:r>
              <a:rPr lang="fr-FR" i="1" dirty="0" smtClean="0"/>
              <a:t> ions? </a:t>
            </a:r>
            <a:endParaRPr lang="fr-FR" i="1" dirty="0"/>
          </a:p>
        </p:txBody>
      </p:sp>
      <p:pic>
        <p:nvPicPr>
          <p:cNvPr id="3" name="Image 5" descr="shih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928670"/>
            <a:ext cx="4294903" cy="408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357818" y="528638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Shih</a:t>
            </a:r>
            <a:r>
              <a:rPr lang="fr-FR" dirty="0" smtClean="0"/>
              <a:t> et al., 2009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57158" y="1214422"/>
            <a:ext cx="4378506" cy="6329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contents in &gt;MeV ions and</a:t>
            </a:r>
          </a:p>
          <a:p>
            <a:r>
              <a:rPr lang="fr-FR" dirty="0" smtClean="0"/>
              <a:t>&gt;20 </a:t>
            </a:r>
            <a:r>
              <a:rPr lang="fr-FR" dirty="0" err="1" smtClean="0"/>
              <a:t>keV</a:t>
            </a:r>
            <a:r>
              <a:rPr lang="fr-FR" dirty="0" smtClean="0"/>
              <a:t> </a:t>
            </a:r>
            <a:r>
              <a:rPr lang="fr-FR" dirty="0" err="1" smtClean="0"/>
              <a:t>electrons</a:t>
            </a:r>
            <a:r>
              <a:rPr lang="fr-FR" dirty="0" smtClean="0"/>
              <a:t> (</a:t>
            </a:r>
            <a:r>
              <a:rPr lang="fr-FR" dirty="0" err="1" smtClean="0"/>
              <a:t>Ramaty</a:t>
            </a:r>
            <a:r>
              <a:rPr lang="fr-FR" dirty="0" smtClean="0"/>
              <a:t> and </a:t>
            </a:r>
            <a:r>
              <a:rPr lang="fr-FR" dirty="0" err="1" smtClean="0"/>
              <a:t>Mandzhavidze</a:t>
            </a:r>
            <a:endParaRPr lang="fr-FR" dirty="0" smtClean="0"/>
          </a:p>
          <a:p>
            <a:r>
              <a:rPr lang="fr-FR" dirty="0" smtClean="0"/>
              <a:t>(2000); </a:t>
            </a:r>
            <a:r>
              <a:rPr lang="fr-FR" dirty="0" err="1" smtClean="0"/>
              <a:t>Emslie</a:t>
            </a:r>
            <a:r>
              <a:rPr lang="fr-FR" dirty="0" smtClean="0"/>
              <a:t> et al, 2004)</a:t>
            </a:r>
          </a:p>
          <a:p>
            <a:endParaRPr lang="fr-FR" dirty="0"/>
          </a:p>
          <a:p>
            <a:pPr>
              <a:buFontTx/>
              <a:buChar char="-"/>
            </a:pPr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 err="1" smtClean="0"/>
              <a:t>relationship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the production </a:t>
            </a:r>
          </a:p>
          <a:p>
            <a:r>
              <a:rPr lang="fr-FR" dirty="0"/>
              <a:t> </a:t>
            </a:r>
            <a:r>
              <a:rPr lang="fr-FR" dirty="0" smtClean="0"/>
              <a:t> of </a:t>
            </a:r>
            <a:r>
              <a:rPr lang="fr-FR" dirty="0" err="1" smtClean="0"/>
              <a:t>energetic</a:t>
            </a:r>
            <a:r>
              <a:rPr lang="fr-FR" dirty="0" smtClean="0"/>
              <a:t> ions &gt; 30 MeV and </a:t>
            </a:r>
            <a:r>
              <a:rPr lang="fr-FR" dirty="0" err="1" smtClean="0"/>
              <a:t>electrons</a:t>
            </a:r>
            <a:endParaRPr lang="fr-FR" dirty="0" smtClean="0"/>
          </a:p>
          <a:p>
            <a:r>
              <a:rPr lang="fr-FR" dirty="0" smtClean="0"/>
              <a:t>&gt;300 </a:t>
            </a:r>
            <a:r>
              <a:rPr lang="fr-FR" dirty="0" err="1" smtClean="0"/>
              <a:t>keV</a:t>
            </a:r>
            <a:endParaRPr lang="fr-FR" dirty="0" smtClean="0"/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Tx/>
              <a:buChar char="-"/>
            </a:pPr>
            <a:r>
              <a:rPr lang="fr-FR" dirty="0" err="1" smtClean="0"/>
              <a:t>Weaker</a:t>
            </a:r>
            <a:r>
              <a:rPr lang="fr-FR" dirty="0" smtClean="0"/>
              <a:t>  </a:t>
            </a:r>
            <a:r>
              <a:rPr lang="fr-FR" dirty="0" err="1" smtClean="0"/>
              <a:t>relationship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&gt; 50 </a:t>
            </a:r>
            <a:r>
              <a:rPr lang="fr-FR" dirty="0" err="1" smtClean="0"/>
              <a:t>kev</a:t>
            </a:r>
            <a:endParaRPr lang="fr-FR" dirty="0" smtClean="0"/>
          </a:p>
          <a:p>
            <a:r>
              <a:rPr lang="fr-FR" dirty="0" smtClean="0"/>
              <a:t> fluence and the GOES class</a:t>
            </a:r>
          </a:p>
          <a:p>
            <a:endParaRPr lang="fr-FR" dirty="0" smtClean="0"/>
          </a:p>
          <a:p>
            <a:r>
              <a:rPr lang="fr-FR" dirty="0" smtClean="0"/>
              <a:t>-Ion </a:t>
            </a:r>
            <a:r>
              <a:rPr lang="fr-FR" dirty="0" err="1" smtClean="0"/>
              <a:t>acceleration</a:t>
            </a:r>
            <a:r>
              <a:rPr lang="fr-FR" dirty="0" smtClean="0"/>
              <a:t> (&gt;30 MeV) and </a:t>
            </a:r>
            <a:r>
              <a:rPr lang="fr-FR" dirty="0" err="1" smtClean="0"/>
              <a:t>electrons</a:t>
            </a:r>
            <a:endParaRPr lang="fr-FR" dirty="0" smtClean="0"/>
          </a:p>
          <a:p>
            <a:r>
              <a:rPr lang="fr-FR" dirty="0" smtClean="0"/>
              <a:t>(&gt;300 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pPr>
              <a:buFontTx/>
              <a:buChar char="-"/>
            </a:pPr>
            <a:r>
              <a:rPr lang="fr-FR" dirty="0" smtClean="0"/>
              <a:t>Electron </a:t>
            </a:r>
            <a:r>
              <a:rPr lang="fr-FR" dirty="0" err="1" smtClean="0"/>
              <a:t>acceleration</a:t>
            </a:r>
            <a:r>
              <a:rPr lang="fr-FR" dirty="0" smtClean="0"/>
              <a:t> </a:t>
            </a:r>
            <a:r>
              <a:rPr lang="fr-FR" dirty="0" err="1" smtClean="0"/>
              <a:t>below</a:t>
            </a:r>
            <a:r>
              <a:rPr lang="fr-FR" dirty="0" smtClean="0"/>
              <a:t> 300 </a:t>
            </a:r>
            <a:r>
              <a:rPr lang="fr-FR" dirty="0" err="1" smtClean="0"/>
              <a:t>keV</a:t>
            </a:r>
            <a:r>
              <a:rPr lang="fr-FR" dirty="0" smtClean="0"/>
              <a:t> and </a:t>
            </a:r>
          </a:p>
          <a:p>
            <a:r>
              <a:rPr lang="fr-FR" dirty="0"/>
              <a:t> </a:t>
            </a:r>
            <a:r>
              <a:rPr lang="fr-FR" dirty="0" err="1" smtClean="0"/>
              <a:t>above</a:t>
            </a:r>
            <a:r>
              <a:rPr lang="fr-FR" dirty="0" smtClean="0"/>
              <a:t>? ?</a:t>
            </a:r>
          </a:p>
          <a:p>
            <a:endParaRPr lang="fr-FR" dirty="0"/>
          </a:p>
          <a:p>
            <a:pPr>
              <a:buFontTx/>
              <a:buChar char="-"/>
            </a:pPr>
            <a:r>
              <a:rPr lang="fr-FR" dirty="0" smtClean="0"/>
              <a:t>Episodes of </a:t>
            </a:r>
            <a:r>
              <a:rPr lang="fr-FR" dirty="0" err="1" smtClean="0"/>
              <a:t>electron</a:t>
            </a:r>
            <a:r>
              <a:rPr lang="fr-FR" dirty="0" smtClean="0"/>
              <a:t>-</a:t>
            </a:r>
            <a:r>
              <a:rPr lang="fr-FR" dirty="0" err="1" smtClean="0"/>
              <a:t>dominated</a:t>
            </a:r>
            <a:r>
              <a:rPr lang="fr-FR" dirty="0" smtClean="0"/>
              <a:t> </a:t>
            </a:r>
            <a:r>
              <a:rPr lang="fr-FR" dirty="0" err="1" smtClean="0"/>
              <a:t>events</a:t>
            </a:r>
            <a:r>
              <a:rPr lang="fr-FR" dirty="0" smtClean="0"/>
              <a:t>?? 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r>
              <a:rPr lang="fr-FR" dirty="0" err="1" smtClean="0"/>
              <a:t>Fast</a:t>
            </a:r>
            <a:r>
              <a:rPr lang="fr-FR" dirty="0" smtClean="0"/>
              <a:t> time </a:t>
            </a:r>
            <a:r>
              <a:rPr lang="fr-FR" dirty="0" err="1" smtClean="0"/>
              <a:t>scales</a:t>
            </a:r>
            <a:r>
              <a:rPr lang="fr-FR" dirty="0" smtClean="0"/>
              <a:t> for ion </a:t>
            </a:r>
            <a:r>
              <a:rPr lang="fr-FR" dirty="0" err="1" smtClean="0"/>
              <a:t>acceleration</a:t>
            </a:r>
            <a:r>
              <a:rPr lang="fr-FR" dirty="0" smtClean="0"/>
              <a:t> ? </a:t>
            </a:r>
          </a:p>
          <a:p>
            <a:endParaRPr lang="fr-FR" dirty="0"/>
          </a:p>
          <a:p>
            <a:endParaRPr lang="fr-FR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4857752" y="5857892"/>
            <a:ext cx="4286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err="1" smtClean="0">
                <a:solidFill>
                  <a:srgbClr val="FFFF00"/>
                </a:solidFill>
              </a:rPr>
              <a:t>Need</a:t>
            </a:r>
            <a:r>
              <a:rPr lang="fr-FR" sz="2000" i="1" dirty="0" smtClean="0">
                <a:solidFill>
                  <a:srgbClr val="FFFF00"/>
                </a:solidFill>
              </a:rPr>
              <a:t> of a </a:t>
            </a:r>
            <a:r>
              <a:rPr lang="fr-FR" sz="2000" i="1" dirty="0" err="1" smtClean="0">
                <a:solidFill>
                  <a:srgbClr val="FFFF00"/>
                </a:solidFill>
              </a:rPr>
              <a:t>low</a:t>
            </a:r>
            <a:r>
              <a:rPr lang="fr-FR" sz="2000" i="1" dirty="0" smtClean="0">
                <a:solidFill>
                  <a:srgbClr val="FFFF00"/>
                </a:solidFill>
              </a:rPr>
              <a:t> background </a:t>
            </a:r>
            <a:r>
              <a:rPr lang="fr-FR" sz="2000" i="1" dirty="0" err="1" smtClean="0">
                <a:solidFill>
                  <a:srgbClr val="FFFF00"/>
                </a:solidFill>
              </a:rPr>
              <a:t>spectrometer</a:t>
            </a:r>
            <a:r>
              <a:rPr lang="fr-FR" sz="2000" i="1" dirty="0" smtClean="0">
                <a:solidFill>
                  <a:srgbClr val="FFFF00"/>
                </a:solidFill>
              </a:rPr>
              <a:t> to </a:t>
            </a:r>
            <a:r>
              <a:rPr lang="fr-FR" sz="2000" i="1" dirty="0" err="1" smtClean="0">
                <a:solidFill>
                  <a:srgbClr val="FFFF00"/>
                </a:solidFill>
              </a:rPr>
              <a:t>search</a:t>
            </a:r>
            <a:r>
              <a:rPr lang="fr-FR" sz="2000" i="1" dirty="0" smtClean="0">
                <a:solidFill>
                  <a:srgbClr val="FFFF00"/>
                </a:solidFill>
              </a:rPr>
              <a:t> for </a:t>
            </a:r>
            <a:r>
              <a:rPr lang="fr-FR" sz="2000" i="1" dirty="0" err="1" smtClean="0">
                <a:solidFill>
                  <a:srgbClr val="FFFF00"/>
                </a:solidFill>
              </a:rPr>
              <a:t>such</a:t>
            </a:r>
            <a:r>
              <a:rPr lang="fr-FR" sz="2000" i="1" dirty="0" smtClean="0">
                <a:solidFill>
                  <a:srgbClr val="FFFF00"/>
                </a:solidFill>
              </a:rPr>
              <a:t> a </a:t>
            </a:r>
            <a:r>
              <a:rPr lang="fr-FR" sz="2000" i="1" dirty="0" err="1" smtClean="0">
                <a:solidFill>
                  <a:srgbClr val="FFFF00"/>
                </a:solidFill>
              </a:rPr>
              <a:t>correlation</a:t>
            </a:r>
            <a:r>
              <a:rPr lang="fr-FR" sz="2000" i="1" dirty="0" smtClean="0">
                <a:solidFill>
                  <a:srgbClr val="FFFF00"/>
                </a:solidFill>
              </a:rPr>
              <a:t> in </a:t>
            </a:r>
            <a:r>
              <a:rPr lang="fr-FR" sz="2000" i="1" dirty="0" err="1" smtClean="0">
                <a:solidFill>
                  <a:srgbClr val="FFFF00"/>
                </a:solidFill>
              </a:rPr>
              <a:t>weaker</a:t>
            </a:r>
            <a:r>
              <a:rPr lang="fr-FR" sz="2000" i="1" dirty="0" smtClean="0">
                <a:solidFill>
                  <a:srgbClr val="FFFF00"/>
                </a:solidFill>
              </a:rPr>
              <a:t> </a:t>
            </a:r>
            <a:r>
              <a:rPr lang="fr-FR" sz="2000" i="1" dirty="0" err="1" smtClean="0">
                <a:solidFill>
                  <a:srgbClr val="FFFF00"/>
                </a:solidFill>
              </a:rPr>
              <a:t>flares</a:t>
            </a:r>
            <a:endParaRPr lang="fr-FR" sz="20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/>
          <a:lstStyle/>
          <a:p>
            <a:r>
              <a:rPr lang="fr-FR" i="1" dirty="0" smtClean="0"/>
              <a:t>Do all </a:t>
            </a:r>
            <a:r>
              <a:rPr lang="fr-FR" i="1" dirty="0" err="1" smtClean="0"/>
              <a:t>solar</a:t>
            </a:r>
            <a:r>
              <a:rPr lang="fr-FR" i="1" dirty="0" smtClean="0"/>
              <a:t> </a:t>
            </a:r>
            <a:r>
              <a:rPr lang="fr-FR" i="1" dirty="0" err="1" smtClean="0"/>
              <a:t>flares</a:t>
            </a:r>
            <a:r>
              <a:rPr lang="fr-FR" i="1" dirty="0" smtClean="0"/>
              <a:t> </a:t>
            </a:r>
            <a:r>
              <a:rPr lang="fr-FR" i="1" dirty="0" err="1" smtClean="0"/>
              <a:t>accelerate</a:t>
            </a:r>
            <a:r>
              <a:rPr lang="fr-FR" i="1" dirty="0" smtClean="0"/>
              <a:t> ions? </a:t>
            </a:r>
            <a:endParaRPr lang="fr-FR" dirty="0"/>
          </a:p>
        </p:txBody>
      </p:sp>
      <p:pic>
        <p:nvPicPr>
          <p:cNvPr id="3" name="Picture 7" descr="Trottet98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43372" y="857232"/>
            <a:ext cx="4327525" cy="3914775"/>
          </a:xfrm>
          <a:prstGeom prst="rect">
            <a:avLst/>
          </a:prstGeom>
          <a:noFill/>
          <a:ln/>
        </p:spPr>
      </p:pic>
      <p:cxnSp>
        <p:nvCxnSpPr>
          <p:cNvPr id="5" name="Connecteur droit avec flèche 4"/>
          <p:cNvCxnSpPr/>
          <p:nvPr/>
        </p:nvCxnSpPr>
        <p:spPr>
          <a:xfrm flipV="1">
            <a:off x="5214942" y="2071678"/>
            <a:ext cx="1857388" cy="1143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V="1">
            <a:off x="5357818" y="3786190"/>
            <a:ext cx="2214578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429124" y="5072075"/>
            <a:ext cx="2689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PHEBUS/GRANAT</a:t>
            </a:r>
          </a:p>
          <a:p>
            <a:r>
              <a:rPr lang="fr-FR" sz="1600" dirty="0" err="1" smtClean="0"/>
              <a:t>Trottet</a:t>
            </a:r>
            <a:r>
              <a:rPr lang="fr-FR" sz="1600" dirty="0" smtClean="0"/>
              <a:t> et al. 1998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142844" y="928670"/>
            <a:ext cx="378621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Electron-</a:t>
            </a:r>
            <a:r>
              <a:rPr lang="fr-FR" dirty="0" err="1" smtClean="0"/>
              <a:t>dominated</a:t>
            </a:r>
            <a:r>
              <a:rPr lang="fr-FR" dirty="0" smtClean="0"/>
              <a:t> </a:t>
            </a:r>
            <a:r>
              <a:rPr lang="fr-FR" dirty="0" err="1" smtClean="0"/>
              <a:t>events</a:t>
            </a:r>
            <a:r>
              <a:rPr lang="fr-FR" dirty="0" smtClean="0"/>
              <a:t>?:</a:t>
            </a:r>
          </a:p>
          <a:p>
            <a:endParaRPr lang="fr-FR" dirty="0"/>
          </a:p>
          <a:p>
            <a:r>
              <a:rPr lang="fr-FR" dirty="0" smtClean="0"/>
              <a:t>No </a:t>
            </a:r>
            <a:r>
              <a:rPr lang="fr-FR" dirty="0" err="1" smtClean="0"/>
              <a:t>detectable</a:t>
            </a:r>
            <a:r>
              <a:rPr lang="fr-FR" dirty="0" smtClean="0"/>
              <a:t> gamma-ray </a:t>
            </a:r>
            <a:r>
              <a:rPr lang="fr-FR" dirty="0" err="1" smtClean="0"/>
              <a:t>lines</a:t>
            </a:r>
            <a:r>
              <a:rPr lang="fr-FR" dirty="0" smtClean="0"/>
              <a:t>: </a:t>
            </a:r>
          </a:p>
          <a:p>
            <a:r>
              <a:rPr lang="fr-FR" dirty="0" err="1" smtClean="0"/>
              <a:t>Sensitivity</a:t>
            </a:r>
            <a:r>
              <a:rPr lang="fr-FR" dirty="0" smtClean="0"/>
              <a:t> issue?</a:t>
            </a:r>
          </a:p>
          <a:p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 issue?</a:t>
            </a:r>
          </a:p>
          <a:p>
            <a:endParaRPr lang="fr-FR" dirty="0"/>
          </a:p>
          <a:p>
            <a:r>
              <a:rPr lang="fr-FR" dirty="0" smtClean="0"/>
              <a:t>Flat </a:t>
            </a:r>
            <a:r>
              <a:rPr lang="fr-FR" dirty="0" err="1" smtClean="0"/>
              <a:t>spectrum</a:t>
            </a:r>
            <a:r>
              <a:rPr lang="fr-FR" dirty="0" smtClean="0"/>
              <a:t> </a:t>
            </a:r>
            <a:r>
              <a:rPr lang="fr-FR" dirty="0" err="1" smtClean="0"/>
              <a:t>above</a:t>
            </a:r>
            <a:r>
              <a:rPr lang="fr-FR" dirty="0" smtClean="0"/>
              <a:t> 400 </a:t>
            </a:r>
            <a:r>
              <a:rPr lang="fr-FR" dirty="0" err="1" smtClean="0"/>
              <a:t>keV</a:t>
            </a:r>
            <a:endParaRPr lang="fr-FR" dirty="0" smtClean="0"/>
          </a:p>
          <a:p>
            <a:r>
              <a:rPr lang="fr-FR" dirty="0" smtClean="0"/>
              <a:t>(-1.6 in photons)</a:t>
            </a:r>
          </a:p>
          <a:p>
            <a:endParaRPr lang="fr-FR" dirty="0"/>
          </a:p>
          <a:p>
            <a:r>
              <a:rPr lang="fr-FR" dirty="0" err="1" smtClean="0"/>
              <a:t>Strong</a:t>
            </a:r>
            <a:r>
              <a:rPr lang="fr-FR" dirty="0" smtClean="0"/>
              <a:t> variation of the </a:t>
            </a:r>
            <a:r>
              <a:rPr lang="fr-FR" dirty="0" err="1" smtClean="0"/>
              <a:t>slope</a:t>
            </a:r>
            <a:r>
              <a:rPr lang="fr-FR" dirty="0" smtClean="0"/>
              <a:t> of the </a:t>
            </a:r>
          </a:p>
          <a:p>
            <a:r>
              <a:rPr lang="fr-FR" dirty="0" smtClean="0"/>
              <a:t>continuum </a:t>
            </a:r>
            <a:r>
              <a:rPr lang="fr-FR" dirty="0" err="1" smtClean="0"/>
              <a:t>spectrum</a:t>
            </a:r>
            <a:r>
              <a:rPr lang="fr-FR" dirty="0" smtClean="0"/>
              <a:t> </a:t>
            </a:r>
            <a:r>
              <a:rPr lang="fr-FR" dirty="0" err="1" smtClean="0"/>
              <a:t>below</a:t>
            </a:r>
            <a:r>
              <a:rPr lang="fr-FR" dirty="0" smtClean="0"/>
              <a:t> 400 </a:t>
            </a:r>
            <a:r>
              <a:rPr lang="fr-FR" dirty="0" err="1" smtClean="0"/>
              <a:t>keV</a:t>
            </a:r>
            <a:r>
              <a:rPr lang="fr-FR" dirty="0" smtClean="0"/>
              <a:t> </a:t>
            </a:r>
          </a:p>
          <a:p>
            <a:r>
              <a:rPr lang="fr-FR" dirty="0" smtClean="0"/>
              <a:t>and no variation of the </a:t>
            </a:r>
            <a:r>
              <a:rPr lang="fr-FR" dirty="0" err="1" smtClean="0"/>
              <a:t>slope</a:t>
            </a:r>
            <a:r>
              <a:rPr lang="fr-FR" dirty="0" smtClean="0"/>
              <a:t> of the </a:t>
            </a:r>
          </a:p>
          <a:p>
            <a:r>
              <a:rPr lang="fr-FR" dirty="0" smtClean="0"/>
              <a:t>Spectrum </a:t>
            </a:r>
            <a:r>
              <a:rPr lang="fr-FR" dirty="0" err="1" smtClean="0"/>
              <a:t>above</a:t>
            </a:r>
            <a:r>
              <a:rPr lang="fr-FR" dirty="0" smtClean="0"/>
              <a:t> 400 </a:t>
            </a:r>
            <a:r>
              <a:rPr lang="fr-FR" dirty="0" err="1" smtClean="0"/>
              <a:t>keV</a:t>
            </a:r>
            <a:r>
              <a:rPr lang="fr-FR" dirty="0" smtClean="0"/>
              <a:t>? </a:t>
            </a:r>
          </a:p>
          <a:p>
            <a:endParaRPr lang="fr-FR" dirty="0">
              <a:solidFill>
                <a:schemeClr val="tx1"/>
              </a:solidFill>
              <a:sym typeface="Symbol" pitchFamily="18" charset="2"/>
            </a:endParaRPr>
          </a:p>
          <a:p>
            <a:r>
              <a:rPr lang="fr-FR" dirty="0" smtClean="0">
                <a:solidFill>
                  <a:schemeClr val="tx1"/>
                </a:solidFill>
                <a:sym typeface="Symbol" pitchFamily="18" charset="2"/>
              </a:rPr>
              <a:t>No </a:t>
            </a:r>
            <a:r>
              <a:rPr lang="fr-FR" dirty="0" err="1" smtClean="0">
                <a:solidFill>
                  <a:schemeClr val="tx1"/>
                </a:solidFill>
                <a:sym typeface="Symbol" pitchFamily="18" charset="2"/>
              </a:rPr>
              <a:t>systematic</a:t>
            </a:r>
            <a:r>
              <a:rPr lang="fr-FR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sym typeface="Symbol" pitchFamily="18" charset="2"/>
              </a:rPr>
              <a:t>study</a:t>
            </a:r>
            <a:r>
              <a:rPr lang="fr-FR" dirty="0" smtClean="0">
                <a:solidFill>
                  <a:schemeClr val="tx1"/>
                </a:solidFill>
                <a:sym typeface="Symbol" pitchFamily="18" charset="2"/>
              </a:rPr>
              <a:t> of the location </a:t>
            </a:r>
          </a:p>
          <a:p>
            <a:r>
              <a:rPr lang="fr-FR" dirty="0" smtClean="0">
                <a:solidFill>
                  <a:schemeClr val="tx1"/>
                </a:solidFill>
                <a:sym typeface="Symbol" pitchFamily="18" charset="2"/>
              </a:rPr>
              <a:t>of the interaction sites </a:t>
            </a:r>
            <a:r>
              <a:rPr lang="fr-FR" dirty="0" err="1" smtClean="0">
                <a:solidFill>
                  <a:schemeClr val="tx1"/>
                </a:solidFill>
                <a:sym typeface="Symbol" pitchFamily="18" charset="2"/>
              </a:rPr>
              <a:t>at</a:t>
            </a:r>
            <a:r>
              <a:rPr lang="fr-FR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sym typeface="Symbol" pitchFamily="18" charset="2"/>
              </a:rPr>
              <a:t>energies</a:t>
            </a:r>
            <a:r>
              <a:rPr lang="fr-FR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</a:p>
          <a:p>
            <a:r>
              <a:rPr lang="fr-FR" dirty="0" err="1" smtClean="0">
                <a:solidFill>
                  <a:schemeClr val="tx1"/>
                </a:solidFill>
                <a:sym typeface="Symbol" pitchFamily="18" charset="2"/>
              </a:rPr>
              <a:t>above</a:t>
            </a:r>
            <a:r>
              <a:rPr lang="fr-FR" dirty="0" smtClean="0">
                <a:solidFill>
                  <a:schemeClr val="tx1"/>
                </a:solidFill>
                <a:sym typeface="Symbol" pitchFamily="18" charset="2"/>
              </a:rPr>
              <a:t> the break (400-500-600 </a:t>
            </a:r>
            <a:r>
              <a:rPr lang="fr-FR" dirty="0" err="1" smtClean="0">
                <a:solidFill>
                  <a:schemeClr val="tx1"/>
                </a:solidFill>
                <a:sym typeface="Symbol" pitchFamily="18" charset="2"/>
              </a:rPr>
              <a:t>keV</a:t>
            </a:r>
            <a:r>
              <a:rPr lang="fr-FR" dirty="0" smtClean="0">
                <a:solidFill>
                  <a:schemeClr val="tx1"/>
                </a:solidFill>
                <a:sym typeface="Symbol" pitchFamily="18" charset="2"/>
              </a:rPr>
              <a:t>)</a:t>
            </a:r>
          </a:p>
          <a:p>
            <a:endParaRPr lang="fr-FR" dirty="0" smtClean="0">
              <a:solidFill>
                <a:schemeClr val="tx1"/>
              </a:solidFill>
              <a:sym typeface="Symbol" pitchFamily="18" charset="2"/>
            </a:endParaRPr>
          </a:p>
          <a:p>
            <a:r>
              <a:rPr lang="fr-FR" dirty="0" err="1" smtClean="0">
                <a:solidFill>
                  <a:schemeClr val="tx1"/>
                </a:solidFill>
                <a:sym typeface="Symbol" pitchFamily="18" charset="2"/>
              </a:rPr>
              <a:t>Same</a:t>
            </a:r>
            <a:r>
              <a:rPr lang="fr-FR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sym typeface="Symbol" pitchFamily="18" charset="2"/>
              </a:rPr>
              <a:t>electron</a:t>
            </a:r>
            <a:r>
              <a:rPr lang="fr-FR" dirty="0" smtClean="0">
                <a:solidFill>
                  <a:schemeClr val="tx1"/>
                </a:solidFill>
                <a:sym typeface="Symbol" pitchFamily="18" charset="2"/>
              </a:rPr>
              <a:t> population? </a:t>
            </a:r>
            <a:r>
              <a:rPr lang="fr-FR" dirty="0" err="1" smtClean="0">
                <a:solidFill>
                  <a:schemeClr val="tx1"/>
                </a:solidFill>
                <a:sym typeface="Symbol" pitchFamily="18" charset="2"/>
              </a:rPr>
              <a:t>Same</a:t>
            </a:r>
            <a:r>
              <a:rPr lang="fr-FR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sym typeface="Symbol" pitchFamily="18" charset="2"/>
              </a:rPr>
              <a:t>acceleration</a:t>
            </a:r>
            <a:r>
              <a:rPr lang="fr-FR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sym typeface="Symbol" pitchFamily="18" charset="2"/>
              </a:rPr>
              <a:t>mechanism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 </a:t>
            </a:r>
          </a:p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000496" y="5643578"/>
            <a:ext cx="5286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err="1" smtClean="0">
                <a:solidFill>
                  <a:srgbClr val="FFFF00"/>
                </a:solidFill>
              </a:rPr>
              <a:t>Need</a:t>
            </a:r>
            <a:r>
              <a:rPr lang="fr-FR" sz="2000" i="1" dirty="0" smtClean="0">
                <a:solidFill>
                  <a:srgbClr val="FFFF00"/>
                </a:solidFill>
              </a:rPr>
              <a:t> of a </a:t>
            </a:r>
            <a:r>
              <a:rPr lang="fr-FR" sz="2000" i="1" dirty="0" err="1" smtClean="0">
                <a:solidFill>
                  <a:srgbClr val="FFFF00"/>
                </a:solidFill>
              </a:rPr>
              <a:t>low</a:t>
            </a:r>
            <a:r>
              <a:rPr lang="fr-FR" sz="2000" i="1" dirty="0" smtClean="0">
                <a:solidFill>
                  <a:srgbClr val="FFFF00"/>
                </a:solidFill>
              </a:rPr>
              <a:t> background gamma-ray </a:t>
            </a:r>
            <a:r>
              <a:rPr lang="fr-FR" sz="2000" i="1" dirty="0" err="1" smtClean="0">
                <a:solidFill>
                  <a:srgbClr val="FFFF00"/>
                </a:solidFill>
              </a:rPr>
              <a:t>spectrometer</a:t>
            </a:r>
            <a:r>
              <a:rPr lang="fr-FR" sz="2000" i="1" dirty="0" smtClean="0">
                <a:solidFill>
                  <a:srgbClr val="FFFF00"/>
                </a:solidFill>
              </a:rPr>
              <a:t> in</a:t>
            </a:r>
          </a:p>
          <a:p>
            <a:r>
              <a:rPr lang="fr-FR" sz="2000" i="1" dirty="0" smtClean="0">
                <a:solidFill>
                  <a:srgbClr val="FFFF00"/>
                </a:solidFill>
              </a:rPr>
              <a:t>a large </a:t>
            </a:r>
            <a:r>
              <a:rPr lang="fr-FR" sz="2000" i="1" dirty="0" err="1" smtClean="0">
                <a:solidFill>
                  <a:srgbClr val="FFFF00"/>
                </a:solidFill>
              </a:rPr>
              <a:t>energy</a:t>
            </a:r>
            <a:r>
              <a:rPr lang="fr-FR" sz="2000" i="1" dirty="0" smtClean="0">
                <a:solidFill>
                  <a:srgbClr val="FFFF00"/>
                </a:solidFill>
              </a:rPr>
              <a:t> range (100 </a:t>
            </a:r>
            <a:r>
              <a:rPr lang="fr-FR" sz="2000" i="1" dirty="0" err="1" smtClean="0">
                <a:solidFill>
                  <a:srgbClr val="FFFF00"/>
                </a:solidFill>
              </a:rPr>
              <a:t>keV</a:t>
            </a:r>
            <a:r>
              <a:rPr lang="fr-FR" sz="2000" i="1" dirty="0" smtClean="0">
                <a:solidFill>
                  <a:srgbClr val="FFFF00"/>
                </a:solidFill>
              </a:rPr>
              <a:t>-&gt;100 MeV) (Labr3?)</a:t>
            </a:r>
          </a:p>
          <a:p>
            <a:r>
              <a:rPr lang="fr-FR" sz="2000" i="1" dirty="0" err="1" smtClean="0">
                <a:solidFill>
                  <a:srgbClr val="FFFF00"/>
                </a:solidFill>
              </a:rPr>
              <a:t>with</a:t>
            </a:r>
            <a:r>
              <a:rPr lang="fr-FR" sz="2000" i="1" dirty="0" smtClean="0">
                <a:solidFill>
                  <a:srgbClr val="FFFF00"/>
                </a:solidFill>
              </a:rPr>
              <a:t> </a:t>
            </a:r>
            <a:r>
              <a:rPr lang="fr-FR" sz="2000" i="1" dirty="0" err="1" smtClean="0">
                <a:solidFill>
                  <a:srgbClr val="FFFF00"/>
                </a:solidFill>
              </a:rPr>
              <a:t>some</a:t>
            </a:r>
            <a:r>
              <a:rPr lang="fr-FR" sz="2000" i="1" dirty="0" smtClean="0">
                <a:solidFill>
                  <a:srgbClr val="FFFF00"/>
                </a:solidFill>
              </a:rPr>
              <a:t> </a:t>
            </a:r>
            <a:r>
              <a:rPr lang="fr-FR" sz="2000" i="1" dirty="0" err="1" smtClean="0">
                <a:solidFill>
                  <a:srgbClr val="FFFF00"/>
                </a:solidFill>
              </a:rPr>
              <a:t>imaging</a:t>
            </a:r>
            <a:r>
              <a:rPr lang="fr-FR" sz="2000" i="1" dirty="0" smtClean="0">
                <a:solidFill>
                  <a:srgbClr val="FFFF00"/>
                </a:solidFill>
              </a:rPr>
              <a:t> </a:t>
            </a:r>
            <a:r>
              <a:rPr lang="fr-FR" sz="2000" i="1" dirty="0" err="1" smtClean="0">
                <a:solidFill>
                  <a:srgbClr val="FFFF00"/>
                </a:solidFill>
              </a:rPr>
              <a:t>capabilities</a:t>
            </a:r>
            <a:r>
              <a:rPr lang="fr-FR" sz="2000" i="1" dirty="0" smtClean="0">
                <a:solidFill>
                  <a:srgbClr val="FFFF00"/>
                </a:solidFill>
              </a:rPr>
              <a:t>  </a:t>
            </a:r>
            <a:endParaRPr lang="fr-FR" sz="20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-214346" y="-357214"/>
            <a:ext cx="4000528" cy="928694"/>
          </a:xfrm>
        </p:spPr>
        <p:txBody>
          <a:bodyPr/>
          <a:lstStyle/>
          <a:p>
            <a:r>
              <a:rPr lang="fr-FR" i="1" dirty="0" smtClean="0"/>
              <a:t/>
            </a:r>
            <a:br>
              <a:rPr lang="fr-FR" i="1" dirty="0" smtClean="0"/>
            </a:br>
            <a:r>
              <a:rPr lang="fr-FR" sz="2800" i="1" dirty="0" smtClean="0"/>
              <a:t>Electron and ion </a:t>
            </a:r>
            <a:r>
              <a:rPr lang="fr-FR" sz="2800" i="1" dirty="0" err="1" smtClean="0"/>
              <a:t>acceleration</a:t>
            </a:r>
            <a:r>
              <a:rPr lang="fr-FR" sz="2800" i="1" dirty="0" smtClean="0"/>
              <a:t> sites?</a:t>
            </a:r>
            <a:endParaRPr lang="fr-FR" sz="2800" i="1" dirty="0"/>
          </a:p>
        </p:txBody>
      </p:sp>
      <p:pic>
        <p:nvPicPr>
          <p:cNvPr id="4" name="Image 3" descr="hurford.jpeg"/>
          <p:cNvPicPr>
            <a:picLocks noChangeAspect="1"/>
          </p:cNvPicPr>
          <p:nvPr/>
        </p:nvPicPr>
        <p:blipFill>
          <a:blip r:embed="rId2" cstate="print"/>
          <a:srcRect l="14743" t="8791" r="10070" b="6593"/>
          <a:stretch>
            <a:fillRect/>
          </a:stretch>
        </p:blipFill>
        <p:spPr>
          <a:xfrm>
            <a:off x="3500430" y="142852"/>
            <a:ext cx="5390920" cy="642461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28596" y="6357958"/>
            <a:ext cx="244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Hurford</a:t>
            </a:r>
            <a:r>
              <a:rPr lang="fr-FR" dirty="0" smtClean="0"/>
              <a:t> et al., 2003;2006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14282" y="1500174"/>
            <a:ext cx="331372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Displacement</a:t>
            </a:r>
            <a:r>
              <a:rPr lang="fr-FR" dirty="0" smtClean="0"/>
              <a:t> of the </a:t>
            </a:r>
            <a:r>
              <a:rPr lang="fr-FR" dirty="0" err="1" smtClean="0"/>
              <a:t>electron</a:t>
            </a:r>
            <a:r>
              <a:rPr lang="fr-FR" dirty="0" smtClean="0"/>
              <a:t>/ion</a:t>
            </a:r>
          </a:p>
          <a:p>
            <a:r>
              <a:rPr lang="fr-FR" dirty="0"/>
              <a:t>i</a:t>
            </a:r>
            <a:r>
              <a:rPr lang="fr-FR" dirty="0" smtClean="0"/>
              <a:t>nteraction sites: </a:t>
            </a:r>
          </a:p>
          <a:p>
            <a:r>
              <a:rPr lang="fr-FR" dirty="0" smtClean="0"/>
              <a:t>3 </a:t>
            </a:r>
            <a:r>
              <a:rPr lang="fr-FR" dirty="0" err="1" smtClean="0"/>
              <a:t>events</a:t>
            </a:r>
            <a:endParaRPr lang="fr-FR" dirty="0" smtClean="0"/>
          </a:p>
          <a:p>
            <a:r>
              <a:rPr lang="fr-FR" dirty="0" smtClean="0"/>
              <a:t>14 to 25’’</a:t>
            </a:r>
          </a:p>
          <a:p>
            <a:endParaRPr lang="fr-FR" dirty="0"/>
          </a:p>
          <a:p>
            <a:r>
              <a:rPr lang="fr-FR" dirty="0" smtClean="0"/>
              <a:t>Double / single </a:t>
            </a:r>
            <a:r>
              <a:rPr lang="fr-FR" dirty="0" err="1" smtClean="0"/>
              <a:t>footpoints</a:t>
            </a:r>
            <a:r>
              <a:rPr lang="fr-FR" dirty="0" smtClean="0"/>
              <a:t> for ion</a:t>
            </a:r>
          </a:p>
          <a:p>
            <a:r>
              <a:rPr lang="fr-FR" dirty="0"/>
              <a:t>i</a:t>
            </a:r>
            <a:r>
              <a:rPr lang="fr-FR" dirty="0" smtClean="0"/>
              <a:t>nteraction sites: limitations due to </a:t>
            </a:r>
          </a:p>
          <a:p>
            <a:r>
              <a:rPr lang="fr-FR" dirty="0"/>
              <a:t>c</a:t>
            </a:r>
            <a:r>
              <a:rPr lang="fr-FR" dirty="0" smtClean="0"/>
              <a:t>ount </a:t>
            </a:r>
            <a:r>
              <a:rPr lang="fr-FR" dirty="0" err="1" smtClean="0"/>
              <a:t>statistics</a:t>
            </a:r>
            <a:r>
              <a:rPr lang="fr-FR" dirty="0" smtClean="0"/>
              <a:t> and spatial </a:t>
            </a:r>
          </a:p>
          <a:p>
            <a:r>
              <a:rPr lang="fr-FR" dirty="0" err="1" smtClean="0"/>
              <a:t>resolution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14282" y="4143380"/>
            <a:ext cx="2928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err="1" smtClean="0">
                <a:solidFill>
                  <a:srgbClr val="FFFF00"/>
                </a:solidFill>
              </a:rPr>
              <a:t>Interpretation</a:t>
            </a:r>
            <a:r>
              <a:rPr lang="fr-FR" sz="2400" i="1" dirty="0" smtClean="0">
                <a:solidFill>
                  <a:srgbClr val="FFFF00"/>
                </a:solidFill>
              </a:rPr>
              <a:t>: </a:t>
            </a:r>
            <a:r>
              <a:rPr lang="fr-FR" sz="2400" i="1" dirty="0" err="1" smtClean="0">
                <a:solidFill>
                  <a:srgbClr val="FFFF00"/>
                </a:solidFill>
              </a:rPr>
              <a:t>acceleration</a:t>
            </a:r>
            <a:r>
              <a:rPr lang="fr-FR" sz="2400" i="1" dirty="0" smtClean="0">
                <a:solidFill>
                  <a:srgbClr val="FFFF00"/>
                </a:solidFill>
              </a:rPr>
              <a:t> </a:t>
            </a:r>
            <a:r>
              <a:rPr lang="fr-FR" sz="2400" i="1" dirty="0" err="1" smtClean="0">
                <a:solidFill>
                  <a:srgbClr val="FFFF00"/>
                </a:solidFill>
              </a:rPr>
              <a:t>mechanisms</a:t>
            </a:r>
            <a:r>
              <a:rPr lang="fr-FR" sz="2400" i="1" dirty="0" smtClean="0">
                <a:solidFill>
                  <a:srgbClr val="FFFF00"/>
                </a:solidFill>
              </a:rPr>
              <a:t>?</a:t>
            </a:r>
            <a:r>
              <a:rPr lang="fr-FR" sz="2400" i="1" dirty="0">
                <a:solidFill>
                  <a:srgbClr val="FFFF00"/>
                </a:solidFill>
              </a:rPr>
              <a:t> </a:t>
            </a:r>
            <a:r>
              <a:rPr lang="fr-FR" sz="2400" i="1" dirty="0" smtClean="0">
                <a:solidFill>
                  <a:srgbClr val="FFFF00"/>
                </a:solidFill>
              </a:rPr>
              <a:t>Transport??</a:t>
            </a:r>
            <a:endParaRPr lang="fr-FR" sz="2400" i="1" dirty="0">
              <a:solidFill>
                <a:srgbClr val="FFFF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5143512"/>
            <a:ext cx="34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FFFF00"/>
                </a:solidFill>
              </a:rPr>
              <a:t>Need</a:t>
            </a:r>
            <a:r>
              <a:rPr lang="fr-FR" b="1" i="1" dirty="0" smtClean="0">
                <a:solidFill>
                  <a:srgbClr val="FFFF00"/>
                </a:solidFill>
              </a:rPr>
              <a:t>  of a gamma-ray imager</a:t>
            </a:r>
          </a:p>
          <a:p>
            <a:r>
              <a:rPr lang="fr-FR" b="1" i="1" dirty="0" err="1" smtClean="0">
                <a:solidFill>
                  <a:srgbClr val="FFFF00"/>
                </a:solidFill>
              </a:rPr>
              <a:t>with</a:t>
            </a:r>
            <a:r>
              <a:rPr lang="fr-FR" b="1" i="1" dirty="0" smtClean="0">
                <a:solidFill>
                  <a:srgbClr val="FFFF00"/>
                </a:solidFill>
              </a:rPr>
              <a:t> a </a:t>
            </a:r>
            <a:r>
              <a:rPr lang="fr-FR" b="1" i="1" dirty="0" err="1" smtClean="0">
                <a:solidFill>
                  <a:srgbClr val="FFFF00"/>
                </a:solidFill>
              </a:rPr>
              <a:t>higher</a:t>
            </a:r>
            <a:r>
              <a:rPr lang="fr-FR" b="1" i="1" dirty="0" smtClean="0">
                <a:solidFill>
                  <a:srgbClr val="FFFF00"/>
                </a:solidFill>
              </a:rPr>
              <a:t> spatial </a:t>
            </a:r>
            <a:r>
              <a:rPr lang="fr-FR" b="1" i="1" dirty="0" err="1" smtClean="0">
                <a:solidFill>
                  <a:srgbClr val="FFFF00"/>
                </a:solidFill>
              </a:rPr>
              <a:t>resolution</a:t>
            </a:r>
            <a:r>
              <a:rPr lang="fr-FR" b="1" i="1" dirty="0" smtClean="0">
                <a:solidFill>
                  <a:srgbClr val="FFFF00"/>
                </a:solidFill>
              </a:rPr>
              <a:t> and a </a:t>
            </a:r>
            <a:r>
              <a:rPr lang="fr-FR" b="1" i="1" dirty="0" err="1" smtClean="0">
                <a:solidFill>
                  <a:srgbClr val="FFFF00"/>
                </a:solidFill>
              </a:rPr>
              <a:t>higher</a:t>
            </a:r>
            <a:r>
              <a:rPr lang="fr-FR" b="1" i="1" dirty="0" smtClean="0">
                <a:solidFill>
                  <a:srgbClr val="FFFF00"/>
                </a:solidFill>
              </a:rPr>
              <a:t> </a:t>
            </a:r>
            <a:r>
              <a:rPr lang="fr-FR" b="1" i="1" dirty="0" err="1" smtClean="0">
                <a:solidFill>
                  <a:srgbClr val="FFFF00"/>
                </a:solidFill>
              </a:rPr>
              <a:t>dynamic</a:t>
            </a:r>
            <a:r>
              <a:rPr lang="fr-FR" b="1" i="1" dirty="0" smtClean="0">
                <a:solidFill>
                  <a:srgbClr val="FFFF00"/>
                </a:solidFill>
              </a:rPr>
              <a:t> range</a:t>
            </a:r>
          </a:p>
          <a:p>
            <a:r>
              <a:rPr lang="fr-FR" b="1" i="1" dirty="0" smtClean="0">
                <a:solidFill>
                  <a:srgbClr val="FFFF00"/>
                </a:solidFill>
              </a:rPr>
              <a:t>(</a:t>
            </a:r>
            <a:r>
              <a:rPr lang="fr-FR" b="1" i="1" dirty="0" err="1" smtClean="0">
                <a:solidFill>
                  <a:srgbClr val="FFFF00"/>
                </a:solidFill>
              </a:rPr>
              <a:t>with</a:t>
            </a:r>
            <a:r>
              <a:rPr lang="fr-FR" b="1" i="1" dirty="0" smtClean="0">
                <a:solidFill>
                  <a:srgbClr val="FFFF00"/>
                </a:solidFill>
              </a:rPr>
              <a:t> </a:t>
            </a:r>
            <a:r>
              <a:rPr lang="fr-FR" b="1" i="1" dirty="0" err="1" smtClean="0">
                <a:solidFill>
                  <a:srgbClr val="FFFF00"/>
                </a:solidFill>
              </a:rPr>
              <a:t>context</a:t>
            </a:r>
            <a:r>
              <a:rPr lang="fr-FR" b="1" i="1" dirty="0" smtClean="0">
                <a:solidFill>
                  <a:srgbClr val="FFFF00"/>
                </a:solidFill>
              </a:rPr>
              <a:t> observations)</a:t>
            </a:r>
            <a:endParaRPr lang="fr-FR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42852"/>
            <a:ext cx="8686800" cy="428628"/>
          </a:xfrm>
        </p:spPr>
        <p:txBody>
          <a:bodyPr/>
          <a:lstStyle/>
          <a:p>
            <a:r>
              <a:rPr lang="fr-FR" sz="3600" i="1" dirty="0" smtClean="0"/>
              <a:t>Ion </a:t>
            </a:r>
            <a:r>
              <a:rPr lang="fr-FR" sz="3600" i="1" dirty="0" err="1" smtClean="0"/>
              <a:t>energy</a:t>
            </a:r>
            <a:r>
              <a:rPr lang="fr-FR" sz="3600" i="1" dirty="0" smtClean="0"/>
              <a:t> and </a:t>
            </a:r>
            <a:r>
              <a:rPr lang="fr-FR" sz="3600" i="1" dirty="0" err="1" smtClean="0"/>
              <a:t>angular</a:t>
            </a:r>
            <a:r>
              <a:rPr lang="fr-FR" sz="3600" i="1" dirty="0" smtClean="0"/>
              <a:t> distribution?</a:t>
            </a:r>
            <a:endParaRPr lang="fr-FR" sz="3600" i="1" dirty="0"/>
          </a:p>
        </p:txBody>
      </p:sp>
      <p:pic>
        <p:nvPicPr>
          <p:cNvPr id="3" name="Image 2" descr="lin_2003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642918"/>
            <a:ext cx="4142263" cy="2952412"/>
          </a:xfrm>
          <a:prstGeom prst="rect">
            <a:avLst/>
          </a:prstGeom>
        </p:spPr>
      </p:pic>
      <p:pic>
        <p:nvPicPr>
          <p:cNvPr id="4" name="Image 9" descr="smith04.eps"/>
          <p:cNvPicPr>
            <a:picLocks noChangeAspect="1"/>
          </p:cNvPicPr>
          <p:nvPr/>
        </p:nvPicPr>
        <p:blipFill>
          <a:blip r:embed="rId3"/>
          <a:srcRect l="34091"/>
          <a:stretch>
            <a:fillRect/>
          </a:stretch>
        </p:blipFill>
        <p:spPr bwMode="auto">
          <a:xfrm>
            <a:off x="5429256" y="3643314"/>
            <a:ext cx="3435705" cy="300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572132" y="2571744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Lin et al., 2003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714744" y="6429396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Smith et al;, 2003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473868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Ion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spectra</a:t>
            </a:r>
            <a:r>
              <a:rPr lang="fr-FR" dirty="0" smtClean="0"/>
              <a:t> in the MeV-10s of MeV range</a:t>
            </a:r>
          </a:p>
          <a:p>
            <a:r>
              <a:rPr lang="fr-FR" dirty="0" err="1"/>
              <a:t>d</a:t>
            </a:r>
            <a:r>
              <a:rPr lang="fr-FR" dirty="0" err="1" smtClean="0"/>
              <a:t>etermined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:</a:t>
            </a:r>
          </a:p>
          <a:p>
            <a:r>
              <a:rPr lang="fr-FR" i="1" dirty="0" smtClean="0"/>
              <a:t>Fit of the total </a:t>
            </a:r>
            <a:r>
              <a:rPr lang="fr-FR" i="1" dirty="0" err="1" smtClean="0"/>
              <a:t>spectrum</a:t>
            </a:r>
            <a:endParaRPr lang="fr-FR" i="1" dirty="0" smtClean="0"/>
          </a:p>
          <a:p>
            <a:r>
              <a:rPr lang="fr-FR" i="1" dirty="0" smtClean="0"/>
              <a:t>Ratio of the fluences in </a:t>
            </a:r>
            <a:r>
              <a:rPr lang="fr-FR" i="1" dirty="0" err="1" smtClean="0"/>
              <a:t>different</a:t>
            </a:r>
            <a:r>
              <a:rPr lang="fr-FR" i="1" dirty="0" smtClean="0"/>
              <a:t> </a:t>
            </a:r>
            <a:r>
              <a:rPr lang="fr-FR" i="1" dirty="0" err="1" smtClean="0"/>
              <a:t>lines</a:t>
            </a:r>
            <a:r>
              <a:rPr lang="fr-FR" i="1" dirty="0" smtClean="0"/>
              <a:t> </a:t>
            </a:r>
          </a:p>
          <a:p>
            <a:endParaRPr lang="fr-FR" i="1" dirty="0"/>
          </a:p>
          <a:p>
            <a:r>
              <a:rPr lang="fr-FR" i="1" dirty="0" smtClean="0"/>
              <a:t>But </a:t>
            </a:r>
            <a:r>
              <a:rPr lang="fr-FR" i="1" dirty="0" err="1" smtClean="0"/>
              <a:t>many</a:t>
            </a:r>
            <a:r>
              <a:rPr lang="fr-FR" i="1" dirty="0" smtClean="0"/>
              <a:t> </a:t>
            </a:r>
            <a:r>
              <a:rPr lang="fr-FR" i="1" dirty="0" err="1" smtClean="0"/>
              <a:t>additional</a:t>
            </a:r>
            <a:r>
              <a:rPr lang="fr-FR" i="1" dirty="0" smtClean="0"/>
              <a:t> </a:t>
            </a:r>
            <a:r>
              <a:rPr lang="fr-FR" i="1" dirty="0" err="1" smtClean="0"/>
              <a:t>parameters</a:t>
            </a:r>
            <a:r>
              <a:rPr lang="fr-FR" i="1" dirty="0" smtClean="0"/>
              <a:t>: </a:t>
            </a:r>
          </a:p>
          <a:p>
            <a:r>
              <a:rPr lang="fr-FR" i="1" dirty="0" smtClean="0"/>
              <a:t>Target </a:t>
            </a:r>
            <a:r>
              <a:rPr lang="fr-FR" i="1" dirty="0" err="1" smtClean="0"/>
              <a:t>abundances</a:t>
            </a:r>
            <a:endParaRPr lang="fr-FR" i="1" dirty="0" smtClean="0"/>
          </a:p>
          <a:p>
            <a:r>
              <a:rPr lang="fr-FR" i="1" dirty="0" smtClean="0"/>
              <a:t>Alpha/p ratio</a:t>
            </a:r>
          </a:p>
          <a:p>
            <a:r>
              <a:rPr lang="fr-FR" i="1" dirty="0" err="1" smtClean="0"/>
              <a:t>Accelerated</a:t>
            </a:r>
            <a:r>
              <a:rPr lang="fr-FR" i="1" dirty="0" smtClean="0"/>
              <a:t> </a:t>
            </a:r>
            <a:r>
              <a:rPr lang="fr-FR" i="1" dirty="0" err="1" smtClean="0"/>
              <a:t>heavy</a:t>
            </a:r>
            <a:r>
              <a:rPr lang="fr-FR" i="1" dirty="0" smtClean="0"/>
              <a:t> ions?</a:t>
            </a:r>
          </a:p>
          <a:p>
            <a:r>
              <a:rPr lang="fr-FR" i="1" dirty="0" smtClean="0"/>
              <a:t>(</a:t>
            </a:r>
            <a:r>
              <a:rPr lang="fr-FR" i="1" dirty="0" err="1" smtClean="0"/>
              <a:t>see</a:t>
            </a:r>
            <a:r>
              <a:rPr lang="fr-FR" i="1" dirty="0" smtClean="0"/>
              <a:t> </a:t>
            </a:r>
            <a:r>
              <a:rPr lang="fr-FR" i="1" dirty="0" err="1" smtClean="0"/>
              <a:t>work</a:t>
            </a:r>
            <a:r>
              <a:rPr lang="fr-FR" i="1" dirty="0" smtClean="0"/>
              <a:t> by </a:t>
            </a:r>
            <a:r>
              <a:rPr lang="fr-FR" i="1" dirty="0" err="1" smtClean="0"/>
              <a:t>Share</a:t>
            </a:r>
            <a:r>
              <a:rPr lang="fr-FR" i="1" dirty="0" smtClean="0"/>
              <a:t> &amp; Murphy)</a:t>
            </a:r>
          </a:p>
          <a:p>
            <a:endParaRPr lang="fr-FR" dirty="0"/>
          </a:p>
          <a:p>
            <a:r>
              <a:rPr lang="fr-FR" dirty="0" err="1" smtClean="0"/>
              <a:t>Additional</a:t>
            </a:r>
            <a:r>
              <a:rPr lang="fr-FR" dirty="0" smtClean="0"/>
              <a:t> </a:t>
            </a:r>
            <a:r>
              <a:rPr lang="fr-FR" dirty="0" err="1" smtClean="0"/>
              <a:t>constraints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derived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</a:t>
            </a:r>
            <a:r>
              <a:rPr lang="fr-FR" dirty="0" err="1" smtClean="0"/>
              <a:t>shape</a:t>
            </a:r>
            <a:r>
              <a:rPr lang="fr-FR" dirty="0" smtClean="0"/>
              <a:t> of the </a:t>
            </a:r>
            <a:r>
              <a:rPr lang="fr-FR" dirty="0" err="1" smtClean="0"/>
              <a:t>narrow</a:t>
            </a:r>
            <a:r>
              <a:rPr lang="fr-FR" dirty="0" smtClean="0"/>
              <a:t> gamma-ray </a:t>
            </a:r>
            <a:r>
              <a:rPr lang="fr-FR" dirty="0" err="1" smtClean="0"/>
              <a:t>lines</a:t>
            </a:r>
            <a:r>
              <a:rPr lang="fr-FR" dirty="0" smtClean="0"/>
              <a:t> (</a:t>
            </a:r>
            <a:r>
              <a:rPr lang="fr-FR" dirty="0" err="1" smtClean="0"/>
              <a:t>e.g</a:t>
            </a:r>
            <a:r>
              <a:rPr lang="fr-FR" dirty="0" smtClean="0"/>
              <a:t>. </a:t>
            </a:r>
            <a:r>
              <a:rPr lang="fr-FR" dirty="0" err="1" smtClean="0"/>
              <a:t>work</a:t>
            </a:r>
            <a:r>
              <a:rPr lang="fr-FR" dirty="0" smtClean="0"/>
              <a:t> on </a:t>
            </a:r>
            <a:r>
              <a:rPr lang="fr-FR" dirty="0" err="1" smtClean="0"/>
              <a:t>Integral</a:t>
            </a:r>
            <a:r>
              <a:rPr lang="fr-FR" dirty="0" smtClean="0"/>
              <a:t> by </a:t>
            </a:r>
            <a:r>
              <a:rPr lang="fr-FR" dirty="0" err="1" smtClean="0"/>
              <a:t>Kiener</a:t>
            </a:r>
            <a:r>
              <a:rPr lang="fr-FR" dirty="0" smtClean="0"/>
              <a:t> et al.)</a:t>
            </a:r>
          </a:p>
          <a:p>
            <a:endParaRPr lang="fr-FR" dirty="0"/>
          </a:p>
          <a:p>
            <a:r>
              <a:rPr lang="fr-FR" dirty="0" smtClean="0">
                <a:solidFill>
                  <a:srgbClr val="FFFF00"/>
                </a:solidFill>
              </a:rPr>
              <a:t>Line </a:t>
            </a:r>
            <a:r>
              <a:rPr lang="fr-FR" dirty="0" err="1" smtClean="0">
                <a:solidFill>
                  <a:srgbClr val="FFFF00"/>
                </a:solidFill>
              </a:rPr>
              <a:t>shapes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 smtClean="0">
                <a:solidFill>
                  <a:srgbClr val="FFFF00"/>
                </a:solidFill>
              </a:rPr>
              <a:t>provide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 smtClean="0">
                <a:solidFill>
                  <a:srgbClr val="FFFF00"/>
                </a:solidFill>
              </a:rPr>
              <a:t>constraints</a:t>
            </a:r>
            <a:r>
              <a:rPr lang="fr-FR" dirty="0" smtClean="0">
                <a:solidFill>
                  <a:srgbClr val="FFFF00"/>
                </a:solidFill>
              </a:rPr>
              <a:t> on the </a:t>
            </a:r>
            <a:r>
              <a:rPr lang="fr-FR" dirty="0" err="1" smtClean="0">
                <a:solidFill>
                  <a:srgbClr val="FFFF00"/>
                </a:solidFill>
              </a:rPr>
              <a:t>angular</a:t>
            </a:r>
            <a:r>
              <a:rPr lang="fr-FR" dirty="0" smtClean="0">
                <a:solidFill>
                  <a:srgbClr val="FFFF00"/>
                </a:solidFill>
              </a:rPr>
              <a:t> distribution of ions but are not </a:t>
            </a:r>
            <a:r>
              <a:rPr lang="fr-FR" dirty="0" err="1" smtClean="0">
                <a:solidFill>
                  <a:srgbClr val="FFFF00"/>
                </a:solidFill>
              </a:rPr>
              <a:t>independant</a:t>
            </a:r>
            <a:r>
              <a:rPr lang="fr-FR" dirty="0" smtClean="0">
                <a:solidFill>
                  <a:srgbClr val="FFFF00"/>
                </a:solidFill>
              </a:rPr>
              <a:t> on transport </a:t>
            </a:r>
            <a:r>
              <a:rPr lang="fr-FR" dirty="0" err="1" smtClean="0">
                <a:solidFill>
                  <a:srgbClr val="FFFF00"/>
                </a:solidFill>
              </a:rPr>
              <a:t>effects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 smtClean="0">
                <a:solidFill>
                  <a:srgbClr val="FFFF00"/>
                </a:solidFill>
              </a:rPr>
              <a:t>thus</a:t>
            </a:r>
            <a:r>
              <a:rPr lang="fr-FR" dirty="0" smtClean="0">
                <a:solidFill>
                  <a:srgbClr val="FFFF00"/>
                </a:solidFill>
              </a:rPr>
              <a:t> on </a:t>
            </a:r>
            <a:r>
              <a:rPr lang="fr-FR" dirty="0" err="1" smtClean="0">
                <a:solidFill>
                  <a:srgbClr val="FFFF00"/>
                </a:solidFill>
              </a:rPr>
              <a:t>magnetic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 smtClean="0">
                <a:solidFill>
                  <a:srgbClr val="FFFF00"/>
                </a:solidFill>
              </a:rPr>
              <a:t>field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 smtClean="0">
                <a:solidFill>
                  <a:srgbClr val="FFFF00"/>
                </a:solidFill>
              </a:rPr>
              <a:t>topology</a:t>
            </a:r>
            <a:r>
              <a:rPr lang="fr-FR" dirty="0" smtClean="0">
                <a:solidFill>
                  <a:srgbClr val="FFFF00"/>
                </a:solidFill>
              </a:rPr>
              <a:t>  </a:t>
            </a: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14282" y="5786454"/>
            <a:ext cx="3827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FFC000"/>
                </a:solidFill>
              </a:rPr>
              <a:t>Need</a:t>
            </a:r>
            <a:r>
              <a:rPr lang="fr-FR" b="1" i="1" dirty="0" smtClean="0">
                <a:solidFill>
                  <a:srgbClr val="FFC000"/>
                </a:solidFill>
              </a:rPr>
              <a:t> of a </a:t>
            </a:r>
            <a:r>
              <a:rPr lang="fr-FR" b="1" i="1" dirty="0" err="1" smtClean="0">
                <a:solidFill>
                  <a:srgbClr val="FFC000"/>
                </a:solidFill>
              </a:rPr>
              <a:t>low</a:t>
            </a:r>
            <a:r>
              <a:rPr lang="fr-FR" b="1" i="1" dirty="0" smtClean="0">
                <a:solidFill>
                  <a:srgbClr val="FFC000"/>
                </a:solidFill>
              </a:rPr>
              <a:t> background </a:t>
            </a:r>
            <a:r>
              <a:rPr lang="fr-FR" b="1" i="1" dirty="0" err="1" smtClean="0">
                <a:solidFill>
                  <a:srgbClr val="FFC000"/>
                </a:solidFill>
              </a:rPr>
              <a:t>spectrometer</a:t>
            </a:r>
            <a:r>
              <a:rPr lang="fr-FR" b="1" i="1" dirty="0" smtClean="0">
                <a:solidFill>
                  <a:srgbClr val="FFC000"/>
                </a:solidFill>
              </a:rPr>
              <a:t> </a:t>
            </a:r>
            <a:r>
              <a:rPr lang="fr-FR" b="1" i="1" dirty="0" err="1" smtClean="0">
                <a:solidFill>
                  <a:srgbClr val="FFC000"/>
                </a:solidFill>
              </a:rPr>
              <a:t>with</a:t>
            </a:r>
            <a:r>
              <a:rPr lang="fr-FR" b="1" i="1" dirty="0" smtClean="0">
                <a:solidFill>
                  <a:srgbClr val="FFC000"/>
                </a:solidFill>
              </a:rPr>
              <a:t> a </a:t>
            </a:r>
            <a:r>
              <a:rPr lang="fr-FR" b="1" i="1" dirty="0" err="1" smtClean="0">
                <a:solidFill>
                  <a:srgbClr val="FFC000"/>
                </a:solidFill>
              </a:rPr>
              <a:t>high</a:t>
            </a:r>
            <a:r>
              <a:rPr lang="fr-FR" b="1" i="1" dirty="0" smtClean="0">
                <a:solidFill>
                  <a:srgbClr val="FFC000"/>
                </a:solidFill>
              </a:rPr>
              <a:t> </a:t>
            </a:r>
            <a:r>
              <a:rPr lang="fr-FR" b="1" i="1" dirty="0" err="1" smtClean="0">
                <a:solidFill>
                  <a:srgbClr val="FFC000"/>
                </a:solidFill>
              </a:rPr>
              <a:t>resolution</a:t>
            </a:r>
            <a:r>
              <a:rPr lang="fr-FR" b="1" i="1" dirty="0" smtClean="0">
                <a:solidFill>
                  <a:srgbClr val="FFC000"/>
                </a:solidFill>
              </a:rPr>
              <a:t> (</a:t>
            </a:r>
            <a:r>
              <a:rPr lang="fr-FR" b="1" i="1" dirty="0" err="1" smtClean="0">
                <a:solidFill>
                  <a:srgbClr val="FFC000"/>
                </a:solidFill>
              </a:rPr>
              <a:t>with</a:t>
            </a:r>
            <a:r>
              <a:rPr lang="fr-FR" b="1" i="1" dirty="0" smtClean="0">
                <a:solidFill>
                  <a:srgbClr val="FFC000"/>
                </a:solidFill>
              </a:rPr>
              <a:t> </a:t>
            </a:r>
            <a:r>
              <a:rPr lang="fr-FR" b="1" i="1" dirty="0" err="1" smtClean="0">
                <a:solidFill>
                  <a:srgbClr val="FFC000"/>
                </a:solidFill>
              </a:rPr>
              <a:t>context</a:t>
            </a:r>
            <a:r>
              <a:rPr lang="fr-FR" b="1" i="1" dirty="0" smtClean="0">
                <a:solidFill>
                  <a:srgbClr val="FFC000"/>
                </a:solidFill>
              </a:rPr>
              <a:t> observations</a:t>
            </a:r>
            <a:r>
              <a:rPr lang="fr-FR" dirty="0" smtClean="0"/>
              <a:t>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654032"/>
          </a:xfrm>
        </p:spPr>
        <p:txBody>
          <a:bodyPr/>
          <a:lstStyle/>
          <a:p>
            <a:r>
              <a:rPr lang="fr-FR" i="1" dirty="0" smtClean="0"/>
              <a:t>Ion/</a:t>
            </a:r>
            <a:r>
              <a:rPr lang="fr-FR" i="1" dirty="0" err="1" smtClean="0"/>
              <a:t>electron</a:t>
            </a:r>
            <a:r>
              <a:rPr lang="fr-FR" i="1" dirty="0" smtClean="0"/>
              <a:t> </a:t>
            </a:r>
            <a:r>
              <a:rPr lang="fr-FR" i="1" dirty="0" err="1" smtClean="0"/>
              <a:t>energy</a:t>
            </a:r>
            <a:r>
              <a:rPr lang="fr-FR" i="1" dirty="0" smtClean="0"/>
              <a:t> content:</a:t>
            </a:r>
            <a:br>
              <a:rPr lang="fr-FR" i="1" dirty="0" smtClean="0"/>
            </a:br>
            <a:r>
              <a:rPr lang="fr-FR" i="1" dirty="0" err="1" smtClean="0"/>
              <a:t>low</a:t>
            </a:r>
            <a:r>
              <a:rPr lang="fr-FR" i="1" dirty="0" smtClean="0"/>
              <a:t> </a:t>
            </a:r>
            <a:r>
              <a:rPr lang="fr-FR" i="1" dirty="0" err="1" smtClean="0"/>
              <a:t>energy</a:t>
            </a:r>
            <a:r>
              <a:rPr lang="fr-FR" i="1" dirty="0" smtClean="0"/>
              <a:t> ion distributions?</a:t>
            </a:r>
            <a:endParaRPr lang="fr-FR" i="1" dirty="0"/>
          </a:p>
        </p:txBody>
      </p:sp>
      <p:sp>
        <p:nvSpPr>
          <p:cNvPr id="3" name="Rectangle 2"/>
          <p:cNvSpPr/>
          <p:nvPr/>
        </p:nvSpPr>
        <p:spPr>
          <a:xfrm>
            <a:off x="142844" y="1785926"/>
            <a:ext cx="43577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/>
              <a:t>Low energy ion distribution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i="1" dirty="0" smtClean="0"/>
              <a:t>largely unknown…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Low constraints on energy distribution of ions at low energies and on the ion energy content</a:t>
            </a:r>
            <a:r>
              <a:rPr lang="en-US" dirty="0" smtClean="0"/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Need of observations of Doppler shifted spectral lines resulting from charge exchange reactions of fast ions to constrain fast ion energy distributions at lower energies. </a:t>
            </a: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Need </a:t>
            </a:r>
            <a:r>
              <a:rPr lang="en-US" dirty="0"/>
              <a:t>of a UV spectrometer with very fine spectral resolution close to a few key spectral lines (Ly</a:t>
            </a:r>
            <a:r>
              <a:rPr lang="en-US" dirty="0">
                <a:sym typeface="Symbol"/>
              </a:rPr>
              <a:t></a:t>
            </a:r>
            <a:r>
              <a:rPr lang="en-US" dirty="0"/>
              <a:t> and others) </a:t>
            </a:r>
          </a:p>
        </p:txBody>
      </p:sp>
      <p:pic>
        <p:nvPicPr>
          <p:cNvPr id="4" name="Picture 4" descr="vilmer2"/>
          <p:cNvPicPr>
            <a:picLocks noChangeArrowheads="1"/>
          </p:cNvPicPr>
          <p:nvPr/>
        </p:nvPicPr>
        <p:blipFill>
          <a:blip r:embed="rId2"/>
          <a:srcRect l="1848" t="20030" b="25787"/>
          <a:stretch>
            <a:fillRect/>
          </a:stretch>
        </p:blipFill>
        <p:spPr>
          <a:xfrm>
            <a:off x="4786314" y="1357298"/>
            <a:ext cx="3960813" cy="3181350"/>
          </a:xfrm>
          <a:prstGeom prst="rect">
            <a:avLst/>
          </a:prstGeom>
          <a:noFill/>
          <a:ln/>
        </p:spPr>
      </p:pic>
      <p:sp>
        <p:nvSpPr>
          <p:cNvPr id="5" name="Rectangle 4"/>
          <p:cNvSpPr/>
          <p:nvPr/>
        </p:nvSpPr>
        <p:spPr>
          <a:xfrm>
            <a:off x="4786314" y="4643446"/>
            <a:ext cx="4214842" cy="229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aseline="30000" dirty="0" err="1" smtClean="0">
                <a:solidFill>
                  <a:schemeClr val="tx1"/>
                </a:solidFill>
                <a:latin typeface="Times New Roman" pitchFamily="18" charset="0"/>
              </a:rPr>
              <a:t>Adapted</a:t>
            </a:r>
            <a:r>
              <a:rPr lang="fr-FR" baseline="300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fr-FR" baseline="30000" dirty="0" err="1" smtClean="0">
                <a:solidFill>
                  <a:schemeClr val="tx1"/>
                </a:solidFill>
                <a:latin typeface="Times New Roman" pitchFamily="18" charset="0"/>
              </a:rPr>
              <a:t>from</a:t>
            </a:r>
            <a:r>
              <a:rPr lang="fr-FR" baseline="300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fr-FR" baseline="30000" dirty="0" err="1" smtClean="0">
                <a:solidFill>
                  <a:schemeClr val="tx1"/>
                </a:solidFill>
                <a:latin typeface="Times New Roman" pitchFamily="18" charset="0"/>
              </a:rPr>
              <a:t>Ramaty</a:t>
            </a:r>
            <a:r>
              <a:rPr lang="fr-FR" baseline="30000" dirty="0" smtClean="0">
                <a:solidFill>
                  <a:schemeClr val="tx1"/>
                </a:solidFill>
                <a:latin typeface="Times New Roman" pitchFamily="18" charset="0"/>
              </a:rPr>
              <a:t> &amp; </a:t>
            </a:r>
            <a:r>
              <a:rPr lang="fr-FR" baseline="30000" dirty="0" err="1" smtClean="0">
                <a:solidFill>
                  <a:schemeClr val="tx1"/>
                </a:solidFill>
                <a:latin typeface="Times New Roman" pitchFamily="18" charset="0"/>
              </a:rPr>
              <a:t>Mandzhavidze</a:t>
            </a:r>
            <a:r>
              <a:rPr lang="fr-FR" baseline="30000" dirty="0" smtClean="0">
                <a:solidFill>
                  <a:schemeClr val="tx1"/>
                </a:solidFill>
                <a:latin typeface="Times New Roman" pitchFamily="18" charset="0"/>
              </a:rPr>
              <a:t> (1999)</a:t>
            </a:r>
          </a:p>
          <a:p>
            <a:pPr>
              <a:buFontTx/>
              <a:buChar char="•"/>
            </a:pP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</a:rPr>
              <a:t>W</a:t>
            </a:r>
            <a:r>
              <a:rPr lang="fr-FR" baseline="-25000" dirty="0" smtClean="0">
                <a:solidFill>
                  <a:schemeClr val="tx1"/>
                </a:solidFill>
                <a:latin typeface="Times New Roman" pitchFamily="18" charset="0"/>
              </a:rPr>
              <a:t>i&gt;1MeV/</a:t>
            </a:r>
            <a:r>
              <a:rPr lang="fr-FR" baseline="-25000" dirty="0" err="1" smtClean="0">
                <a:solidFill>
                  <a:schemeClr val="tx1"/>
                </a:solidFill>
                <a:latin typeface="Times New Roman" pitchFamily="18" charset="0"/>
              </a:rPr>
              <a:t>nuc</a:t>
            </a:r>
            <a:r>
              <a:rPr lang="fr-FR" baseline="-250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</a:rPr>
              <a:t>for 19 SMM </a:t>
            </a:r>
            <a:r>
              <a:rPr lang="fr-FR" dirty="0" err="1" smtClean="0">
                <a:solidFill>
                  <a:schemeClr val="tx1"/>
                </a:solidFill>
                <a:latin typeface="Times New Roman" pitchFamily="18" charset="0"/>
              </a:rPr>
              <a:t>flares</a:t>
            </a:r>
            <a:endParaRPr lang="fr-FR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95000"/>
              <a:buFontTx/>
              <a:buChar char="o"/>
            </a:pPr>
            <a:r>
              <a:rPr lang="fr-FR" dirty="0" err="1" smtClean="0">
                <a:solidFill>
                  <a:schemeClr val="tx1"/>
                </a:solidFill>
                <a:latin typeface="Times New Roman" pitchFamily="18" charset="0"/>
              </a:rPr>
              <a:t>W</a:t>
            </a:r>
            <a:r>
              <a:rPr lang="fr-FR" baseline="-25000" dirty="0" err="1" smtClean="0">
                <a:solidFill>
                  <a:schemeClr val="tx1"/>
                </a:solidFill>
                <a:latin typeface="Times New Roman" pitchFamily="18" charset="0"/>
              </a:rPr>
              <a:t>e</a:t>
            </a:r>
            <a:r>
              <a:rPr lang="fr-FR" baseline="-25000" dirty="0" smtClean="0">
                <a:solidFill>
                  <a:schemeClr val="tx1"/>
                </a:solidFill>
                <a:latin typeface="Times New Roman" pitchFamily="18" charset="0"/>
              </a:rPr>
              <a:t>&gt;20 </a:t>
            </a:r>
            <a:r>
              <a:rPr lang="fr-FR" baseline="-25000" dirty="0" err="1" smtClean="0">
                <a:solidFill>
                  <a:schemeClr val="tx1"/>
                </a:solidFill>
                <a:latin typeface="Times New Roman" pitchFamily="18" charset="0"/>
              </a:rPr>
              <a:t>keV</a:t>
            </a:r>
            <a:r>
              <a:rPr lang="fr-FR" baseline="-250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</a:rPr>
              <a:t>for 19 SMM </a:t>
            </a:r>
            <a:r>
              <a:rPr lang="fr-FR" dirty="0" err="1" smtClean="0">
                <a:solidFill>
                  <a:schemeClr val="tx1"/>
                </a:solidFill>
                <a:latin typeface="Times New Roman" pitchFamily="18" charset="0"/>
              </a:rPr>
              <a:t>flares</a:t>
            </a:r>
            <a:endParaRPr lang="fr-FR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§"/>
            </a:pP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</a:rPr>
              <a:t>W</a:t>
            </a:r>
            <a:r>
              <a:rPr lang="fr-FR" baseline="-25000" dirty="0" smtClean="0">
                <a:solidFill>
                  <a:schemeClr val="tx1"/>
                </a:solidFill>
                <a:latin typeface="Times New Roman" pitchFamily="18" charset="0"/>
              </a:rPr>
              <a:t>i&gt;1MeV/</a:t>
            </a:r>
            <a:r>
              <a:rPr lang="fr-FR" baseline="-25000" dirty="0" err="1" smtClean="0">
                <a:solidFill>
                  <a:schemeClr val="tx1"/>
                </a:solidFill>
                <a:latin typeface="Times New Roman" pitchFamily="18" charset="0"/>
              </a:rPr>
              <a:t>nuc</a:t>
            </a:r>
            <a:r>
              <a:rPr lang="fr-FR" baseline="-250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</a:rPr>
              <a:t>for OSSE 4 </a:t>
            </a:r>
            <a:r>
              <a:rPr lang="fr-FR" dirty="0" err="1" smtClean="0">
                <a:solidFill>
                  <a:schemeClr val="tx1"/>
                </a:solidFill>
                <a:latin typeface="Times New Roman" pitchFamily="18" charset="0"/>
              </a:rPr>
              <a:t>June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</a:rPr>
              <a:t> 1991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Ø"/>
            </a:pP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</a:rPr>
              <a:t>W</a:t>
            </a:r>
            <a:r>
              <a:rPr lang="fr-FR" baseline="-25000" dirty="0" smtClean="0">
                <a:solidFill>
                  <a:schemeClr val="tx1"/>
                </a:solidFill>
                <a:latin typeface="Times New Roman" pitchFamily="18" charset="0"/>
              </a:rPr>
              <a:t>i&gt;1MeV/</a:t>
            </a:r>
            <a:r>
              <a:rPr lang="fr-FR" baseline="-25000" dirty="0" err="1" smtClean="0">
                <a:solidFill>
                  <a:schemeClr val="tx1"/>
                </a:solidFill>
                <a:latin typeface="Times New Roman" pitchFamily="18" charset="0"/>
              </a:rPr>
              <a:t>nuc</a:t>
            </a:r>
            <a:r>
              <a:rPr lang="fr-FR" baseline="-250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</a:rPr>
              <a:t>for PHEBUS 1 </a:t>
            </a:r>
            <a:r>
              <a:rPr lang="fr-FR" dirty="0" err="1" smtClean="0">
                <a:solidFill>
                  <a:schemeClr val="tx1"/>
                </a:solidFill>
                <a:latin typeface="Times New Roman" pitchFamily="18" charset="0"/>
              </a:rPr>
              <a:t>June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</a:rPr>
              <a:t> 1991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Ø"/>
            </a:pP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</a:rPr>
              <a:t>Not </a:t>
            </a:r>
            <a:r>
              <a:rPr lang="fr-FR" dirty="0" err="1" smtClean="0">
                <a:solidFill>
                  <a:schemeClr val="tx1"/>
                </a:solidFill>
                <a:latin typeface="Times New Roman" pitchFamily="18" charset="0"/>
              </a:rPr>
              <a:t>plotted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</a:rPr>
              <a:t> one </a:t>
            </a:r>
            <a:r>
              <a:rPr lang="fr-FR" dirty="0" err="1" smtClean="0">
                <a:solidFill>
                  <a:schemeClr val="tx1"/>
                </a:solidFill>
                <a:latin typeface="Times New Roman" pitchFamily="18" charset="0"/>
              </a:rPr>
              <a:t>similar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</a:rPr>
              <a:t> estimation </a:t>
            </a:r>
            <a:r>
              <a:rPr lang="fr-FR" dirty="0" err="1" smtClean="0">
                <a:solidFill>
                  <a:schemeClr val="tx1"/>
                </a:solidFill>
                <a:latin typeface="Times New Roman" pitchFamily="18" charset="0"/>
              </a:rPr>
              <a:t>from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</a:rPr>
              <a:t> RHESSI (</a:t>
            </a:r>
            <a:r>
              <a:rPr lang="fr-FR" dirty="0" err="1" smtClean="0">
                <a:solidFill>
                  <a:schemeClr val="tx1"/>
                </a:solidFill>
                <a:latin typeface="Times New Roman" pitchFamily="18" charset="0"/>
              </a:rPr>
              <a:t>Emslie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</a:rPr>
              <a:t> et al. 2004)</a:t>
            </a:r>
          </a:p>
          <a:p>
            <a:pPr>
              <a:buFontTx/>
              <a:buChar char="•"/>
            </a:pPr>
            <a:endParaRPr lang="fr-FR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/>
          <a:lstStyle/>
          <a:p>
            <a:r>
              <a:rPr lang="fr-FR" i="1" dirty="0" err="1" smtClean="0">
                <a:solidFill>
                  <a:schemeClr val="bg2"/>
                </a:solidFill>
              </a:rPr>
              <a:t>Extremes</a:t>
            </a:r>
            <a:r>
              <a:rPr lang="fr-FR" i="1" dirty="0" smtClean="0">
                <a:solidFill>
                  <a:schemeClr val="bg2"/>
                </a:solidFill>
              </a:rPr>
              <a:t> of ion </a:t>
            </a:r>
            <a:r>
              <a:rPr lang="fr-FR" i="1" dirty="0" err="1" smtClean="0">
                <a:solidFill>
                  <a:schemeClr val="bg2"/>
                </a:solidFill>
              </a:rPr>
              <a:t>acceleration</a:t>
            </a:r>
            <a:r>
              <a:rPr lang="fr-FR" i="1" dirty="0" smtClean="0">
                <a:solidFill>
                  <a:schemeClr val="bg2"/>
                </a:solidFill>
              </a:rPr>
              <a:t>?</a:t>
            </a:r>
            <a:endParaRPr lang="fr-FR" i="1" dirty="0">
              <a:solidFill>
                <a:schemeClr val="bg2"/>
              </a:solidFill>
            </a:endParaRPr>
          </a:p>
        </p:txBody>
      </p:sp>
      <p:pic>
        <p:nvPicPr>
          <p:cNvPr id="5" name="Image 4" descr="masson.eps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 rot="16200000">
            <a:off x="4432948" y="281904"/>
            <a:ext cx="3821349" cy="511488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214942" y="4214818"/>
            <a:ext cx="271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chemeClr val="bg2"/>
              </a:solidFill>
            </a:endParaRPr>
          </a:p>
          <a:p>
            <a:endParaRPr lang="fr-FR" dirty="0" smtClean="0">
              <a:solidFill>
                <a:schemeClr val="bg2"/>
              </a:solidFill>
            </a:endParaRPr>
          </a:p>
          <a:p>
            <a:r>
              <a:rPr lang="fr-FR" dirty="0" err="1" smtClean="0">
                <a:solidFill>
                  <a:schemeClr val="bg2"/>
                </a:solidFill>
              </a:rPr>
              <a:t>From</a:t>
            </a:r>
            <a:r>
              <a:rPr lang="fr-FR" dirty="0" smtClean="0">
                <a:solidFill>
                  <a:schemeClr val="bg2"/>
                </a:solidFill>
              </a:rPr>
              <a:t> Masson et al., 2009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1" y="1142985"/>
            <a:ext cx="3857620" cy="4071965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5600" i="1" dirty="0">
              <a:solidFill>
                <a:srgbClr val="00206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schemeClr val="bg2"/>
                </a:solidFill>
                <a:latin typeface="+mn-lt"/>
              </a:rPr>
              <a:t>Large flares accelerate ions into the </a:t>
            </a:r>
            <a:r>
              <a:rPr lang="en-US" sz="8000" dirty="0" err="1">
                <a:solidFill>
                  <a:schemeClr val="bg2"/>
                </a:solidFill>
                <a:latin typeface="+mn-lt"/>
              </a:rPr>
              <a:t>GeV</a:t>
            </a:r>
            <a:r>
              <a:rPr lang="en-US" sz="8000" dirty="0">
                <a:solidFill>
                  <a:schemeClr val="bg2"/>
                </a:solidFill>
                <a:latin typeface="+mn-lt"/>
              </a:rPr>
              <a:t> energy range, producing continuum gamma radiation at 0.1 </a:t>
            </a:r>
            <a:r>
              <a:rPr lang="en-US" sz="8000" dirty="0" err="1">
                <a:solidFill>
                  <a:schemeClr val="bg2"/>
                </a:solidFill>
                <a:latin typeface="+mn-lt"/>
              </a:rPr>
              <a:t>GeV</a:t>
            </a:r>
            <a:r>
              <a:rPr lang="en-US" sz="8000" dirty="0">
                <a:solidFill>
                  <a:schemeClr val="bg2"/>
                </a:solidFill>
                <a:latin typeface="+mn-lt"/>
              </a:rPr>
              <a:t> and above</a:t>
            </a:r>
            <a:r>
              <a:rPr lang="en-US" sz="8000" dirty="0" smtClean="0">
                <a:solidFill>
                  <a:schemeClr val="bg2"/>
                </a:solidFill>
                <a:latin typeface="+mn-lt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smtClean="0">
                <a:solidFill>
                  <a:schemeClr val="bg2"/>
                </a:solidFill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smtClean="0">
                <a:solidFill>
                  <a:schemeClr val="bg2"/>
                </a:solidFill>
                <a:latin typeface="+mn-lt"/>
              </a:rPr>
              <a:t>Need </a:t>
            </a:r>
            <a:r>
              <a:rPr lang="en-US" sz="8000" dirty="0">
                <a:solidFill>
                  <a:schemeClr val="bg2"/>
                </a:solidFill>
                <a:latin typeface="+mn-lt"/>
              </a:rPr>
              <a:t>of a better understanding of the acceleration of flare GEV ions and of their relationship with SEPs</a:t>
            </a:r>
            <a:r>
              <a:rPr lang="en-US" sz="8000" dirty="0" smtClean="0">
                <a:solidFill>
                  <a:schemeClr val="bg2"/>
                </a:solidFill>
                <a:latin typeface="+mn-lt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smtClean="0">
                <a:solidFill>
                  <a:schemeClr val="bg2"/>
                </a:solidFill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i="1" dirty="0" smtClean="0">
                <a:solidFill>
                  <a:srgbClr val="FF0000"/>
                </a:solidFill>
                <a:latin typeface="+mn-lt"/>
              </a:rPr>
              <a:t>Need </a:t>
            </a:r>
            <a:r>
              <a:rPr lang="en-US" sz="8000" i="1" dirty="0">
                <a:solidFill>
                  <a:srgbClr val="FF0000"/>
                </a:solidFill>
                <a:latin typeface="+mn-lt"/>
              </a:rPr>
              <a:t>of a  dedicated spectrometer in the </a:t>
            </a:r>
            <a:r>
              <a:rPr lang="en-US" sz="8000" i="1" dirty="0" err="1">
                <a:solidFill>
                  <a:srgbClr val="FF0000"/>
                </a:solidFill>
                <a:latin typeface="+mn-lt"/>
              </a:rPr>
              <a:t>GeV</a:t>
            </a:r>
            <a:r>
              <a:rPr lang="en-US" sz="8000" i="1" dirty="0">
                <a:solidFill>
                  <a:srgbClr val="FF0000"/>
                </a:solidFill>
                <a:latin typeface="+mn-lt"/>
              </a:rPr>
              <a:t> photon energy range </a:t>
            </a:r>
            <a:r>
              <a:rPr lang="en-US" sz="8000" i="1" dirty="0" err="1">
                <a:solidFill>
                  <a:srgbClr val="FF0000"/>
                </a:solidFill>
                <a:latin typeface="+mn-lt"/>
              </a:rPr>
              <a:t>optimised</a:t>
            </a:r>
            <a:r>
              <a:rPr lang="en-US" sz="8000" i="1" dirty="0">
                <a:solidFill>
                  <a:srgbClr val="FF0000"/>
                </a:solidFill>
                <a:latin typeface="+mn-lt"/>
              </a:rPr>
              <a:t> for solar </a:t>
            </a:r>
            <a:r>
              <a:rPr lang="en-US" sz="8000" i="1" dirty="0" smtClean="0">
                <a:solidFill>
                  <a:srgbClr val="FF0000"/>
                </a:solidFill>
                <a:latin typeface="+mn-lt"/>
              </a:rPr>
              <a:t>purposes</a:t>
            </a:r>
            <a:r>
              <a:rPr lang="en-US" sz="80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8000" i="1" dirty="0" smtClean="0">
                <a:solidFill>
                  <a:srgbClr val="FF0000"/>
                </a:solidFill>
                <a:latin typeface="+mn-lt"/>
              </a:rPr>
              <a:t>combined with SEP observations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0" dirty="0">
              <a:solidFill>
                <a:schemeClr val="bg2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0" dirty="0" smtClean="0">
              <a:solidFill>
                <a:schemeClr val="bg2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0" dirty="0">
              <a:solidFill>
                <a:schemeClr val="bg2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0" dirty="0">
              <a:solidFill>
                <a:schemeClr val="bg2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600" dirty="0">
              <a:solidFill>
                <a:srgbClr val="00206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 smtClean="0">
                <a:solidFill>
                  <a:schemeClr val="bg2"/>
                </a:solidFill>
                <a:latin typeface="+mn-lt"/>
              </a:rPr>
              <a:t>Also see future FERMI </a:t>
            </a:r>
            <a:r>
              <a:rPr lang="en-US" sz="7200" dirty="0" err="1" smtClean="0">
                <a:solidFill>
                  <a:schemeClr val="bg2"/>
                </a:solidFill>
                <a:latin typeface="+mn-lt"/>
              </a:rPr>
              <a:t>results</a:t>
            </a:r>
            <a:r>
              <a:rPr lang="en-US" sz="5600" dirty="0" err="1" smtClean="0">
                <a:solidFill>
                  <a:schemeClr val="bg2"/>
                </a:solidFill>
                <a:latin typeface="+mn-lt"/>
              </a:rPr>
              <a:t>?</a:t>
            </a:r>
            <a:r>
              <a:rPr lang="en-US" sz="5600" dirty="0" err="1" smtClean="0">
                <a:latin typeface="+mn-lt"/>
              </a:rPr>
              <a:t>e</a:t>
            </a:r>
            <a:endParaRPr lang="en-US" sz="56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600" dirty="0">
                <a:latin typeface="+mn-lt"/>
              </a:rPr>
              <a:t>Large numbers of fast neutrons are produced in nuclear reactions of low energy heavy ions.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600" dirty="0">
                <a:latin typeface="+mn-lt"/>
              </a:rPr>
              <a:t>Need of measurements of fast neutrons to better understand heavy ion production.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5600" dirty="0"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5600" dirty="0">
              <a:latin typeface="Times New Roman" pitchFamily="18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fr-FR" sz="5600" dirty="0">
              <a:latin typeface="Times New Roman" pitchFamily="18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fr-FR" sz="5600" dirty="0"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86248" y="5214950"/>
            <a:ext cx="473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Prompt </a:t>
            </a:r>
            <a:r>
              <a:rPr lang="fr-FR" dirty="0" err="1" smtClean="0">
                <a:solidFill>
                  <a:schemeClr val="bg2"/>
                </a:solidFill>
              </a:rPr>
              <a:t>arrival</a:t>
            </a:r>
            <a:r>
              <a:rPr lang="fr-FR" dirty="0" smtClean="0">
                <a:solidFill>
                  <a:schemeClr val="bg2"/>
                </a:solidFill>
              </a:rPr>
              <a:t> of </a:t>
            </a:r>
            <a:r>
              <a:rPr lang="fr-FR" dirty="0" err="1" smtClean="0">
                <a:solidFill>
                  <a:schemeClr val="bg2"/>
                </a:solidFill>
              </a:rPr>
              <a:t>relativistic</a:t>
            </a:r>
            <a:r>
              <a:rPr lang="fr-FR" dirty="0" smtClean="0">
                <a:solidFill>
                  <a:schemeClr val="bg2"/>
                </a:solidFill>
              </a:rPr>
              <a:t> ions </a:t>
            </a:r>
            <a:r>
              <a:rPr lang="fr-FR" dirty="0" err="1" smtClean="0">
                <a:solidFill>
                  <a:schemeClr val="bg2"/>
                </a:solidFill>
              </a:rPr>
              <a:t>at</a:t>
            </a:r>
            <a:r>
              <a:rPr lang="fr-FR" dirty="0" smtClean="0">
                <a:solidFill>
                  <a:schemeClr val="bg2"/>
                </a:solidFill>
              </a:rPr>
              <a:t> the </a:t>
            </a:r>
            <a:r>
              <a:rPr lang="fr-FR" dirty="0" err="1" smtClean="0">
                <a:solidFill>
                  <a:schemeClr val="bg2"/>
                </a:solidFill>
              </a:rPr>
              <a:t>Earth</a:t>
            </a:r>
            <a:r>
              <a:rPr lang="fr-FR" dirty="0" smtClean="0">
                <a:solidFill>
                  <a:schemeClr val="bg2"/>
                </a:solidFill>
              </a:rPr>
              <a:t> for</a:t>
            </a:r>
          </a:p>
          <a:p>
            <a:r>
              <a:rPr lang="fr-FR" dirty="0" smtClean="0">
                <a:solidFill>
                  <a:schemeClr val="bg2"/>
                </a:solidFill>
              </a:rPr>
              <a:t>The </a:t>
            </a:r>
            <a:r>
              <a:rPr lang="fr-FR" dirty="0" err="1" smtClean="0">
                <a:solidFill>
                  <a:schemeClr val="bg2"/>
                </a:solidFill>
              </a:rPr>
              <a:t>January</a:t>
            </a:r>
            <a:r>
              <a:rPr lang="fr-FR" dirty="0" smtClean="0">
                <a:solidFill>
                  <a:schemeClr val="bg2"/>
                </a:solidFill>
              </a:rPr>
              <a:t> </a:t>
            </a:r>
            <a:r>
              <a:rPr lang="fr-FR" dirty="0" err="1" smtClean="0">
                <a:solidFill>
                  <a:schemeClr val="bg2"/>
                </a:solidFill>
              </a:rPr>
              <a:t>flare</a:t>
            </a:r>
            <a:endParaRPr lang="fr-FR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spar_e25_vilmer.ppt">
  <a:themeElements>
    <a:clrScheme name="Ruisseau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Ruisseau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isseau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isseau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cospar_e25_vilmer.ppt</Template>
  <TotalTime>264</TotalTime>
  <Words>1284</Words>
  <Application>Microsoft PowerPoint</Application>
  <PresentationFormat>Affichage à l'écran (4:3)</PresentationFormat>
  <Paragraphs>191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cospar_e25_vilmer.ppt</vt:lpstr>
      <vt:lpstr>Planning a new Flare-CME-SEP mission:  Energetic ions and relativistic electrons in the solar atmosphere </vt:lpstr>
      <vt:lpstr>A long way from OSO7 to RHESSI…</vt:lpstr>
      <vt:lpstr>Energetic ions and relativistic electron acceleration at the Sun:  a few science-driven key questions</vt:lpstr>
      <vt:lpstr>Do all solar flares accelerate ions? </vt:lpstr>
      <vt:lpstr>Do all solar flares accelerate ions? </vt:lpstr>
      <vt:lpstr> Electron and ion acceleration sites?</vt:lpstr>
      <vt:lpstr>Ion energy and angular distribution?</vt:lpstr>
      <vt:lpstr>Ion/electron energy content: low energy ion distributions?</vt:lpstr>
      <vt:lpstr>Extremes of ion acceleration?</vt:lpstr>
      <vt:lpstr>Extremes of ion acceleration: Pions and neutrons!!</vt:lpstr>
      <vt:lpstr>A new window to open with implications on electron and ion accelerations:!</vt:lpstr>
      <vt:lpstr>A Wish List!!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Observational Evidence for Small-Scale Distributed Energy Release and Acceleration</dc:title>
  <dc:creator>Nicole Vilmer</dc:creator>
  <cp:lastModifiedBy>Nicole Vilmer</cp:lastModifiedBy>
  <cp:revision>33</cp:revision>
  <dcterms:created xsi:type="dcterms:W3CDTF">2010-08-05T07:54:10Z</dcterms:created>
  <dcterms:modified xsi:type="dcterms:W3CDTF">2010-08-05T18:32:40Z</dcterms:modified>
</cp:coreProperties>
</file>