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72" r:id="rId4"/>
    <p:sldId id="273" r:id="rId5"/>
    <p:sldId id="261" r:id="rId6"/>
    <p:sldId id="262" r:id="rId7"/>
    <p:sldId id="264" r:id="rId8"/>
    <p:sldId id="282" r:id="rId9"/>
    <p:sldId id="278" r:id="rId10"/>
    <p:sldId id="277" r:id="rId11"/>
    <p:sldId id="270" r:id="rId12"/>
    <p:sldId id="281" r:id="rId13"/>
    <p:sldId id="284" r:id="rId14"/>
    <p:sldId id="285" r:id="rId15"/>
    <p:sldId id="283" r:id="rId16"/>
    <p:sldId id="267" r:id="rId17"/>
    <p:sldId id="275" r:id="rId18"/>
    <p:sldId id="279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94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2AC6D18-8479-4687-8076-5A04A6C5605F}" type="datetimeFigureOut">
              <a:rPr lang="en-US"/>
              <a:pPr>
                <a:defRPr/>
              </a:pPr>
              <a:t>8/4/2010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4712E0C-9D25-4B40-A13B-9059372052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9073D88-811E-4658-A5DB-51DA51E26EE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Ponder the densities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78E50E-786C-4ED5-92D5-63E4409E092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DBE5FF6-B898-4C42-AD35-3664C08BA35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8ADD7CC-EA07-4886-8086-8328DBB9076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53FCE0B-F144-4611-89F1-E28CD64E1CA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5ABE6D3-1DFD-41DD-8643-9E238E5B9FB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1DC7945-E0B0-4C9A-9B08-A732D965C9D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1ABD5CC-39EC-45E0-BEF3-4D94E5096B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E595CD-1BB3-44FC-A838-541819CFD3A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D0422A-572C-4650-B09D-F1CF3F521B5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AA828-2E0A-4B64-B294-61D8649D7DA9}" type="datetimeFigureOut">
              <a:rPr lang="en-US"/>
              <a:pPr>
                <a:defRPr/>
              </a:pPr>
              <a:t>8/4/2010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614A0-6B7F-44DF-BBEC-75EACFF7F2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4034F-F7CB-4853-AB3C-5C54ED30A2C7}" type="datetimeFigureOut">
              <a:rPr lang="en-US"/>
              <a:pPr>
                <a:defRPr/>
              </a:pPr>
              <a:t>8/4/2010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8CBA9-C5FF-49C9-AEAA-30F5C836AE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0F7E6-6CAA-42BB-AF5D-59E2A12DC073}" type="datetimeFigureOut">
              <a:rPr lang="en-US"/>
              <a:pPr>
                <a:defRPr/>
              </a:pPr>
              <a:t>8/4/2010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656A8-7AFD-4045-B754-255E91C1E9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3B119-8202-4023-A725-6FD817254312}" type="datetimeFigureOut">
              <a:rPr lang="en-US"/>
              <a:pPr>
                <a:defRPr/>
              </a:pPr>
              <a:t>8/4/2010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01371-81E3-48A8-8CA5-C71AA1F490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D99E4-3CB2-4E28-A22C-EDCE2E1F5296}" type="datetimeFigureOut">
              <a:rPr lang="en-US"/>
              <a:pPr>
                <a:defRPr/>
              </a:pPr>
              <a:t>8/4/2010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82B36-4279-4015-81C0-9C2B42A94E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68983-0696-4A17-9E06-FB2E41531BF4}" type="datetimeFigureOut">
              <a:rPr lang="en-US"/>
              <a:pPr>
                <a:defRPr/>
              </a:pPr>
              <a:t>8/4/2010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25207-70C4-428B-93B1-1CAEDD1F5F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EF734-AB1E-41CF-B3F1-0EFDA97E4C62}" type="datetimeFigureOut">
              <a:rPr lang="en-US"/>
              <a:pPr>
                <a:defRPr/>
              </a:pPr>
              <a:t>8/4/2010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AF176-E1FB-4075-940E-C9FD5514EF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10133-E8FB-40EA-A1FF-6BA925254B5E}" type="datetimeFigureOut">
              <a:rPr lang="en-US"/>
              <a:pPr>
                <a:defRPr/>
              </a:pPr>
              <a:t>8/4/2010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96141-8F20-44DA-8D15-C321346917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650E3-CA1E-404B-B5D5-2280B078A455}" type="datetimeFigureOut">
              <a:rPr lang="en-US"/>
              <a:pPr>
                <a:defRPr/>
              </a:pPr>
              <a:t>8/4/2010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F62F3-A756-4769-B386-EB8C7C0623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5B906-A8FD-405E-9AE8-95EEFE756D75}" type="datetimeFigureOut">
              <a:rPr lang="en-US"/>
              <a:pPr>
                <a:defRPr/>
              </a:pPr>
              <a:t>8/4/2010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89A45-F1CA-43AE-9D68-66E98AFA49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11D49-B3F3-44C1-A308-72B981496C38}" type="datetimeFigureOut">
              <a:rPr lang="en-US"/>
              <a:pPr>
                <a:defRPr/>
              </a:pPr>
              <a:t>8/4/2010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C7675-7EE6-4D1E-82EA-7554D038FE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C601027-1E31-4066-8BD2-2CCE3B328A40}" type="datetimeFigureOut">
              <a:rPr lang="en-US"/>
              <a:pPr>
                <a:defRPr/>
              </a:pPr>
              <a:t>8/4/2010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7BE1DBE-4673-4264-9F96-89A03A9B4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30375"/>
            <a:ext cx="7772400" cy="14700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Comparing Solar-Flare Acceleration of &gt;~20 MeV Protons and Electrons Above Various Energies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Albert Y. Shih</a:t>
            </a:r>
            <a:endParaRPr lang="en-US" baseline="300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/>
              <a:t>NASA Goddard Space Flight Center</a:t>
            </a:r>
          </a:p>
        </p:txBody>
      </p:sp>
      <p:pic>
        <p:nvPicPr>
          <p:cNvPr id="4" name="Picture 25" descr="NASA insigniaCMYK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285750"/>
            <a:ext cx="931863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04800" y="560388"/>
            <a:ext cx="2408237" cy="277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1882" tIns="50941" rIns="101882" bIns="50941">
            <a:prstTxWarp prst="textNoShape">
              <a:avLst/>
            </a:prstTxWarp>
          </a:bodyPr>
          <a:lstStyle/>
          <a:p>
            <a:pPr defTabSz="1019175" eaLnBrk="1" hangingPunct="1"/>
            <a:r>
              <a:rPr lang="en-US" sz="800" dirty="0">
                <a:solidFill>
                  <a:srgbClr val="677085"/>
                </a:solidFill>
                <a:latin typeface="Arial" charset="0"/>
              </a:rPr>
              <a:t>National Aeronautics and Space Administration</a:t>
            </a:r>
            <a:endParaRPr lang="en-US" sz="2000" dirty="0">
              <a:solidFill>
                <a:srgbClr val="677085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comparisons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2003 May 27, X1.4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No apparent change in morphology with energy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2005 Sep 13, X1.7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Possible slight change in morphology &gt;~150 </a:t>
            </a:r>
            <a:r>
              <a:rPr lang="en-US" dirty="0" err="1" smtClean="0"/>
              <a:t>keV</a:t>
            </a:r>
            <a:endParaRPr lang="en-US" dirty="0"/>
          </a:p>
        </p:txBody>
      </p:sp>
      <p:pic>
        <p:nvPicPr>
          <p:cNvPr id="1026" name="Picture 2" descr="C:\Users\ayshih\Desktop\03052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276600"/>
            <a:ext cx="3657600" cy="3309538"/>
          </a:xfrm>
          <a:prstGeom prst="rect">
            <a:avLst/>
          </a:prstGeom>
          <a:noFill/>
        </p:spPr>
      </p:pic>
      <p:pic>
        <p:nvPicPr>
          <p:cNvPr id="1027" name="Picture 3" descr="C:\Users\ayshih\Desktop\030527.pn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800600" y="3276600"/>
            <a:ext cx="3657599" cy="3309538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1143000" y="55626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bg1"/>
                </a:solidFill>
              </a:rPr>
              <a:t>Bkg</a:t>
            </a:r>
            <a:r>
              <a:rPr lang="en-US" sz="1200" dirty="0" smtClean="0">
                <a:solidFill>
                  <a:schemeClr val="bg1"/>
                </a:solidFill>
              </a:rPr>
              <a:t>: 50–100 </a:t>
            </a:r>
            <a:r>
              <a:rPr lang="en-US" sz="1200" dirty="0" err="1" smtClean="0">
                <a:solidFill>
                  <a:schemeClr val="bg1"/>
                </a:solidFill>
              </a:rPr>
              <a:t>keV</a:t>
            </a:r>
            <a:endParaRPr lang="en-US" sz="1200" dirty="0" smtClean="0">
              <a:solidFill>
                <a:schemeClr val="bg1"/>
              </a:solidFill>
            </a:endParaRPr>
          </a:p>
          <a:p>
            <a:r>
              <a:rPr lang="en-US" sz="1200" dirty="0" smtClean="0">
                <a:solidFill>
                  <a:srgbClr val="0000FF"/>
                </a:solidFill>
              </a:rPr>
              <a:t>Blue: 100–150 </a:t>
            </a:r>
            <a:r>
              <a:rPr lang="en-US" sz="1200" dirty="0" err="1" smtClean="0">
                <a:solidFill>
                  <a:srgbClr val="0000FF"/>
                </a:solidFill>
              </a:rPr>
              <a:t>keV</a:t>
            </a:r>
            <a:endParaRPr lang="en-US" sz="1200" dirty="0" smtClean="0">
              <a:solidFill>
                <a:srgbClr val="0000FF"/>
              </a:solidFill>
            </a:endParaRPr>
          </a:p>
          <a:p>
            <a:r>
              <a:rPr lang="en-US" sz="1200" dirty="0" smtClean="0">
                <a:solidFill>
                  <a:srgbClr val="FF0000"/>
                </a:solidFill>
              </a:rPr>
              <a:t>Red: 150–300 </a:t>
            </a:r>
            <a:r>
              <a:rPr lang="en-US" sz="1200" dirty="0" err="1" smtClean="0">
                <a:solidFill>
                  <a:srgbClr val="FF0000"/>
                </a:solidFill>
              </a:rPr>
              <a:t>keV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53200" y="55626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bg1"/>
                </a:solidFill>
              </a:rPr>
              <a:t>Bkg</a:t>
            </a:r>
            <a:r>
              <a:rPr lang="en-US" sz="1200" dirty="0" smtClean="0">
                <a:solidFill>
                  <a:schemeClr val="bg1"/>
                </a:solidFill>
              </a:rPr>
              <a:t>: 50–100 </a:t>
            </a:r>
            <a:r>
              <a:rPr lang="en-US" sz="1200" dirty="0" err="1" smtClean="0">
                <a:solidFill>
                  <a:schemeClr val="bg1"/>
                </a:solidFill>
              </a:rPr>
              <a:t>keV</a:t>
            </a:r>
            <a:endParaRPr lang="en-US" sz="1200" dirty="0" smtClean="0">
              <a:solidFill>
                <a:schemeClr val="bg1"/>
              </a:solidFill>
            </a:endParaRPr>
          </a:p>
          <a:p>
            <a:r>
              <a:rPr lang="en-US" sz="1200" dirty="0" smtClean="0">
                <a:solidFill>
                  <a:srgbClr val="0000FF"/>
                </a:solidFill>
              </a:rPr>
              <a:t>Blue: 100–150 </a:t>
            </a:r>
            <a:r>
              <a:rPr lang="en-US" sz="1200" dirty="0" err="1" smtClean="0">
                <a:solidFill>
                  <a:srgbClr val="0000FF"/>
                </a:solidFill>
              </a:rPr>
              <a:t>keV</a:t>
            </a:r>
            <a:endParaRPr lang="en-US" sz="1200" dirty="0" smtClean="0">
              <a:solidFill>
                <a:srgbClr val="0000FF"/>
              </a:solidFill>
            </a:endParaRPr>
          </a:p>
          <a:p>
            <a:r>
              <a:rPr lang="en-US" sz="1200" dirty="0" smtClean="0">
                <a:solidFill>
                  <a:srgbClr val="FF0000"/>
                </a:solidFill>
              </a:rPr>
              <a:t>Red: 150–300 </a:t>
            </a:r>
            <a:r>
              <a:rPr lang="en-US" sz="1200" dirty="0" err="1" smtClean="0">
                <a:solidFill>
                  <a:srgbClr val="FF0000"/>
                </a:solidFill>
              </a:rPr>
              <a:t>keV</a:t>
            </a:r>
            <a:endParaRPr lang="en-US" sz="1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Conclusions</a:t>
            </a:r>
          </a:p>
        </p:txBody>
      </p:sp>
      <p:sp>
        <p:nvSpPr>
          <p:cNvPr id="11267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000" dirty="0" smtClean="0"/>
              <a:t>&gt;~20 </a:t>
            </a:r>
            <a:r>
              <a:rPr lang="en-US" sz="3000" dirty="0" err="1" smtClean="0"/>
              <a:t>MeV</a:t>
            </a:r>
            <a:r>
              <a:rPr lang="en-US" sz="3000" dirty="0" smtClean="0"/>
              <a:t> ions and &gt;300 </a:t>
            </a:r>
            <a:r>
              <a:rPr lang="en-US" sz="3000" dirty="0" err="1" smtClean="0"/>
              <a:t>keV</a:t>
            </a:r>
            <a:r>
              <a:rPr lang="en-US" sz="3000" dirty="0" smtClean="0"/>
              <a:t> electrons are proportionally accelerated over &gt;3 orders of magnitude in </a:t>
            </a:r>
            <a:r>
              <a:rPr lang="en-US" sz="3000" dirty="0" err="1" smtClean="0"/>
              <a:t>fluence</a:t>
            </a:r>
            <a:endParaRPr lang="en-US" sz="3000" dirty="0" smtClean="0"/>
          </a:p>
          <a:p>
            <a:r>
              <a:rPr lang="en-US" sz="3000" dirty="0" smtClean="0"/>
              <a:t>&gt;~20 </a:t>
            </a:r>
            <a:r>
              <a:rPr lang="en-US" sz="3000" dirty="0" err="1" smtClean="0"/>
              <a:t>MeV</a:t>
            </a:r>
            <a:r>
              <a:rPr lang="en-US" sz="3000" dirty="0" smtClean="0"/>
              <a:t> ions and &gt;50 </a:t>
            </a:r>
            <a:r>
              <a:rPr lang="en-US" sz="3000" dirty="0" err="1" smtClean="0"/>
              <a:t>keV</a:t>
            </a:r>
            <a:r>
              <a:rPr lang="en-US" sz="3000" dirty="0" smtClean="0"/>
              <a:t> electrons are not necessarily proportionally accelerated because of soft, low-energy components (&lt;~ 150–300 </a:t>
            </a:r>
            <a:r>
              <a:rPr lang="en-US" sz="3000" dirty="0" err="1" smtClean="0"/>
              <a:t>keV</a:t>
            </a:r>
            <a:r>
              <a:rPr lang="en-US" sz="3000" dirty="0" smtClean="0"/>
              <a:t> in photon energy, &lt;~0.5 </a:t>
            </a:r>
            <a:r>
              <a:rPr lang="en-US" sz="3000" dirty="0" err="1" smtClean="0"/>
              <a:t>MeV</a:t>
            </a:r>
            <a:r>
              <a:rPr lang="en-US" sz="3000" dirty="0" smtClean="0"/>
              <a:t> in electron energy)</a:t>
            </a:r>
          </a:p>
          <a:p>
            <a:r>
              <a:rPr lang="en-US" sz="3000" dirty="0" smtClean="0"/>
              <a:t>“Excess” thermal emission is likely associated with the presence of this low-energy component</a:t>
            </a:r>
          </a:p>
          <a:p>
            <a:r>
              <a:rPr lang="en-US" sz="3000" dirty="0" smtClean="0"/>
              <a:t>Imaging is limited by statistics, but does not show a significant change in morphology between the two components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These spectral breaks are too large to be consistent with a single power law for the electron spectrum</a:t>
            </a:r>
          </a:p>
          <a:p>
            <a:r>
              <a:rPr lang="en-US" dirty="0" smtClean="0"/>
              <a:t>The increasing contribution of electron-electron </a:t>
            </a:r>
            <a:r>
              <a:rPr lang="en-US" dirty="0" err="1" smtClean="0"/>
              <a:t>bremsstrahlung</a:t>
            </a:r>
            <a:r>
              <a:rPr lang="en-US" dirty="0" smtClean="0"/>
              <a:t> at higher energies produces a spectral hardening, but typically &gt;~400 </a:t>
            </a:r>
            <a:r>
              <a:rPr lang="en-US" dirty="0" err="1" smtClean="0"/>
              <a:t>keV</a:t>
            </a:r>
            <a:r>
              <a:rPr lang="en-US" dirty="0" smtClean="0"/>
              <a:t> in the photon spectrum and with a change in spectral index of ~0.5</a:t>
            </a:r>
          </a:p>
          <a:p>
            <a:r>
              <a:rPr lang="en-US" dirty="0" smtClean="0"/>
              <a:t>There may be two acceleration processes:</a:t>
            </a:r>
          </a:p>
          <a:p>
            <a:pPr lvl="1"/>
            <a:r>
              <a:rPr lang="en-US" dirty="0" smtClean="0"/>
              <a:t>One process accelerates both &gt;~20 </a:t>
            </a:r>
            <a:r>
              <a:rPr lang="en-US" dirty="0" err="1" smtClean="0"/>
              <a:t>MeV</a:t>
            </a:r>
            <a:r>
              <a:rPr lang="en-US" dirty="0" smtClean="0"/>
              <a:t> ions and relativistic electrons proportionally</a:t>
            </a:r>
          </a:p>
          <a:p>
            <a:pPr lvl="1"/>
            <a:r>
              <a:rPr lang="en-US" dirty="0" smtClean="0"/>
              <a:t>A second process accelerates electrons with a softer spectrum that does not extend significantly above ~0.5 </a:t>
            </a:r>
            <a:r>
              <a:rPr lang="en-US" dirty="0" err="1" smtClean="0"/>
              <a:t>MeV</a:t>
            </a:r>
            <a:endParaRPr lang="en-US" dirty="0" smtClean="0"/>
          </a:p>
          <a:p>
            <a:pPr lvl="1"/>
            <a:r>
              <a:rPr lang="en-US" dirty="0" smtClean="0"/>
              <a:t>This second process is dominated by the first process in the larger flares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1066800" y="1600200"/>
            <a:ext cx="3581400" cy="289560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066800" y="3276600"/>
            <a:ext cx="3581400" cy="289560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066800" y="2514600"/>
            <a:ext cx="7315200" cy="2743200"/>
          </a:xfrm>
          <a:prstGeom prst="line">
            <a:avLst/>
          </a:prstGeom>
          <a:ln w="635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3163094" y="4686300"/>
            <a:ext cx="1294606" cy="794"/>
          </a:xfrm>
          <a:prstGeom prst="straightConnector1">
            <a:avLst/>
          </a:prstGeom>
          <a:ln w="63500">
            <a:solidFill>
              <a:schemeClr val="accent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 flipH="1" flipV="1">
            <a:off x="-305594" y="3886200"/>
            <a:ext cx="1828800" cy="1588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3657600" y="6477000"/>
            <a:ext cx="1830388" cy="794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28600" y="2514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Flux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5562600" y="62484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Energy</a:t>
            </a:r>
            <a:endParaRPr lang="en-US" sz="2400" dirty="0"/>
          </a:p>
        </p:txBody>
      </p:sp>
      <p:sp>
        <p:nvSpPr>
          <p:cNvPr id="28" name="Left Brace 27"/>
          <p:cNvSpPr/>
          <p:nvPr/>
        </p:nvSpPr>
        <p:spPr>
          <a:xfrm rot="5400000">
            <a:off x="1714500" y="342900"/>
            <a:ext cx="533400" cy="1828800"/>
          </a:xfrm>
          <a:prstGeom prst="leftBrac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685800" y="2286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Linked to thermal emission (GOES class)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3962400" y="25262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~0.5 </a:t>
            </a:r>
            <a:r>
              <a:rPr lang="en-US" dirty="0" err="1" smtClean="0"/>
              <a:t>MeV</a:t>
            </a:r>
            <a:endParaRPr lang="en-US" dirty="0"/>
          </a:p>
        </p:txBody>
      </p:sp>
      <p:cxnSp>
        <p:nvCxnSpPr>
          <p:cNvPr id="38" name="Straight Connector 37"/>
          <p:cNvCxnSpPr/>
          <p:nvPr/>
        </p:nvCxnSpPr>
        <p:spPr>
          <a:xfrm rot="5400000">
            <a:off x="3009900" y="4610100"/>
            <a:ext cx="3276600" cy="0"/>
          </a:xfrm>
          <a:prstGeom prst="line">
            <a:avLst/>
          </a:prstGeom>
          <a:ln w="635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ounded Rectangle 40"/>
          <p:cNvSpPr/>
          <p:nvPr/>
        </p:nvSpPr>
        <p:spPr>
          <a:xfrm>
            <a:off x="5562600" y="3124200"/>
            <a:ext cx="2743200" cy="990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u="sng" dirty="0" smtClean="0">
                <a:solidFill>
                  <a:schemeClr val="accent1"/>
                </a:solidFill>
              </a:rPr>
              <a:t>Harder component</a:t>
            </a:r>
          </a:p>
          <a:p>
            <a:pPr algn="ctr"/>
            <a:r>
              <a:rPr lang="en-US" dirty="0" smtClean="0"/>
              <a:t>proportional to &gt;~20 </a:t>
            </a:r>
            <a:r>
              <a:rPr lang="en-US" dirty="0" err="1" smtClean="0"/>
              <a:t>MeV</a:t>
            </a:r>
            <a:r>
              <a:rPr lang="en-US" dirty="0" smtClean="0"/>
              <a:t> ion acceleration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762000" y="5334000"/>
            <a:ext cx="2743200" cy="533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u="sng" dirty="0" smtClean="0">
                <a:solidFill>
                  <a:schemeClr val="accent2"/>
                </a:solidFill>
              </a:rPr>
              <a:t>Softer component</a:t>
            </a:r>
          </a:p>
        </p:txBody>
      </p:sp>
      <p:sp>
        <p:nvSpPr>
          <p:cNvPr id="43" name="Title 42"/>
          <p:cNvSpPr>
            <a:spLocks noGrp="1"/>
          </p:cNvSpPr>
          <p:nvPr>
            <p:ph type="title"/>
          </p:nvPr>
        </p:nvSpPr>
        <p:spPr>
          <a:xfrm>
            <a:off x="3886200" y="274638"/>
            <a:ext cx="4800600" cy="1143000"/>
          </a:xfrm>
        </p:spPr>
        <p:txBody>
          <a:bodyPr/>
          <a:lstStyle/>
          <a:p>
            <a:r>
              <a:rPr lang="en-US" dirty="0" err="1" smtClean="0"/>
              <a:t>Bremsstrahlung</a:t>
            </a:r>
            <a:r>
              <a:rPr lang="en-US" dirty="0" smtClean="0"/>
              <a:t> components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Electron/proton flux ratios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J</a:t>
            </a:r>
            <a:r>
              <a:rPr lang="en-US" i="1" baseline="-25000" dirty="0" smtClean="0"/>
              <a:t>e</a:t>
            </a:r>
            <a:r>
              <a:rPr lang="en-US" dirty="0" smtClean="0"/>
              <a:t> (0.5 </a:t>
            </a:r>
            <a:r>
              <a:rPr lang="en-US" dirty="0" err="1" smtClean="0"/>
              <a:t>MeV</a:t>
            </a:r>
            <a:r>
              <a:rPr lang="en-US" dirty="0" smtClean="0"/>
              <a:t>) / </a:t>
            </a:r>
            <a:r>
              <a:rPr lang="en-US" i="1" dirty="0" err="1" smtClean="0"/>
              <a:t>J</a:t>
            </a:r>
            <a:r>
              <a:rPr lang="en-US" i="1" baseline="-25000" dirty="0" err="1" smtClean="0"/>
              <a:t>p</a:t>
            </a:r>
            <a:r>
              <a:rPr lang="en-US" dirty="0" smtClean="0"/>
              <a:t> (10 </a:t>
            </a:r>
            <a:r>
              <a:rPr lang="en-US" dirty="0" err="1" smtClean="0"/>
              <a:t>MeV</a:t>
            </a:r>
            <a:r>
              <a:rPr lang="en-US" dirty="0" smtClean="0"/>
              <a:t>)</a:t>
            </a:r>
          </a:p>
          <a:p>
            <a:r>
              <a:rPr lang="en-US" dirty="0" smtClean="0"/>
              <a:t>Ratio for interacting particles: ~</a:t>
            </a:r>
            <a:r>
              <a:rPr lang="en-US" dirty="0" smtClean="0"/>
              <a:t>3</a:t>
            </a:r>
            <a:r>
              <a:rPr lang="en-US" dirty="0" smtClean="0"/>
              <a:t>00–10,000</a:t>
            </a:r>
          </a:p>
          <a:p>
            <a:r>
              <a:rPr lang="en-US" dirty="0" smtClean="0"/>
              <a:t>Compared to SEP ratios</a:t>
            </a:r>
          </a:p>
          <a:p>
            <a:pPr lvl="1"/>
            <a:r>
              <a:rPr lang="en-US" dirty="0" smtClean="0"/>
              <a:t>Gradual events: ~1–100</a:t>
            </a:r>
          </a:p>
          <a:p>
            <a:pPr lvl="1"/>
            <a:r>
              <a:rPr lang="en-US" dirty="0" smtClean="0"/>
              <a:t>Impulsive events: ~100–1000</a:t>
            </a:r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7408"/>
          <p:cNvSpPr>
            <a:spLocks noChangeArrowheads="1"/>
          </p:cNvSpPr>
          <p:nvPr/>
        </p:nvSpPr>
        <p:spPr bwMode="auto">
          <a:xfrm>
            <a:off x="0" y="1447800"/>
            <a:ext cx="9144000" cy="54102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F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075" name="Explosion 2 17409"/>
          <p:cNvSpPr>
            <a:spLocks noChangeArrowheads="1"/>
          </p:cNvSpPr>
          <p:nvPr/>
        </p:nvSpPr>
        <p:spPr bwMode="auto">
          <a:xfrm>
            <a:off x="3657600" y="152400"/>
            <a:ext cx="2286000" cy="1295400"/>
          </a:xfrm>
          <a:prstGeom prst="irregularSeal2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076" name="TextBox 17410"/>
          <p:cNvSpPr txBox="1">
            <a:spLocks noChangeArrowheads="1"/>
          </p:cNvSpPr>
          <p:nvPr/>
        </p:nvSpPr>
        <p:spPr bwMode="auto">
          <a:xfrm>
            <a:off x="4343400" y="685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Calibri" pitchFamily="34" charset="0"/>
              </a:rPr>
              <a:t>Flare</a:t>
            </a:r>
          </a:p>
        </p:txBody>
      </p:sp>
      <p:grpSp>
        <p:nvGrpSpPr>
          <p:cNvPr id="3077" name="Group 74"/>
          <p:cNvGrpSpPr>
            <a:grpSpLocks/>
          </p:cNvGrpSpPr>
          <p:nvPr/>
        </p:nvGrpSpPr>
        <p:grpSpPr bwMode="auto">
          <a:xfrm>
            <a:off x="2133600" y="1309688"/>
            <a:ext cx="2133600" cy="1524000"/>
            <a:chOff x="1152" y="816"/>
            <a:chExt cx="1344" cy="960"/>
          </a:xfrm>
        </p:grpSpPr>
        <p:sp>
          <p:nvSpPr>
            <p:cNvPr id="3142" name="Straight Connector 17475"/>
            <p:cNvSpPr>
              <a:spLocks noChangeShapeType="1"/>
            </p:cNvSpPr>
            <p:nvPr/>
          </p:nvSpPr>
          <p:spPr bwMode="auto">
            <a:xfrm flipH="1">
              <a:off x="1776" y="816"/>
              <a:ext cx="624" cy="864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43" name="Straight Connector 17476"/>
            <p:cNvSpPr>
              <a:spLocks noChangeShapeType="1"/>
            </p:cNvSpPr>
            <p:nvPr/>
          </p:nvSpPr>
          <p:spPr bwMode="auto">
            <a:xfrm flipH="1">
              <a:off x="1968" y="912"/>
              <a:ext cx="528" cy="864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44" name="Straight Connector 17477"/>
            <p:cNvSpPr>
              <a:spLocks noChangeShapeType="1"/>
            </p:cNvSpPr>
            <p:nvPr/>
          </p:nvSpPr>
          <p:spPr bwMode="auto">
            <a:xfrm flipH="1">
              <a:off x="1296" y="816"/>
              <a:ext cx="912" cy="912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45" name="TextBox 17478"/>
            <p:cNvSpPr txBox="1">
              <a:spLocks noChangeArrowheads="1"/>
            </p:cNvSpPr>
            <p:nvPr/>
          </p:nvSpPr>
          <p:spPr bwMode="auto">
            <a:xfrm>
              <a:off x="1152" y="1008"/>
              <a:ext cx="7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alibri" pitchFamily="34" charset="0"/>
                </a:rPr>
                <a:t>electrons</a:t>
              </a:r>
            </a:p>
          </p:txBody>
        </p:sp>
      </p:grpSp>
      <p:grpSp>
        <p:nvGrpSpPr>
          <p:cNvPr id="3078" name="Group 75"/>
          <p:cNvGrpSpPr>
            <a:grpSpLocks/>
          </p:cNvGrpSpPr>
          <p:nvPr/>
        </p:nvGrpSpPr>
        <p:grpSpPr bwMode="auto">
          <a:xfrm>
            <a:off x="4876800" y="1066800"/>
            <a:ext cx="2743200" cy="2895600"/>
            <a:chOff x="2880" y="672"/>
            <a:chExt cx="1728" cy="1824"/>
          </a:xfrm>
        </p:grpSpPr>
        <p:sp>
          <p:nvSpPr>
            <p:cNvPr id="3136" name="Straight Connector 17469"/>
            <p:cNvSpPr>
              <a:spLocks noChangeShapeType="1"/>
            </p:cNvSpPr>
            <p:nvPr/>
          </p:nvSpPr>
          <p:spPr bwMode="auto">
            <a:xfrm>
              <a:off x="2880" y="864"/>
              <a:ext cx="96" cy="1632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7" name="Straight Connector 17470"/>
            <p:cNvSpPr>
              <a:spLocks noChangeShapeType="1"/>
            </p:cNvSpPr>
            <p:nvPr/>
          </p:nvSpPr>
          <p:spPr bwMode="auto">
            <a:xfrm>
              <a:off x="3168" y="720"/>
              <a:ext cx="576" cy="172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8" name="Straight Connector 17471"/>
            <p:cNvSpPr>
              <a:spLocks noChangeShapeType="1"/>
            </p:cNvSpPr>
            <p:nvPr/>
          </p:nvSpPr>
          <p:spPr bwMode="auto">
            <a:xfrm>
              <a:off x="2976" y="768"/>
              <a:ext cx="384" cy="1632"/>
            </a:xfrm>
            <a:prstGeom prst="line">
              <a:avLst/>
            </a:prstGeom>
            <a:noFill/>
            <a:ln w="50800" algn="ctr">
              <a:solidFill>
                <a:schemeClr val="tx1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9" name="Straight Connector 17472"/>
            <p:cNvSpPr>
              <a:spLocks noChangeShapeType="1"/>
            </p:cNvSpPr>
            <p:nvPr/>
          </p:nvSpPr>
          <p:spPr bwMode="auto">
            <a:xfrm>
              <a:off x="3408" y="672"/>
              <a:ext cx="912" cy="1584"/>
            </a:xfrm>
            <a:prstGeom prst="line">
              <a:avLst/>
            </a:prstGeom>
            <a:noFill/>
            <a:ln w="50800" algn="ctr">
              <a:solidFill>
                <a:schemeClr val="tx1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40" name="Straight Connector 17473"/>
            <p:cNvSpPr>
              <a:spLocks noChangeShapeType="1"/>
            </p:cNvSpPr>
            <p:nvPr/>
          </p:nvSpPr>
          <p:spPr bwMode="auto">
            <a:xfrm>
              <a:off x="3360" y="768"/>
              <a:ext cx="528" cy="1296"/>
            </a:xfrm>
            <a:prstGeom prst="line">
              <a:avLst/>
            </a:prstGeom>
            <a:noFill/>
            <a:ln w="76200" algn="ctr">
              <a:solidFill>
                <a:schemeClr val="tx1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41" name="TextBox 17474"/>
            <p:cNvSpPr txBox="1">
              <a:spLocks noChangeArrowheads="1"/>
            </p:cNvSpPr>
            <p:nvPr/>
          </p:nvSpPr>
          <p:spPr bwMode="auto">
            <a:xfrm>
              <a:off x="3792" y="768"/>
              <a:ext cx="816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alibri" pitchFamily="34" charset="0"/>
                </a:rPr>
                <a:t>protons, alphas, heavy ions</a:t>
              </a:r>
            </a:p>
          </p:txBody>
        </p:sp>
      </p:grpSp>
      <p:grpSp>
        <p:nvGrpSpPr>
          <p:cNvPr id="3079" name="Group 77"/>
          <p:cNvGrpSpPr>
            <a:grpSpLocks/>
          </p:cNvGrpSpPr>
          <p:nvPr/>
        </p:nvGrpSpPr>
        <p:grpSpPr bwMode="auto">
          <a:xfrm>
            <a:off x="5181600" y="3733800"/>
            <a:ext cx="2667000" cy="2667000"/>
            <a:chOff x="3120" y="2400"/>
            <a:chExt cx="1680" cy="1680"/>
          </a:xfrm>
        </p:grpSpPr>
        <p:sp>
          <p:nvSpPr>
            <p:cNvPr id="3121" name="Straight Connector 17454"/>
            <p:cNvSpPr>
              <a:spLocks noChangeShapeType="1"/>
            </p:cNvSpPr>
            <p:nvPr/>
          </p:nvSpPr>
          <p:spPr bwMode="auto">
            <a:xfrm>
              <a:off x="3504" y="2640"/>
              <a:ext cx="384" cy="912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2" name="Straight Connector 17455"/>
            <p:cNvSpPr>
              <a:spLocks noChangeShapeType="1"/>
            </p:cNvSpPr>
            <p:nvPr/>
          </p:nvSpPr>
          <p:spPr bwMode="auto">
            <a:xfrm flipH="1">
              <a:off x="3744" y="3552"/>
              <a:ext cx="144" cy="144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3" name="Straight Connector 17456"/>
            <p:cNvSpPr>
              <a:spLocks noChangeShapeType="1"/>
            </p:cNvSpPr>
            <p:nvPr/>
          </p:nvSpPr>
          <p:spPr bwMode="auto">
            <a:xfrm>
              <a:off x="3744" y="3696"/>
              <a:ext cx="0" cy="24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4" name="Straight Connector 17457"/>
            <p:cNvSpPr>
              <a:spLocks noChangeShapeType="1"/>
            </p:cNvSpPr>
            <p:nvPr/>
          </p:nvSpPr>
          <p:spPr bwMode="auto">
            <a:xfrm flipH="1">
              <a:off x="3600" y="3936"/>
              <a:ext cx="144" cy="144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5" name="Straight Connector 17458"/>
            <p:cNvSpPr>
              <a:spLocks noChangeShapeType="1"/>
            </p:cNvSpPr>
            <p:nvPr/>
          </p:nvSpPr>
          <p:spPr bwMode="auto">
            <a:xfrm>
              <a:off x="3600" y="4080"/>
              <a:ext cx="96" cy="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6" name="Straight Connector 17459"/>
            <p:cNvSpPr>
              <a:spLocks noChangeShapeType="1"/>
            </p:cNvSpPr>
            <p:nvPr/>
          </p:nvSpPr>
          <p:spPr bwMode="auto">
            <a:xfrm flipH="1">
              <a:off x="4032" y="2400"/>
              <a:ext cx="48" cy="120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" name="Straight Connector 17460"/>
            <p:cNvSpPr>
              <a:spLocks noChangeShapeType="1"/>
            </p:cNvSpPr>
            <p:nvPr/>
          </p:nvSpPr>
          <p:spPr bwMode="auto">
            <a:xfrm>
              <a:off x="4032" y="3600"/>
              <a:ext cx="288" cy="192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8" name="Straight Connector 17461"/>
            <p:cNvSpPr>
              <a:spLocks noChangeShapeType="1"/>
            </p:cNvSpPr>
            <p:nvPr/>
          </p:nvSpPr>
          <p:spPr bwMode="auto">
            <a:xfrm flipH="1">
              <a:off x="4080" y="3792"/>
              <a:ext cx="240" cy="144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9" name="Straight Connector 17462"/>
            <p:cNvSpPr>
              <a:spLocks noChangeShapeType="1"/>
            </p:cNvSpPr>
            <p:nvPr/>
          </p:nvSpPr>
          <p:spPr bwMode="auto">
            <a:xfrm>
              <a:off x="4080" y="3936"/>
              <a:ext cx="192" cy="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0" name="Straight Connector 17463"/>
            <p:cNvSpPr>
              <a:spLocks noChangeShapeType="1"/>
            </p:cNvSpPr>
            <p:nvPr/>
          </p:nvSpPr>
          <p:spPr bwMode="auto">
            <a:xfrm flipH="1">
              <a:off x="4176" y="3936"/>
              <a:ext cx="96" cy="96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1" name="Straight Connector 17464"/>
            <p:cNvSpPr>
              <a:spLocks noChangeShapeType="1"/>
            </p:cNvSpPr>
            <p:nvPr/>
          </p:nvSpPr>
          <p:spPr bwMode="auto">
            <a:xfrm flipH="1">
              <a:off x="3120" y="2736"/>
              <a:ext cx="192" cy="912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2" name="Straight Connector 17465"/>
            <p:cNvSpPr>
              <a:spLocks noChangeShapeType="1"/>
            </p:cNvSpPr>
            <p:nvPr/>
          </p:nvSpPr>
          <p:spPr bwMode="auto">
            <a:xfrm>
              <a:off x="3120" y="3648"/>
              <a:ext cx="432" cy="4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3" name="Straight Connector 17466"/>
            <p:cNvSpPr>
              <a:spLocks noChangeShapeType="1"/>
            </p:cNvSpPr>
            <p:nvPr/>
          </p:nvSpPr>
          <p:spPr bwMode="auto">
            <a:xfrm flipH="1">
              <a:off x="3216" y="3696"/>
              <a:ext cx="336" cy="24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" name="Straight Connector 17467"/>
            <p:cNvSpPr>
              <a:spLocks noChangeShapeType="1"/>
            </p:cNvSpPr>
            <p:nvPr/>
          </p:nvSpPr>
          <p:spPr bwMode="auto">
            <a:xfrm>
              <a:off x="3216" y="3936"/>
              <a:ext cx="48" cy="96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5" name="TextBox 17468"/>
            <p:cNvSpPr txBox="1">
              <a:spLocks noChangeArrowheads="1"/>
            </p:cNvSpPr>
            <p:nvPr/>
          </p:nvSpPr>
          <p:spPr bwMode="auto">
            <a:xfrm>
              <a:off x="4080" y="2784"/>
              <a:ext cx="7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alibri" pitchFamily="34" charset="0"/>
                </a:rPr>
                <a:t>neutrons</a:t>
              </a:r>
            </a:p>
          </p:txBody>
        </p:sp>
      </p:grpSp>
      <p:grpSp>
        <p:nvGrpSpPr>
          <p:cNvPr id="3080" name="Group 73"/>
          <p:cNvGrpSpPr>
            <a:grpSpLocks/>
          </p:cNvGrpSpPr>
          <p:nvPr/>
        </p:nvGrpSpPr>
        <p:grpSpPr bwMode="auto">
          <a:xfrm>
            <a:off x="685800" y="2376488"/>
            <a:ext cx="3581400" cy="1052512"/>
            <a:chOff x="192" y="1488"/>
            <a:chExt cx="2256" cy="663"/>
          </a:xfrm>
        </p:grpSpPr>
        <p:sp>
          <p:nvSpPr>
            <p:cNvPr id="3116" name="TextBox 17449"/>
            <p:cNvSpPr txBox="1">
              <a:spLocks noChangeArrowheads="1"/>
            </p:cNvSpPr>
            <p:nvPr/>
          </p:nvSpPr>
          <p:spPr bwMode="auto">
            <a:xfrm>
              <a:off x="192" y="1920"/>
              <a:ext cx="11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0000FF"/>
                  </a:solidFill>
                  <a:latin typeface="Calibri" pitchFamily="34" charset="0"/>
                </a:rPr>
                <a:t>bremsstrahlung</a:t>
              </a:r>
            </a:p>
          </p:txBody>
        </p:sp>
        <p:sp>
          <p:nvSpPr>
            <p:cNvPr id="3117" name="Shape 17450"/>
            <p:cNvSpPr>
              <a:spLocks/>
            </p:cNvSpPr>
            <p:nvPr/>
          </p:nvSpPr>
          <p:spPr bwMode="auto">
            <a:xfrm rot="-9675443">
              <a:off x="672" y="1488"/>
              <a:ext cx="528" cy="112"/>
            </a:xfrm>
            <a:custGeom>
              <a:avLst/>
              <a:gdLst>
                <a:gd name="T0" fmla="*/ 0 w 528"/>
                <a:gd name="T1" fmla="*/ 56 h 112"/>
                <a:gd name="T2" fmla="*/ 48 w 528"/>
                <a:gd name="T3" fmla="*/ 104 h 112"/>
                <a:gd name="T4" fmla="*/ 96 w 528"/>
                <a:gd name="T5" fmla="*/ 8 h 112"/>
                <a:gd name="T6" fmla="*/ 144 w 528"/>
                <a:gd name="T7" fmla="*/ 104 h 112"/>
                <a:gd name="T8" fmla="*/ 192 w 528"/>
                <a:gd name="T9" fmla="*/ 8 h 112"/>
                <a:gd name="T10" fmla="*/ 240 w 528"/>
                <a:gd name="T11" fmla="*/ 104 h 112"/>
                <a:gd name="T12" fmla="*/ 288 w 528"/>
                <a:gd name="T13" fmla="*/ 8 h 112"/>
                <a:gd name="T14" fmla="*/ 336 w 528"/>
                <a:gd name="T15" fmla="*/ 104 h 112"/>
                <a:gd name="T16" fmla="*/ 384 w 528"/>
                <a:gd name="T17" fmla="*/ 8 h 112"/>
                <a:gd name="T18" fmla="*/ 432 w 528"/>
                <a:gd name="T19" fmla="*/ 56 h 112"/>
                <a:gd name="T20" fmla="*/ 480 w 528"/>
                <a:gd name="T21" fmla="*/ 56 h 112"/>
                <a:gd name="T22" fmla="*/ 528 w 528"/>
                <a:gd name="T23" fmla="*/ 56 h 11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28"/>
                <a:gd name="T37" fmla="*/ 0 h 112"/>
                <a:gd name="T38" fmla="*/ 528 w 528"/>
                <a:gd name="T39" fmla="*/ 112 h 11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28" h="112">
                  <a:moveTo>
                    <a:pt x="0" y="56"/>
                  </a:moveTo>
                  <a:cubicBezTo>
                    <a:pt x="16" y="84"/>
                    <a:pt x="32" y="112"/>
                    <a:pt x="48" y="104"/>
                  </a:cubicBezTo>
                  <a:cubicBezTo>
                    <a:pt x="64" y="96"/>
                    <a:pt x="80" y="8"/>
                    <a:pt x="96" y="8"/>
                  </a:cubicBezTo>
                  <a:cubicBezTo>
                    <a:pt x="112" y="8"/>
                    <a:pt x="128" y="104"/>
                    <a:pt x="144" y="104"/>
                  </a:cubicBezTo>
                  <a:cubicBezTo>
                    <a:pt x="160" y="104"/>
                    <a:pt x="176" y="8"/>
                    <a:pt x="192" y="8"/>
                  </a:cubicBezTo>
                  <a:cubicBezTo>
                    <a:pt x="208" y="8"/>
                    <a:pt x="224" y="104"/>
                    <a:pt x="240" y="104"/>
                  </a:cubicBezTo>
                  <a:cubicBezTo>
                    <a:pt x="256" y="104"/>
                    <a:pt x="272" y="8"/>
                    <a:pt x="288" y="8"/>
                  </a:cubicBezTo>
                  <a:cubicBezTo>
                    <a:pt x="304" y="8"/>
                    <a:pt x="320" y="104"/>
                    <a:pt x="336" y="104"/>
                  </a:cubicBezTo>
                  <a:cubicBezTo>
                    <a:pt x="352" y="104"/>
                    <a:pt x="368" y="16"/>
                    <a:pt x="384" y="8"/>
                  </a:cubicBezTo>
                  <a:cubicBezTo>
                    <a:pt x="400" y="0"/>
                    <a:pt x="416" y="48"/>
                    <a:pt x="432" y="56"/>
                  </a:cubicBezTo>
                  <a:cubicBezTo>
                    <a:pt x="448" y="64"/>
                    <a:pt x="464" y="56"/>
                    <a:pt x="480" y="56"/>
                  </a:cubicBezTo>
                  <a:cubicBezTo>
                    <a:pt x="496" y="56"/>
                    <a:pt x="512" y="56"/>
                    <a:pt x="528" y="56"/>
                  </a:cubicBezTo>
                </a:path>
              </a:pathLst>
            </a:custGeom>
            <a:noFill/>
            <a:ln w="9525" algn="ctr">
              <a:solidFill>
                <a:srgbClr val="0000FF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8" name="Shape 17451"/>
            <p:cNvSpPr>
              <a:spLocks/>
            </p:cNvSpPr>
            <p:nvPr/>
          </p:nvSpPr>
          <p:spPr bwMode="auto">
            <a:xfrm rot="8371606">
              <a:off x="1296" y="1824"/>
              <a:ext cx="528" cy="112"/>
            </a:xfrm>
            <a:custGeom>
              <a:avLst/>
              <a:gdLst>
                <a:gd name="T0" fmla="*/ 0 w 528"/>
                <a:gd name="T1" fmla="*/ 56 h 112"/>
                <a:gd name="T2" fmla="*/ 48 w 528"/>
                <a:gd name="T3" fmla="*/ 104 h 112"/>
                <a:gd name="T4" fmla="*/ 96 w 528"/>
                <a:gd name="T5" fmla="*/ 8 h 112"/>
                <a:gd name="T6" fmla="*/ 144 w 528"/>
                <a:gd name="T7" fmla="*/ 104 h 112"/>
                <a:gd name="T8" fmla="*/ 192 w 528"/>
                <a:gd name="T9" fmla="*/ 8 h 112"/>
                <a:gd name="T10" fmla="*/ 240 w 528"/>
                <a:gd name="T11" fmla="*/ 104 h 112"/>
                <a:gd name="T12" fmla="*/ 288 w 528"/>
                <a:gd name="T13" fmla="*/ 8 h 112"/>
                <a:gd name="T14" fmla="*/ 336 w 528"/>
                <a:gd name="T15" fmla="*/ 104 h 112"/>
                <a:gd name="T16" fmla="*/ 384 w 528"/>
                <a:gd name="T17" fmla="*/ 8 h 112"/>
                <a:gd name="T18" fmla="*/ 432 w 528"/>
                <a:gd name="T19" fmla="*/ 56 h 112"/>
                <a:gd name="T20" fmla="*/ 480 w 528"/>
                <a:gd name="T21" fmla="*/ 56 h 112"/>
                <a:gd name="T22" fmla="*/ 528 w 528"/>
                <a:gd name="T23" fmla="*/ 56 h 11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28"/>
                <a:gd name="T37" fmla="*/ 0 h 112"/>
                <a:gd name="T38" fmla="*/ 528 w 528"/>
                <a:gd name="T39" fmla="*/ 112 h 11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28" h="112">
                  <a:moveTo>
                    <a:pt x="0" y="56"/>
                  </a:moveTo>
                  <a:cubicBezTo>
                    <a:pt x="16" y="84"/>
                    <a:pt x="32" y="112"/>
                    <a:pt x="48" y="104"/>
                  </a:cubicBezTo>
                  <a:cubicBezTo>
                    <a:pt x="64" y="96"/>
                    <a:pt x="80" y="8"/>
                    <a:pt x="96" y="8"/>
                  </a:cubicBezTo>
                  <a:cubicBezTo>
                    <a:pt x="112" y="8"/>
                    <a:pt x="128" y="104"/>
                    <a:pt x="144" y="104"/>
                  </a:cubicBezTo>
                  <a:cubicBezTo>
                    <a:pt x="160" y="104"/>
                    <a:pt x="176" y="8"/>
                    <a:pt x="192" y="8"/>
                  </a:cubicBezTo>
                  <a:cubicBezTo>
                    <a:pt x="208" y="8"/>
                    <a:pt x="224" y="104"/>
                    <a:pt x="240" y="104"/>
                  </a:cubicBezTo>
                  <a:cubicBezTo>
                    <a:pt x="256" y="104"/>
                    <a:pt x="272" y="8"/>
                    <a:pt x="288" y="8"/>
                  </a:cubicBezTo>
                  <a:cubicBezTo>
                    <a:pt x="304" y="8"/>
                    <a:pt x="320" y="104"/>
                    <a:pt x="336" y="104"/>
                  </a:cubicBezTo>
                  <a:cubicBezTo>
                    <a:pt x="352" y="104"/>
                    <a:pt x="368" y="16"/>
                    <a:pt x="384" y="8"/>
                  </a:cubicBezTo>
                  <a:cubicBezTo>
                    <a:pt x="400" y="0"/>
                    <a:pt x="416" y="48"/>
                    <a:pt x="432" y="56"/>
                  </a:cubicBezTo>
                  <a:cubicBezTo>
                    <a:pt x="448" y="64"/>
                    <a:pt x="464" y="56"/>
                    <a:pt x="480" y="56"/>
                  </a:cubicBezTo>
                  <a:cubicBezTo>
                    <a:pt x="496" y="56"/>
                    <a:pt x="512" y="56"/>
                    <a:pt x="528" y="56"/>
                  </a:cubicBezTo>
                </a:path>
              </a:pathLst>
            </a:custGeom>
            <a:noFill/>
            <a:ln w="9525" algn="ctr">
              <a:solidFill>
                <a:srgbClr val="0000FF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9" name="Shape 17452"/>
            <p:cNvSpPr>
              <a:spLocks/>
            </p:cNvSpPr>
            <p:nvPr/>
          </p:nvSpPr>
          <p:spPr bwMode="auto">
            <a:xfrm rot="520244">
              <a:off x="1920" y="1824"/>
              <a:ext cx="528" cy="112"/>
            </a:xfrm>
            <a:custGeom>
              <a:avLst/>
              <a:gdLst>
                <a:gd name="T0" fmla="*/ 0 w 528"/>
                <a:gd name="T1" fmla="*/ 56 h 112"/>
                <a:gd name="T2" fmla="*/ 48 w 528"/>
                <a:gd name="T3" fmla="*/ 104 h 112"/>
                <a:gd name="T4" fmla="*/ 96 w 528"/>
                <a:gd name="T5" fmla="*/ 8 h 112"/>
                <a:gd name="T6" fmla="*/ 144 w 528"/>
                <a:gd name="T7" fmla="*/ 104 h 112"/>
                <a:gd name="T8" fmla="*/ 192 w 528"/>
                <a:gd name="T9" fmla="*/ 8 h 112"/>
                <a:gd name="T10" fmla="*/ 240 w 528"/>
                <a:gd name="T11" fmla="*/ 104 h 112"/>
                <a:gd name="T12" fmla="*/ 288 w 528"/>
                <a:gd name="T13" fmla="*/ 8 h 112"/>
                <a:gd name="T14" fmla="*/ 336 w 528"/>
                <a:gd name="T15" fmla="*/ 104 h 112"/>
                <a:gd name="T16" fmla="*/ 384 w 528"/>
                <a:gd name="T17" fmla="*/ 8 h 112"/>
                <a:gd name="T18" fmla="*/ 432 w 528"/>
                <a:gd name="T19" fmla="*/ 56 h 112"/>
                <a:gd name="T20" fmla="*/ 480 w 528"/>
                <a:gd name="T21" fmla="*/ 56 h 112"/>
                <a:gd name="T22" fmla="*/ 528 w 528"/>
                <a:gd name="T23" fmla="*/ 56 h 11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28"/>
                <a:gd name="T37" fmla="*/ 0 h 112"/>
                <a:gd name="T38" fmla="*/ 528 w 528"/>
                <a:gd name="T39" fmla="*/ 112 h 11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28" h="112">
                  <a:moveTo>
                    <a:pt x="0" y="56"/>
                  </a:moveTo>
                  <a:cubicBezTo>
                    <a:pt x="16" y="84"/>
                    <a:pt x="32" y="112"/>
                    <a:pt x="48" y="104"/>
                  </a:cubicBezTo>
                  <a:cubicBezTo>
                    <a:pt x="64" y="96"/>
                    <a:pt x="80" y="8"/>
                    <a:pt x="96" y="8"/>
                  </a:cubicBezTo>
                  <a:cubicBezTo>
                    <a:pt x="112" y="8"/>
                    <a:pt x="128" y="104"/>
                    <a:pt x="144" y="104"/>
                  </a:cubicBezTo>
                  <a:cubicBezTo>
                    <a:pt x="160" y="104"/>
                    <a:pt x="176" y="8"/>
                    <a:pt x="192" y="8"/>
                  </a:cubicBezTo>
                  <a:cubicBezTo>
                    <a:pt x="208" y="8"/>
                    <a:pt x="224" y="104"/>
                    <a:pt x="240" y="104"/>
                  </a:cubicBezTo>
                  <a:cubicBezTo>
                    <a:pt x="256" y="104"/>
                    <a:pt x="272" y="8"/>
                    <a:pt x="288" y="8"/>
                  </a:cubicBezTo>
                  <a:cubicBezTo>
                    <a:pt x="304" y="8"/>
                    <a:pt x="320" y="104"/>
                    <a:pt x="336" y="104"/>
                  </a:cubicBezTo>
                  <a:cubicBezTo>
                    <a:pt x="352" y="104"/>
                    <a:pt x="368" y="16"/>
                    <a:pt x="384" y="8"/>
                  </a:cubicBezTo>
                  <a:cubicBezTo>
                    <a:pt x="400" y="0"/>
                    <a:pt x="416" y="48"/>
                    <a:pt x="432" y="56"/>
                  </a:cubicBezTo>
                  <a:cubicBezTo>
                    <a:pt x="448" y="64"/>
                    <a:pt x="464" y="56"/>
                    <a:pt x="480" y="56"/>
                  </a:cubicBezTo>
                  <a:cubicBezTo>
                    <a:pt x="496" y="56"/>
                    <a:pt x="512" y="56"/>
                    <a:pt x="528" y="56"/>
                  </a:cubicBezTo>
                </a:path>
              </a:pathLst>
            </a:custGeom>
            <a:noFill/>
            <a:ln w="9525" algn="ctr">
              <a:solidFill>
                <a:srgbClr val="0000FF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0" name="Shape 17453"/>
            <p:cNvSpPr>
              <a:spLocks/>
            </p:cNvSpPr>
            <p:nvPr/>
          </p:nvSpPr>
          <p:spPr bwMode="auto">
            <a:xfrm rot="10534969">
              <a:off x="720" y="1728"/>
              <a:ext cx="528" cy="112"/>
            </a:xfrm>
            <a:custGeom>
              <a:avLst/>
              <a:gdLst>
                <a:gd name="T0" fmla="*/ 0 w 528"/>
                <a:gd name="T1" fmla="*/ 56 h 112"/>
                <a:gd name="T2" fmla="*/ 48 w 528"/>
                <a:gd name="T3" fmla="*/ 104 h 112"/>
                <a:gd name="T4" fmla="*/ 96 w 528"/>
                <a:gd name="T5" fmla="*/ 8 h 112"/>
                <a:gd name="T6" fmla="*/ 144 w 528"/>
                <a:gd name="T7" fmla="*/ 104 h 112"/>
                <a:gd name="T8" fmla="*/ 192 w 528"/>
                <a:gd name="T9" fmla="*/ 8 h 112"/>
                <a:gd name="T10" fmla="*/ 240 w 528"/>
                <a:gd name="T11" fmla="*/ 104 h 112"/>
                <a:gd name="T12" fmla="*/ 288 w 528"/>
                <a:gd name="T13" fmla="*/ 8 h 112"/>
                <a:gd name="T14" fmla="*/ 336 w 528"/>
                <a:gd name="T15" fmla="*/ 104 h 112"/>
                <a:gd name="T16" fmla="*/ 384 w 528"/>
                <a:gd name="T17" fmla="*/ 8 h 112"/>
                <a:gd name="T18" fmla="*/ 432 w 528"/>
                <a:gd name="T19" fmla="*/ 56 h 112"/>
                <a:gd name="T20" fmla="*/ 480 w 528"/>
                <a:gd name="T21" fmla="*/ 56 h 112"/>
                <a:gd name="T22" fmla="*/ 528 w 528"/>
                <a:gd name="T23" fmla="*/ 56 h 11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28"/>
                <a:gd name="T37" fmla="*/ 0 h 112"/>
                <a:gd name="T38" fmla="*/ 528 w 528"/>
                <a:gd name="T39" fmla="*/ 112 h 11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28" h="112">
                  <a:moveTo>
                    <a:pt x="0" y="56"/>
                  </a:moveTo>
                  <a:cubicBezTo>
                    <a:pt x="16" y="84"/>
                    <a:pt x="32" y="112"/>
                    <a:pt x="48" y="104"/>
                  </a:cubicBezTo>
                  <a:cubicBezTo>
                    <a:pt x="64" y="96"/>
                    <a:pt x="80" y="8"/>
                    <a:pt x="96" y="8"/>
                  </a:cubicBezTo>
                  <a:cubicBezTo>
                    <a:pt x="112" y="8"/>
                    <a:pt x="128" y="104"/>
                    <a:pt x="144" y="104"/>
                  </a:cubicBezTo>
                  <a:cubicBezTo>
                    <a:pt x="160" y="104"/>
                    <a:pt x="176" y="8"/>
                    <a:pt x="192" y="8"/>
                  </a:cubicBezTo>
                  <a:cubicBezTo>
                    <a:pt x="208" y="8"/>
                    <a:pt x="224" y="104"/>
                    <a:pt x="240" y="104"/>
                  </a:cubicBezTo>
                  <a:cubicBezTo>
                    <a:pt x="256" y="104"/>
                    <a:pt x="272" y="8"/>
                    <a:pt x="288" y="8"/>
                  </a:cubicBezTo>
                  <a:cubicBezTo>
                    <a:pt x="304" y="8"/>
                    <a:pt x="320" y="104"/>
                    <a:pt x="336" y="104"/>
                  </a:cubicBezTo>
                  <a:cubicBezTo>
                    <a:pt x="352" y="104"/>
                    <a:pt x="368" y="16"/>
                    <a:pt x="384" y="8"/>
                  </a:cubicBezTo>
                  <a:cubicBezTo>
                    <a:pt x="400" y="0"/>
                    <a:pt x="416" y="48"/>
                    <a:pt x="432" y="56"/>
                  </a:cubicBezTo>
                  <a:cubicBezTo>
                    <a:pt x="448" y="64"/>
                    <a:pt x="464" y="56"/>
                    <a:pt x="480" y="56"/>
                  </a:cubicBezTo>
                  <a:cubicBezTo>
                    <a:pt x="496" y="56"/>
                    <a:pt x="512" y="56"/>
                    <a:pt x="528" y="56"/>
                  </a:cubicBezTo>
                </a:path>
              </a:pathLst>
            </a:custGeom>
            <a:noFill/>
            <a:ln w="9525" algn="ctr">
              <a:solidFill>
                <a:srgbClr val="0000FF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81" name="Group 76"/>
          <p:cNvGrpSpPr>
            <a:grpSpLocks/>
          </p:cNvGrpSpPr>
          <p:nvPr/>
        </p:nvGrpSpPr>
        <p:grpSpPr bwMode="auto">
          <a:xfrm>
            <a:off x="1600200" y="3124200"/>
            <a:ext cx="6705600" cy="1784350"/>
            <a:chOff x="816" y="1968"/>
            <a:chExt cx="4224" cy="1124"/>
          </a:xfrm>
        </p:grpSpPr>
        <p:sp>
          <p:nvSpPr>
            <p:cNvPr id="3106" name="Explosion 1 17439"/>
            <p:cNvSpPr>
              <a:spLocks noChangeArrowheads="1"/>
            </p:cNvSpPr>
            <p:nvPr/>
          </p:nvSpPr>
          <p:spPr bwMode="auto">
            <a:xfrm>
              <a:off x="2880" y="2496"/>
              <a:ext cx="240" cy="240"/>
            </a:xfrm>
            <a:prstGeom prst="irregularSeal1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3107" name="Explosion 1 17440"/>
            <p:cNvSpPr>
              <a:spLocks noChangeArrowheads="1"/>
            </p:cNvSpPr>
            <p:nvPr/>
          </p:nvSpPr>
          <p:spPr bwMode="auto">
            <a:xfrm rot="978494" flipH="1">
              <a:off x="3264" y="2400"/>
              <a:ext cx="240" cy="240"/>
            </a:xfrm>
            <a:prstGeom prst="irregularSeal1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3108" name="Explosion 1 17441"/>
            <p:cNvSpPr>
              <a:spLocks noChangeArrowheads="1"/>
            </p:cNvSpPr>
            <p:nvPr/>
          </p:nvSpPr>
          <p:spPr bwMode="auto">
            <a:xfrm rot="2069037">
              <a:off x="3696" y="2448"/>
              <a:ext cx="240" cy="240"/>
            </a:xfrm>
            <a:prstGeom prst="irregularSeal1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3109" name="Explosion 1 17442"/>
            <p:cNvSpPr>
              <a:spLocks noChangeArrowheads="1"/>
            </p:cNvSpPr>
            <p:nvPr/>
          </p:nvSpPr>
          <p:spPr bwMode="auto">
            <a:xfrm rot="19776404" flipH="1">
              <a:off x="3840" y="2112"/>
              <a:ext cx="240" cy="240"/>
            </a:xfrm>
            <a:prstGeom prst="irregularSeal1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3110" name="Explosion 1 17443"/>
            <p:cNvSpPr>
              <a:spLocks noChangeArrowheads="1"/>
            </p:cNvSpPr>
            <p:nvPr/>
          </p:nvSpPr>
          <p:spPr bwMode="auto">
            <a:xfrm rot="-4771546">
              <a:off x="4272" y="2256"/>
              <a:ext cx="240" cy="240"/>
            </a:xfrm>
            <a:prstGeom prst="irregularSeal1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3111" name="TextBox 17444"/>
            <p:cNvSpPr txBox="1">
              <a:spLocks noChangeArrowheads="1"/>
            </p:cNvSpPr>
            <p:nvPr/>
          </p:nvSpPr>
          <p:spPr bwMode="auto">
            <a:xfrm>
              <a:off x="816" y="2688"/>
              <a:ext cx="153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0000FF"/>
                  </a:solidFill>
                  <a:latin typeface="Calibri" pitchFamily="34" charset="0"/>
                </a:rPr>
                <a:t>nuclear de-excitation, positron annihilation</a:t>
              </a:r>
            </a:p>
          </p:txBody>
        </p:sp>
        <p:sp>
          <p:nvSpPr>
            <p:cNvPr id="3112" name="Shape 17445"/>
            <p:cNvSpPr>
              <a:spLocks/>
            </p:cNvSpPr>
            <p:nvPr/>
          </p:nvSpPr>
          <p:spPr bwMode="auto">
            <a:xfrm rot="10534969">
              <a:off x="2304" y="2688"/>
              <a:ext cx="528" cy="112"/>
            </a:xfrm>
            <a:custGeom>
              <a:avLst/>
              <a:gdLst>
                <a:gd name="T0" fmla="*/ 0 w 528"/>
                <a:gd name="T1" fmla="*/ 56 h 112"/>
                <a:gd name="T2" fmla="*/ 48 w 528"/>
                <a:gd name="T3" fmla="*/ 104 h 112"/>
                <a:gd name="T4" fmla="*/ 96 w 528"/>
                <a:gd name="T5" fmla="*/ 8 h 112"/>
                <a:gd name="T6" fmla="*/ 144 w 528"/>
                <a:gd name="T7" fmla="*/ 104 h 112"/>
                <a:gd name="T8" fmla="*/ 192 w 528"/>
                <a:gd name="T9" fmla="*/ 8 h 112"/>
                <a:gd name="T10" fmla="*/ 240 w 528"/>
                <a:gd name="T11" fmla="*/ 104 h 112"/>
                <a:gd name="T12" fmla="*/ 288 w 528"/>
                <a:gd name="T13" fmla="*/ 8 h 112"/>
                <a:gd name="T14" fmla="*/ 336 w 528"/>
                <a:gd name="T15" fmla="*/ 104 h 112"/>
                <a:gd name="T16" fmla="*/ 384 w 528"/>
                <a:gd name="T17" fmla="*/ 8 h 112"/>
                <a:gd name="T18" fmla="*/ 432 w 528"/>
                <a:gd name="T19" fmla="*/ 56 h 112"/>
                <a:gd name="T20" fmla="*/ 480 w 528"/>
                <a:gd name="T21" fmla="*/ 56 h 112"/>
                <a:gd name="T22" fmla="*/ 528 w 528"/>
                <a:gd name="T23" fmla="*/ 56 h 11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28"/>
                <a:gd name="T37" fmla="*/ 0 h 112"/>
                <a:gd name="T38" fmla="*/ 528 w 528"/>
                <a:gd name="T39" fmla="*/ 112 h 11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28" h="112">
                  <a:moveTo>
                    <a:pt x="0" y="56"/>
                  </a:moveTo>
                  <a:cubicBezTo>
                    <a:pt x="16" y="84"/>
                    <a:pt x="32" y="112"/>
                    <a:pt x="48" y="104"/>
                  </a:cubicBezTo>
                  <a:cubicBezTo>
                    <a:pt x="64" y="96"/>
                    <a:pt x="80" y="8"/>
                    <a:pt x="96" y="8"/>
                  </a:cubicBezTo>
                  <a:cubicBezTo>
                    <a:pt x="112" y="8"/>
                    <a:pt x="128" y="104"/>
                    <a:pt x="144" y="104"/>
                  </a:cubicBezTo>
                  <a:cubicBezTo>
                    <a:pt x="160" y="104"/>
                    <a:pt x="176" y="8"/>
                    <a:pt x="192" y="8"/>
                  </a:cubicBezTo>
                  <a:cubicBezTo>
                    <a:pt x="208" y="8"/>
                    <a:pt x="224" y="104"/>
                    <a:pt x="240" y="104"/>
                  </a:cubicBezTo>
                  <a:cubicBezTo>
                    <a:pt x="256" y="104"/>
                    <a:pt x="272" y="8"/>
                    <a:pt x="288" y="8"/>
                  </a:cubicBezTo>
                  <a:cubicBezTo>
                    <a:pt x="304" y="8"/>
                    <a:pt x="320" y="104"/>
                    <a:pt x="336" y="104"/>
                  </a:cubicBezTo>
                  <a:cubicBezTo>
                    <a:pt x="352" y="104"/>
                    <a:pt x="368" y="16"/>
                    <a:pt x="384" y="8"/>
                  </a:cubicBezTo>
                  <a:cubicBezTo>
                    <a:pt x="400" y="0"/>
                    <a:pt x="416" y="48"/>
                    <a:pt x="432" y="56"/>
                  </a:cubicBezTo>
                  <a:cubicBezTo>
                    <a:pt x="448" y="64"/>
                    <a:pt x="464" y="56"/>
                    <a:pt x="480" y="56"/>
                  </a:cubicBezTo>
                  <a:cubicBezTo>
                    <a:pt x="496" y="56"/>
                    <a:pt x="512" y="56"/>
                    <a:pt x="528" y="56"/>
                  </a:cubicBezTo>
                </a:path>
              </a:pathLst>
            </a:custGeom>
            <a:noFill/>
            <a:ln w="9525" algn="ctr">
              <a:solidFill>
                <a:srgbClr val="0000FF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3" name="Shape 17446"/>
            <p:cNvSpPr>
              <a:spLocks/>
            </p:cNvSpPr>
            <p:nvPr/>
          </p:nvSpPr>
          <p:spPr bwMode="auto">
            <a:xfrm rot="8322775">
              <a:off x="2544" y="2928"/>
              <a:ext cx="528" cy="112"/>
            </a:xfrm>
            <a:custGeom>
              <a:avLst/>
              <a:gdLst>
                <a:gd name="T0" fmla="*/ 0 w 528"/>
                <a:gd name="T1" fmla="*/ 56 h 112"/>
                <a:gd name="T2" fmla="*/ 48 w 528"/>
                <a:gd name="T3" fmla="*/ 104 h 112"/>
                <a:gd name="T4" fmla="*/ 96 w 528"/>
                <a:gd name="T5" fmla="*/ 8 h 112"/>
                <a:gd name="T6" fmla="*/ 144 w 528"/>
                <a:gd name="T7" fmla="*/ 104 h 112"/>
                <a:gd name="T8" fmla="*/ 192 w 528"/>
                <a:gd name="T9" fmla="*/ 8 h 112"/>
                <a:gd name="T10" fmla="*/ 240 w 528"/>
                <a:gd name="T11" fmla="*/ 104 h 112"/>
                <a:gd name="T12" fmla="*/ 288 w 528"/>
                <a:gd name="T13" fmla="*/ 8 h 112"/>
                <a:gd name="T14" fmla="*/ 336 w 528"/>
                <a:gd name="T15" fmla="*/ 104 h 112"/>
                <a:gd name="T16" fmla="*/ 384 w 528"/>
                <a:gd name="T17" fmla="*/ 8 h 112"/>
                <a:gd name="T18" fmla="*/ 432 w 528"/>
                <a:gd name="T19" fmla="*/ 56 h 112"/>
                <a:gd name="T20" fmla="*/ 480 w 528"/>
                <a:gd name="T21" fmla="*/ 56 h 112"/>
                <a:gd name="T22" fmla="*/ 528 w 528"/>
                <a:gd name="T23" fmla="*/ 56 h 11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28"/>
                <a:gd name="T37" fmla="*/ 0 h 112"/>
                <a:gd name="T38" fmla="*/ 528 w 528"/>
                <a:gd name="T39" fmla="*/ 112 h 11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28" h="112">
                  <a:moveTo>
                    <a:pt x="0" y="56"/>
                  </a:moveTo>
                  <a:cubicBezTo>
                    <a:pt x="16" y="84"/>
                    <a:pt x="32" y="112"/>
                    <a:pt x="48" y="104"/>
                  </a:cubicBezTo>
                  <a:cubicBezTo>
                    <a:pt x="64" y="96"/>
                    <a:pt x="80" y="8"/>
                    <a:pt x="96" y="8"/>
                  </a:cubicBezTo>
                  <a:cubicBezTo>
                    <a:pt x="112" y="8"/>
                    <a:pt x="128" y="104"/>
                    <a:pt x="144" y="104"/>
                  </a:cubicBezTo>
                  <a:cubicBezTo>
                    <a:pt x="160" y="104"/>
                    <a:pt x="176" y="8"/>
                    <a:pt x="192" y="8"/>
                  </a:cubicBezTo>
                  <a:cubicBezTo>
                    <a:pt x="208" y="8"/>
                    <a:pt x="224" y="104"/>
                    <a:pt x="240" y="104"/>
                  </a:cubicBezTo>
                  <a:cubicBezTo>
                    <a:pt x="256" y="104"/>
                    <a:pt x="272" y="8"/>
                    <a:pt x="288" y="8"/>
                  </a:cubicBezTo>
                  <a:cubicBezTo>
                    <a:pt x="304" y="8"/>
                    <a:pt x="320" y="104"/>
                    <a:pt x="336" y="104"/>
                  </a:cubicBezTo>
                  <a:cubicBezTo>
                    <a:pt x="352" y="104"/>
                    <a:pt x="368" y="16"/>
                    <a:pt x="384" y="8"/>
                  </a:cubicBezTo>
                  <a:cubicBezTo>
                    <a:pt x="400" y="0"/>
                    <a:pt x="416" y="48"/>
                    <a:pt x="432" y="56"/>
                  </a:cubicBezTo>
                  <a:cubicBezTo>
                    <a:pt x="448" y="64"/>
                    <a:pt x="464" y="56"/>
                    <a:pt x="480" y="56"/>
                  </a:cubicBezTo>
                  <a:cubicBezTo>
                    <a:pt x="496" y="56"/>
                    <a:pt x="512" y="56"/>
                    <a:pt x="528" y="56"/>
                  </a:cubicBezTo>
                </a:path>
              </a:pathLst>
            </a:custGeom>
            <a:noFill/>
            <a:ln w="9525" algn="ctr">
              <a:solidFill>
                <a:srgbClr val="0000FF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4" name="Shape 17447"/>
            <p:cNvSpPr>
              <a:spLocks/>
            </p:cNvSpPr>
            <p:nvPr/>
          </p:nvSpPr>
          <p:spPr bwMode="auto">
            <a:xfrm rot="-2665876">
              <a:off x="4416" y="1968"/>
              <a:ext cx="528" cy="112"/>
            </a:xfrm>
            <a:custGeom>
              <a:avLst/>
              <a:gdLst>
                <a:gd name="T0" fmla="*/ 0 w 528"/>
                <a:gd name="T1" fmla="*/ 56 h 112"/>
                <a:gd name="T2" fmla="*/ 48 w 528"/>
                <a:gd name="T3" fmla="*/ 104 h 112"/>
                <a:gd name="T4" fmla="*/ 96 w 528"/>
                <a:gd name="T5" fmla="*/ 8 h 112"/>
                <a:gd name="T6" fmla="*/ 144 w 528"/>
                <a:gd name="T7" fmla="*/ 104 h 112"/>
                <a:gd name="T8" fmla="*/ 192 w 528"/>
                <a:gd name="T9" fmla="*/ 8 h 112"/>
                <a:gd name="T10" fmla="*/ 240 w 528"/>
                <a:gd name="T11" fmla="*/ 104 h 112"/>
                <a:gd name="T12" fmla="*/ 288 w 528"/>
                <a:gd name="T13" fmla="*/ 8 h 112"/>
                <a:gd name="T14" fmla="*/ 336 w 528"/>
                <a:gd name="T15" fmla="*/ 104 h 112"/>
                <a:gd name="T16" fmla="*/ 384 w 528"/>
                <a:gd name="T17" fmla="*/ 8 h 112"/>
                <a:gd name="T18" fmla="*/ 432 w 528"/>
                <a:gd name="T19" fmla="*/ 56 h 112"/>
                <a:gd name="T20" fmla="*/ 480 w 528"/>
                <a:gd name="T21" fmla="*/ 56 h 112"/>
                <a:gd name="T22" fmla="*/ 528 w 528"/>
                <a:gd name="T23" fmla="*/ 56 h 11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28"/>
                <a:gd name="T37" fmla="*/ 0 h 112"/>
                <a:gd name="T38" fmla="*/ 528 w 528"/>
                <a:gd name="T39" fmla="*/ 112 h 11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28" h="112">
                  <a:moveTo>
                    <a:pt x="0" y="56"/>
                  </a:moveTo>
                  <a:cubicBezTo>
                    <a:pt x="16" y="84"/>
                    <a:pt x="32" y="112"/>
                    <a:pt x="48" y="104"/>
                  </a:cubicBezTo>
                  <a:cubicBezTo>
                    <a:pt x="64" y="96"/>
                    <a:pt x="80" y="8"/>
                    <a:pt x="96" y="8"/>
                  </a:cubicBezTo>
                  <a:cubicBezTo>
                    <a:pt x="112" y="8"/>
                    <a:pt x="128" y="104"/>
                    <a:pt x="144" y="104"/>
                  </a:cubicBezTo>
                  <a:cubicBezTo>
                    <a:pt x="160" y="104"/>
                    <a:pt x="176" y="8"/>
                    <a:pt x="192" y="8"/>
                  </a:cubicBezTo>
                  <a:cubicBezTo>
                    <a:pt x="208" y="8"/>
                    <a:pt x="224" y="104"/>
                    <a:pt x="240" y="104"/>
                  </a:cubicBezTo>
                  <a:cubicBezTo>
                    <a:pt x="256" y="104"/>
                    <a:pt x="272" y="8"/>
                    <a:pt x="288" y="8"/>
                  </a:cubicBezTo>
                  <a:cubicBezTo>
                    <a:pt x="304" y="8"/>
                    <a:pt x="320" y="104"/>
                    <a:pt x="336" y="104"/>
                  </a:cubicBezTo>
                  <a:cubicBezTo>
                    <a:pt x="352" y="104"/>
                    <a:pt x="368" y="16"/>
                    <a:pt x="384" y="8"/>
                  </a:cubicBezTo>
                  <a:cubicBezTo>
                    <a:pt x="400" y="0"/>
                    <a:pt x="416" y="48"/>
                    <a:pt x="432" y="56"/>
                  </a:cubicBezTo>
                  <a:cubicBezTo>
                    <a:pt x="448" y="64"/>
                    <a:pt x="464" y="56"/>
                    <a:pt x="480" y="56"/>
                  </a:cubicBezTo>
                  <a:cubicBezTo>
                    <a:pt x="496" y="56"/>
                    <a:pt x="512" y="56"/>
                    <a:pt x="528" y="56"/>
                  </a:cubicBezTo>
                </a:path>
              </a:pathLst>
            </a:custGeom>
            <a:noFill/>
            <a:ln w="9525" algn="ctr">
              <a:solidFill>
                <a:srgbClr val="0000FF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5" name="Shape 17448"/>
            <p:cNvSpPr>
              <a:spLocks/>
            </p:cNvSpPr>
            <p:nvPr/>
          </p:nvSpPr>
          <p:spPr bwMode="auto">
            <a:xfrm rot="2369886">
              <a:off x="4512" y="2448"/>
              <a:ext cx="528" cy="112"/>
            </a:xfrm>
            <a:custGeom>
              <a:avLst/>
              <a:gdLst>
                <a:gd name="T0" fmla="*/ 0 w 528"/>
                <a:gd name="T1" fmla="*/ 56 h 112"/>
                <a:gd name="T2" fmla="*/ 48 w 528"/>
                <a:gd name="T3" fmla="*/ 104 h 112"/>
                <a:gd name="T4" fmla="*/ 96 w 528"/>
                <a:gd name="T5" fmla="*/ 8 h 112"/>
                <a:gd name="T6" fmla="*/ 144 w 528"/>
                <a:gd name="T7" fmla="*/ 104 h 112"/>
                <a:gd name="T8" fmla="*/ 192 w 528"/>
                <a:gd name="T9" fmla="*/ 8 h 112"/>
                <a:gd name="T10" fmla="*/ 240 w 528"/>
                <a:gd name="T11" fmla="*/ 104 h 112"/>
                <a:gd name="T12" fmla="*/ 288 w 528"/>
                <a:gd name="T13" fmla="*/ 8 h 112"/>
                <a:gd name="T14" fmla="*/ 336 w 528"/>
                <a:gd name="T15" fmla="*/ 104 h 112"/>
                <a:gd name="T16" fmla="*/ 384 w 528"/>
                <a:gd name="T17" fmla="*/ 8 h 112"/>
                <a:gd name="T18" fmla="*/ 432 w 528"/>
                <a:gd name="T19" fmla="*/ 56 h 112"/>
                <a:gd name="T20" fmla="*/ 480 w 528"/>
                <a:gd name="T21" fmla="*/ 56 h 112"/>
                <a:gd name="T22" fmla="*/ 528 w 528"/>
                <a:gd name="T23" fmla="*/ 56 h 11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28"/>
                <a:gd name="T37" fmla="*/ 0 h 112"/>
                <a:gd name="T38" fmla="*/ 528 w 528"/>
                <a:gd name="T39" fmla="*/ 112 h 11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28" h="112">
                  <a:moveTo>
                    <a:pt x="0" y="56"/>
                  </a:moveTo>
                  <a:cubicBezTo>
                    <a:pt x="16" y="84"/>
                    <a:pt x="32" y="112"/>
                    <a:pt x="48" y="104"/>
                  </a:cubicBezTo>
                  <a:cubicBezTo>
                    <a:pt x="64" y="96"/>
                    <a:pt x="80" y="8"/>
                    <a:pt x="96" y="8"/>
                  </a:cubicBezTo>
                  <a:cubicBezTo>
                    <a:pt x="112" y="8"/>
                    <a:pt x="128" y="104"/>
                    <a:pt x="144" y="104"/>
                  </a:cubicBezTo>
                  <a:cubicBezTo>
                    <a:pt x="160" y="104"/>
                    <a:pt x="176" y="8"/>
                    <a:pt x="192" y="8"/>
                  </a:cubicBezTo>
                  <a:cubicBezTo>
                    <a:pt x="208" y="8"/>
                    <a:pt x="224" y="104"/>
                    <a:pt x="240" y="104"/>
                  </a:cubicBezTo>
                  <a:cubicBezTo>
                    <a:pt x="256" y="104"/>
                    <a:pt x="272" y="8"/>
                    <a:pt x="288" y="8"/>
                  </a:cubicBezTo>
                  <a:cubicBezTo>
                    <a:pt x="304" y="8"/>
                    <a:pt x="320" y="104"/>
                    <a:pt x="336" y="104"/>
                  </a:cubicBezTo>
                  <a:cubicBezTo>
                    <a:pt x="352" y="104"/>
                    <a:pt x="368" y="16"/>
                    <a:pt x="384" y="8"/>
                  </a:cubicBezTo>
                  <a:cubicBezTo>
                    <a:pt x="400" y="0"/>
                    <a:pt x="416" y="48"/>
                    <a:pt x="432" y="56"/>
                  </a:cubicBezTo>
                  <a:cubicBezTo>
                    <a:pt x="448" y="64"/>
                    <a:pt x="464" y="56"/>
                    <a:pt x="480" y="56"/>
                  </a:cubicBezTo>
                  <a:cubicBezTo>
                    <a:pt x="496" y="56"/>
                    <a:pt x="512" y="56"/>
                    <a:pt x="528" y="56"/>
                  </a:cubicBezTo>
                </a:path>
              </a:pathLst>
            </a:custGeom>
            <a:noFill/>
            <a:ln w="9525" algn="ctr">
              <a:solidFill>
                <a:srgbClr val="0000FF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82" name="Group 78"/>
          <p:cNvGrpSpPr>
            <a:grpSpLocks/>
          </p:cNvGrpSpPr>
          <p:nvPr/>
        </p:nvGrpSpPr>
        <p:grpSpPr bwMode="auto">
          <a:xfrm>
            <a:off x="2667000" y="6019800"/>
            <a:ext cx="5181600" cy="595313"/>
            <a:chOff x="1536" y="3840"/>
            <a:chExt cx="3264" cy="375"/>
          </a:xfrm>
        </p:grpSpPr>
        <p:sp>
          <p:nvSpPr>
            <p:cNvPr id="3102" name="TextBox 17435"/>
            <p:cNvSpPr txBox="1">
              <a:spLocks noChangeArrowheads="1"/>
            </p:cNvSpPr>
            <p:nvPr/>
          </p:nvSpPr>
          <p:spPr bwMode="auto">
            <a:xfrm>
              <a:off x="1536" y="3984"/>
              <a:ext cx="1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0000FF"/>
                  </a:solidFill>
                  <a:latin typeface="Calibri" pitchFamily="34" charset="0"/>
                </a:rPr>
                <a:t>neutron-capture</a:t>
              </a:r>
            </a:p>
          </p:txBody>
        </p:sp>
        <p:sp>
          <p:nvSpPr>
            <p:cNvPr id="3103" name="Shape 17436"/>
            <p:cNvSpPr>
              <a:spLocks/>
            </p:cNvSpPr>
            <p:nvPr/>
          </p:nvSpPr>
          <p:spPr bwMode="auto">
            <a:xfrm rot="-1457842">
              <a:off x="4272" y="3840"/>
              <a:ext cx="528" cy="112"/>
            </a:xfrm>
            <a:custGeom>
              <a:avLst/>
              <a:gdLst>
                <a:gd name="T0" fmla="*/ 0 w 528"/>
                <a:gd name="T1" fmla="*/ 56 h 112"/>
                <a:gd name="T2" fmla="*/ 48 w 528"/>
                <a:gd name="T3" fmla="*/ 104 h 112"/>
                <a:gd name="T4" fmla="*/ 96 w 528"/>
                <a:gd name="T5" fmla="*/ 8 h 112"/>
                <a:gd name="T6" fmla="*/ 144 w 528"/>
                <a:gd name="T7" fmla="*/ 104 h 112"/>
                <a:gd name="T8" fmla="*/ 192 w 528"/>
                <a:gd name="T9" fmla="*/ 8 h 112"/>
                <a:gd name="T10" fmla="*/ 240 w 528"/>
                <a:gd name="T11" fmla="*/ 104 h 112"/>
                <a:gd name="T12" fmla="*/ 288 w 528"/>
                <a:gd name="T13" fmla="*/ 8 h 112"/>
                <a:gd name="T14" fmla="*/ 336 w 528"/>
                <a:gd name="T15" fmla="*/ 104 h 112"/>
                <a:gd name="T16" fmla="*/ 384 w 528"/>
                <a:gd name="T17" fmla="*/ 8 h 112"/>
                <a:gd name="T18" fmla="*/ 432 w 528"/>
                <a:gd name="T19" fmla="*/ 56 h 112"/>
                <a:gd name="T20" fmla="*/ 480 w 528"/>
                <a:gd name="T21" fmla="*/ 56 h 112"/>
                <a:gd name="T22" fmla="*/ 528 w 528"/>
                <a:gd name="T23" fmla="*/ 56 h 11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28"/>
                <a:gd name="T37" fmla="*/ 0 h 112"/>
                <a:gd name="T38" fmla="*/ 528 w 528"/>
                <a:gd name="T39" fmla="*/ 112 h 11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28" h="112">
                  <a:moveTo>
                    <a:pt x="0" y="56"/>
                  </a:moveTo>
                  <a:cubicBezTo>
                    <a:pt x="16" y="84"/>
                    <a:pt x="32" y="112"/>
                    <a:pt x="48" y="104"/>
                  </a:cubicBezTo>
                  <a:cubicBezTo>
                    <a:pt x="64" y="96"/>
                    <a:pt x="80" y="8"/>
                    <a:pt x="96" y="8"/>
                  </a:cubicBezTo>
                  <a:cubicBezTo>
                    <a:pt x="112" y="8"/>
                    <a:pt x="128" y="104"/>
                    <a:pt x="144" y="104"/>
                  </a:cubicBezTo>
                  <a:cubicBezTo>
                    <a:pt x="160" y="104"/>
                    <a:pt x="176" y="8"/>
                    <a:pt x="192" y="8"/>
                  </a:cubicBezTo>
                  <a:cubicBezTo>
                    <a:pt x="208" y="8"/>
                    <a:pt x="224" y="104"/>
                    <a:pt x="240" y="104"/>
                  </a:cubicBezTo>
                  <a:cubicBezTo>
                    <a:pt x="256" y="104"/>
                    <a:pt x="272" y="8"/>
                    <a:pt x="288" y="8"/>
                  </a:cubicBezTo>
                  <a:cubicBezTo>
                    <a:pt x="304" y="8"/>
                    <a:pt x="320" y="104"/>
                    <a:pt x="336" y="104"/>
                  </a:cubicBezTo>
                  <a:cubicBezTo>
                    <a:pt x="352" y="104"/>
                    <a:pt x="368" y="16"/>
                    <a:pt x="384" y="8"/>
                  </a:cubicBezTo>
                  <a:cubicBezTo>
                    <a:pt x="400" y="0"/>
                    <a:pt x="416" y="48"/>
                    <a:pt x="432" y="56"/>
                  </a:cubicBezTo>
                  <a:cubicBezTo>
                    <a:pt x="448" y="64"/>
                    <a:pt x="464" y="56"/>
                    <a:pt x="480" y="56"/>
                  </a:cubicBezTo>
                  <a:cubicBezTo>
                    <a:pt x="496" y="56"/>
                    <a:pt x="512" y="56"/>
                    <a:pt x="528" y="56"/>
                  </a:cubicBezTo>
                </a:path>
              </a:pathLst>
            </a:custGeom>
            <a:noFill/>
            <a:ln w="9525" algn="ctr">
              <a:solidFill>
                <a:srgbClr val="0000FF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4" name="Shape 17437"/>
            <p:cNvSpPr>
              <a:spLocks/>
            </p:cNvSpPr>
            <p:nvPr/>
          </p:nvSpPr>
          <p:spPr bwMode="auto">
            <a:xfrm rot="743148">
              <a:off x="3744" y="4080"/>
              <a:ext cx="528" cy="112"/>
            </a:xfrm>
            <a:custGeom>
              <a:avLst/>
              <a:gdLst>
                <a:gd name="T0" fmla="*/ 0 w 528"/>
                <a:gd name="T1" fmla="*/ 56 h 112"/>
                <a:gd name="T2" fmla="*/ 48 w 528"/>
                <a:gd name="T3" fmla="*/ 104 h 112"/>
                <a:gd name="T4" fmla="*/ 96 w 528"/>
                <a:gd name="T5" fmla="*/ 8 h 112"/>
                <a:gd name="T6" fmla="*/ 144 w 528"/>
                <a:gd name="T7" fmla="*/ 104 h 112"/>
                <a:gd name="T8" fmla="*/ 192 w 528"/>
                <a:gd name="T9" fmla="*/ 8 h 112"/>
                <a:gd name="T10" fmla="*/ 240 w 528"/>
                <a:gd name="T11" fmla="*/ 104 h 112"/>
                <a:gd name="T12" fmla="*/ 288 w 528"/>
                <a:gd name="T13" fmla="*/ 8 h 112"/>
                <a:gd name="T14" fmla="*/ 336 w 528"/>
                <a:gd name="T15" fmla="*/ 104 h 112"/>
                <a:gd name="T16" fmla="*/ 384 w 528"/>
                <a:gd name="T17" fmla="*/ 8 h 112"/>
                <a:gd name="T18" fmla="*/ 432 w 528"/>
                <a:gd name="T19" fmla="*/ 56 h 112"/>
                <a:gd name="T20" fmla="*/ 480 w 528"/>
                <a:gd name="T21" fmla="*/ 56 h 112"/>
                <a:gd name="T22" fmla="*/ 528 w 528"/>
                <a:gd name="T23" fmla="*/ 56 h 11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28"/>
                <a:gd name="T37" fmla="*/ 0 h 112"/>
                <a:gd name="T38" fmla="*/ 528 w 528"/>
                <a:gd name="T39" fmla="*/ 112 h 11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28" h="112">
                  <a:moveTo>
                    <a:pt x="0" y="56"/>
                  </a:moveTo>
                  <a:cubicBezTo>
                    <a:pt x="16" y="84"/>
                    <a:pt x="32" y="112"/>
                    <a:pt x="48" y="104"/>
                  </a:cubicBezTo>
                  <a:cubicBezTo>
                    <a:pt x="64" y="96"/>
                    <a:pt x="80" y="8"/>
                    <a:pt x="96" y="8"/>
                  </a:cubicBezTo>
                  <a:cubicBezTo>
                    <a:pt x="112" y="8"/>
                    <a:pt x="128" y="104"/>
                    <a:pt x="144" y="104"/>
                  </a:cubicBezTo>
                  <a:cubicBezTo>
                    <a:pt x="160" y="104"/>
                    <a:pt x="176" y="8"/>
                    <a:pt x="192" y="8"/>
                  </a:cubicBezTo>
                  <a:cubicBezTo>
                    <a:pt x="208" y="8"/>
                    <a:pt x="224" y="104"/>
                    <a:pt x="240" y="104"/>
                  </a:cubicBezTo>
                  <a:cubicBezTo>
                    <a:pt x="256" y="104"/>
                    <a:pt x="272" y="8"/>
                    <a:pt x="288" y="8"/>
                  </a:cubicBezTo>
                  <a:cubicBezTo>
                    <a:pt x="304" y="8"/>
                    <a:pt x="320" y="104"/>
                    <a:pt x="336" y="104"/>
                  </a:cubicBezTo>
                  <a:cubicBezTo>
                    <a:pt x="352" y="104"/>
                    <a:pt x="368" y="16"/>
                    <a:pt x="384" y="8"/>
                  </a:cubicBezTo>
                  <a:cubicBezTo>
                    <a:pt x="400" y="0"/>
                    <a:pt x="416" y="48"/>
                    <a:pt x="432" y="56"/>
                  </a:cubicBezTo>
                  <a:cubicBezTo>
                    <a:pt x="448" y="64"/>
                    <a:pt x="464" y="56"/>
                    <a:pt x="480" y="56"/>
                  </a:cubicBezTo>
                  <a:cubicBezTo>
                    <a:pt x="496" y="56"/>
                    <a:pt x="512" y="56"/>
                    <a:pt x="528" y="56"/>
                  </a:cubicBezTo>
                </a:path>
              </a:pathLst>
            </a:custGeom>
            <a:noFill/>
            <a:ln w="9525" algn="ctr">
              <a:solidFill>
                <a:srgbClr val="0000FF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5" name="Shape 17438"/>
            <p:cNvSpPr>
              <a:spLocks/>
            </p:cNvSpPr>
            <p:nvPr/>
          </p:nvSpPr>
          <p:spPr bwMode="auto">
            <a:xfrm rot="10800000">
              <a:off x="2688" y="4032"/>
              <a:ext cx="528" cy="112"/>
            </a:xfrm>
            <a:custGeom>
              <a:avLst/>
              <a:gdLst>
                <a:gd name="T0" fmla="*/ 0 w 528"/>
                <a:gd name="T1" fmla="*/ 56 h 112"/>
                <a:gd name="T2" fmla="*/ 48 w 528"/>
                <a:gd name="T3" fmla="*/ 104 h 112"/>
                <a:gd name="T4" fmla="*/ 96 w 528"/>
                <a:gd name="T5" fmla="*/ 8 h 112"/>
                <a:gd name="T6" fmla="*/ 144 w 528"/>
                <a:gd name="T7" fmla="*/ 104 h 112"/>
                <a:gd name="T8" fmla="*/ 192 w 528"/>
                <a:gd name="T9" fmla="*/ 8 h 112"/>
                <a:gd name="T10" fmla="*/ 240 w 528"/>
                <a:gd name="T11" fmla="*/ 104 h 112"/>
                <a:gd name="T12" fmla="*/ 288 w 528"/>
                <a:gd name="T13" fmla="*/ 8 h 112"/>
                <a:gd name="T14" fmla="*/ 336 w 528"/>
                <a:gd name="T15" fmla="*/ 104 h 112"/>
                <a:gd name="T16" fmla="*/ 384 w 528"/>
                <a:gd name="T17" fmla="*/ 8 h 112"/>
                <a:gd name="T18" fmla="*/ 432 w 528"/>
                <a:gd name="T19" fmla="*/ 56 h 112"/>
                <a:gd name="T20" fmla="*/ 480 w 528"/>
                <a:gd name="T21" fmla="*/ 56 h 112"/>
                <a:gd name="T22" fmla="*/ 528 w 528"/>
                <a:gd name="T23" fmla="*/ 56 h 11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28"/>
                <a:gd name="T37" fmla="*/ 0 h 112"/>
                <a:gd name="T38" fmla="*/ 528 w 528"/>
                <a:gd name="T39" fmla="*/ 112 h 11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28" h="112">
                  <a:moveTo>
                    <a:pt x="0" y="56"/>
                  </a:moveTo>
                  <a:cubicBezTo>
                    <a:pt x="16" y="84"/>
                    <a:pt x="32" y="112"/>
                    <a:pt x="48" y="104"/>
                  </a:cubicBezTo>
                  <a:cubicBezTo>
                    <a:pt x="64" y="96"/>
                    <a:pt x="80" y="8"/>
                    <a:pt x="96" y="8"/>
                  </a:cubicBezTo>
                  <a:cubicBezTo>
                    <a:pt x="112" y="8"/>
                    <a:pt x="128" y="104"/>
                    <a:pt x="144" y="104"/>
                  </a:cubicBezTo>
                  <a:cubicBezTo>
                    <a:pt x="160" y="104"/>
                    <a:pt x="176" y="8"/>
                    <a:pt x="192" y="8"/>
                  </a:cubicBezTo>
                  <a:cubicBezTo>
                    <a:pt x="208" y="8"/>
                    <a:pt x="224" y="104"/>
                    <a:pt x="240" y="104"/>
                  </a:cubicBezTo>
                  <a:cubicBezTo>
                    <a:pt x="256" y="104"/>
                    <a:pt x="272" y="8"/>
                    <a:pt x="288" y="8"/>
                  </a:cubicBezTo>
                  <a:cubicBezTo>
                    <a:pt x="304" y="8"/>
                    <a:pt x="320" y="104"/>
                    <a:pt x="336" y="104"/>
                  </a:cubicBezTo>
                  <a:cubicBezTo>
                    <a:pt x="352" y="104"/>
                    <a:pt x="368" y="16"/>
                    <a:pt x="384" y="8"/>
                  </a:cubicBezTo>
                  <a:cubicBezTo>
                    <a:pt x="400" y="0"/>
                    <a:pt x="416" y="48"/>
                    <a:pt x="432" y="56"/>
                  </a:cubicBezTo>
                  <a:cubicBezTo>
                    <a:pt x="448" y="64"/>
                    <a:pt x="464" y="56"/>
                    <a:pt x="480" y="56"/>
                  </a:cubicBezTo>
                  <a:cubicBezTo>
                    <a:pt x="496" y="56"/>
                    <a:pt x="512" y="56"/>
                    <a:pt x="528" y="56"/>
                  </a:cubicBezTo>
                </a:path>
              </a:pathLst>
            </a:custGeom>
            <a:noFill/>
            <a:ln w="9525" algn="ctr">
              <a:solidFill>
                <a:srgbClr val="0000FF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83" name="TextBox 17417"/>
          <p:cNvSpPr txBox="1">
            <a:spLocks noChangeArrowheads="1"/>
          </p:cNvSpPr>
          <p:nvPr/>
        </p:nvSpPr>
        <p:spPr bwMode="auto">
          <a:xfrm>
            <a:off x="7620000" y="6415088"/>
            <a:ext cx="1600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photosphere</a:t>
            </a:r>
          </a:p>
        </p:txBody>
      </p:sp>
      <p:sp>
        <p:nvSpPr>
          <p:cNvPr id="3084" name="Shape 3151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3124200" cy="762000"/>
          </a:xfrm>
        </p:spPr>
        <p:txBody>
          <a:bodyPr/>
          <a:lstStyle/>
          <a:p>
            <a:r>
              <a:rPr lang="en-US" sz="4000" smtClean="0"/>
              <a:t>Gamma rays</a:t>
            </a:r>
            <a:endParaRPr lang="en-US" smtClean="0"/>
          </a:p>
        </p:txBody>
      </p:sp>
      <p:grpSp>
        <p:nvGrpSpPr>
          <p:cNvPr id="3085" name="Group 83"/>
          <p:cNvGrpSpPr>
            <a:grpSpLocks/>
          </p:cNvGrpSpPr>
          <p:nvPr/>
        </p:nvGrpSpPr>
        <p:grpSpPr bwMode="auto">
          <a:xfrm>
            <a:off x="6705600" y="4876800"/>
            <a:ext cx="2438400" cy="762000"/>
            <a:chOff x="4224" y="3072"/>
            <a:chExt cx="1536" cy="480"/>
          </a:xfrm>
        </p:grpSpPr>
        <p:sp>
          <p:nvSpPr>
            <p:cNvPr id="3100" name="Rounded Rectangle 17433"/>
            <p:cNvSpPr>
              <a:spLocks noChangeArrowheads="1"/>
            </p:cNvSpPr>
            <p:nvPr/>
          </p:nvSpPr>
          <p:spPr bwMode="auto">
            <a:xfrm>
              <a:off x="4224" y="3072"/>
              <a:ext cx="1440" cy="48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3101" name="TextBox 17434"/>
            <p:cNvSpPr txBox="1">
              <a:spLocks noChangeArrowheads="1"/>
            </p:cNvSpPr>
            <p:nvPr/>
          </p:nvSpPr>
          <p:spPr bwMode="auto">
            <a:xfrm>
              <a:off x="4224" y="3101"/>
              <a:ext cx="1536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u="sng">
                  <a:latin typeface="Calibri" pitchFamily="34" charset="0"/>
                </a:rPr>
                <a:t>Thermalization</a:t>
              </a:r>
            </a:p>
            <a:p>
              <a:r>
                <a:rPr lang="en-US" sz="1200">
                  <a:latin typeface="Calibri" pitchFamily="34" charset="0"/>
                </a:rPr>
                <a:t>time delay of ~ 100 seconds</a:t>
              </a:r>
            </a:p>
            <a:p>
              <a:r>
                <a:rPr lang="en-US" sz="1200">
                  <a:latin typeface="Calibri" pitchFamily="34" charset="0"/>
                </a:rPr>
                <a:t>spatial separation of &lt; 1 arcsec</a:t>
              </a:r>
            </a:p>
          </p:txBody>
        </p:sp>
      </p:grpSp>
      <p:sp>
        <p:nvSpPr>
          <p:cNvPr id="3086" name="TextBox 17420"/>
          <p:cNvSpPr txBox="1">
            <a:spLocks noChangeArrowheads="1"/>
          </p:cNvSpPr>
          <p:nvPr/>
        </p:nvSpPr>
        <p:spPr bwMode="auto">
          <a:xfrm>
            <a:off x="76200" y="1905000"/>
            <a:ext cx="1066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latin typeface="Calibri" pitchFamily="34" charset="0"/>
              </a:rPr>
              <a:t>n (cm</a:t>
            </a:r>
            <a:r>
              <a:rPr lang="en-US" sz="1400" baseline="30000">
                <a:latin typeface="Calibri" pitchFamily="34" charset="0"/>
              </a:rPr>
              <a:t>-3</a:t>
            </a:r>
            <a:r>
              <a:rPr lang="en-US" sz="1400">
                <a:latin typeface="Calibri" pitchFamily="34" charset="0"/>
              </a:rPr>
              <a:t>)</a:t>
            </a:r>
          </a:p>
        </p:txBody>
      </p:sp>
      <p:grpSp>
        <p:nvGrpSpPr>
          <p:cNvPr id="3087" name="Group 97"/>
          <p:cNvGrpSpPr>
            <a:grpSpLocks/>
          </p:cNvGrpSpPr>
          <p:nvPr/>
        </p:nvGrpSpPr>
        <p:grpSpPr bwMode="auto">
          <a:xfrm>
            <a:off x="457200" y="2286000"/>
            <a:ext cx="304800" cy="4114800"/>
            <a:chOff x="288" y="1440"/>
            <a:chExt cx="192" cy="2592"/>
          </a:xfrm>
        </p:grpSpPr>
        <p:sp>
          <p:nvSpPr>
            <p:cNvPr id="3094" name="Straight Connector 17427"/>
            <p:cNvSpPr>
              <a:spLocks noChangeShapeType="1"/>
            </p:cNvSpPr>
            <p:nvPr/>
          </p:nvSpPr>
          <p:spPr bwMode="auto">
            <a:xfrm>
              <a:off x="384" y="1440"/>
              <a:ext cx="0" cy="2592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5" name="Straight Connector 17428"/>
            <p:cNvSpPr>
              <a:spLocks noChangeShapeType="1"/>
            </p:cNvSpPr>
            <p:nvPr/>
          </p:nvSpPr>
          <p:spPr bwMode="auto">
            <a:xfrm>
              <a:off x="288" y="4032"/>
              <a:ext cx="192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6" name="Straight Connector 17429"/>
            <p:cNvSpPr>
              <a:spLocks noChangeShapeType="1"/>
            </p:cNvSpPr>
            <p:nvPr/>
          </p:nvSpPr>
          <p:spPr bwMode="auto">
            <a:xfrm>
              <a:off x="288" y="1440"/>
              <a:ext cx="192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7" name="Straight Connector 17430"/>
            <p:cNvSpPr>
              <a:spLocks noChangeShapeType="1"/>
            </p:cNvSpPr>
            <p:nvPr/>
          </p:nvSpPr>
          <p:spPr bwMode="auto">
            <a:xfrm>
              <a:off x="288" y="2688"/>
              <a:ext cx="192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8" name="Straight Connector 17431"/>
            <p:cNvSpPr>
              <a:spLocks noChangeShapeType="1"/>
            </p:cNvSpPr>
            <p:nvPr/>
          </p:nvSpPr>
          <p:spPr bwMode="auto">
            <a:xfrm>
              <a:off x="336" y="2064"/>
              <a:ext cx="96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9" name="Straight Connector 17432"/>
            <p:cNvSpPr>
              <a:spLocks noChangeShapeType="1"/>
            </p:cNvSpPr>
            <p:nvPr/>
          </p:nvSpPr>
          <p:spPr bwMode="auto">
            <a:xfrm>
              <a:off x="336" y="3312"/>
              <a:ext cx="96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88" name="TextBox 17422"/>
          <p:cNvSpPr txBox="1">
            <a:spLocks noChangeArrowheads="1"/>
          </p:cNvSpPr>
          <p:nvPr/>
        </p:nvSpPr>
        <p:spPr bwMode="auto">
          <a:xfrm>
            <a:off x="76200" y="22860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Calibri" pitchFamily="34" charset="0"/>
              </a:rPr>
              <a:t>10</a:t>
            </a:r>
            <a:r>
              <a:rPr lang="en-US" sz="1400" baseline="30000">
                <a:latin typeface="Calibri" pitchFamily="34" charset="0"/>
              </a:rPr>
              <a:t>11</a:t>
            </a:r>
          </a:p>
        </p:txBody>
      </p:sp>
      <p:sp>
        <p:nvSpPr>
          <p:cNvPr id="3089" name="TextBox 17423"/>
          <p:cNvSpPr txBox="1">
            <a:spLocks noChangeArrowheads="1"/>
          </p:cNvSpPr>
          <p:nvPr/>
        </p:nvSpPr>
        <p:spPr bwMode="auto">
          <a:xfrm>
            <a:off x="76200" y="32766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Calibri" pitchFamily="34" charset="0"/>
              </a:rPr>
              <a:t>10</a:t>
            </a:r>
            <a:r>
              <a:rPr lang="en-US" sz="1400" baseline="30000">
                <a:latin typeface="Calibri" pitchFamily="34" charset="0"/>
              </a:rPr>
              <a:t>12</a:t>
            </a:r>
          </a:p>
        </p:txBody>
      </p:sp>
      <p:sp>
        <p:nvSpPr>
          <p:cNvPr id="3090" name="TextBox 17424"/>
          <p:cNvSpPr txBox="1">
            <a:spLocks noChangeArrowheads="1"/>
          </p:cNvSpPr>
          <p:nvPr/>
        </p:nvSpPr>
        <p:spPr bwMode="auto">
          <a:xfrm>
            <a:off x="76200" y="42672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Calibri" pitchFamily="34" charset="0"/>
              </a:rPr>
              <a:t>10</a:t>
            </a:r>
            <a:r>
              <a:rPr lang="en-US" sz="1400" baseline="30000">
                <a:latin typeface="Calibri" pitchFamily="34" charset="0"/>
              </a:rPr>
              <a:t>13</a:t>
            </a:r>
          </a:p>
        </p:txBody>
      </p:sp>
      <p:sp>
        <p:nvSpPr>
          <p:cNvPr id="3091" name="TextBox 17425"/>
          <p:cNvSpPr txBox="1">
            <a:spLocks noChangeArrowheads="1"/>
          </p:cNvSpPr>
          <p:nvPr/>
        </p:nvSpPr>
        <p:spPr bwMode="auto">
          <a:xfrm>
            <a:off x="76200" y="52578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Calibri" pitchFamily="34" charset="0"/>
              </a:rPr>
              <a:t>10</a:t>
            </a:r>
            <a:r>
              <a:rPr lang="en-US" sz="1400" baseline="30000">
                <a:latin typeface="Calibri" pitchFamily="34" charset="0"/>
              </a:rPr>
              <a:t>14</a:t>
            </a:r>
          </a:p>
        </p:txBody>
      </p:sp>
      <p:sp>
        <p:nvSpPr>
          <p:cNvPr id="3092" name="TextBox 17426"/>
          <p:cNvSpPr txBox="1">
            <a:spLocks noChangeArrowheads="1"/>
          </p:cNvSpPr>
          <p:nvPr/>
        </p:nvSpPr>
        <p:spPr bwMode="auto">
          <a:xfrm>
            <a:off x="76200" y="64008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Calibri" pitchFamily="34" charset="0"/>
              </a:rPr>
              <a:t>10</a:t>
            </a:r>
            <a:r>
              <a:rPr lang="en-US" sz="1400" baseline="30000">
                <a:latin typeface="Calibri" pitchFamily="34" charset="0"/>
              </a:rPr>
              <a:t>15</a:t>
            </a:r>
          </a:p>
        </p:txBody>
      </p:sp>
      <p:sp>
        <p:nvSpPr>
          <p:cNvPr id="3093" name="Text Box 72"/>
          <p:cNvSpPr txBox="1">
            <a:spLocks noChangeArrowheads="1"/>
          </p:cNvSpPr>
          <p:nvPr/>
        </p:nvSpPr>
        <p:spPr bwMode="auto">
          <a:xfrm>
            <a:off x="8185150" y="90488"/>
            <a:ext cx="882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corona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hape 614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</a:t>
            </a:r>
            <a:r>
              <a:rPr lang="en-US" i="1" dirty="0" smtClean="0"/>
              <a:t>RHESSI</a:t>
            </a:r>
            <a:r>
              <a:rPr lang="en-US" dirty="0" smtClean="0"/>
              <a:t> gamma-ray spectrum</a:t>
            </a:r>
          </a:p>
        </p:txBody>
      </p:sp>
      <p:sp>
        <p:nvSpPr>
          <p:cNvPr id="26627" name="Straight Connector 26626"/>
          <p:cNvSpPr>
            <a:spLocks noChangeShapeType="1"/>
          </p:cNvSpPr>
          <p:nvPr/>
        </p:nvSpPr>
        <p:spPr bwMode="auto">
          <a:xfrm flipV="1">
            <a:off x="3048000" y="3124200"/>
            <a:ext cx="0" cy="990600"/>
          </a:xfrm>
          <a:prstGeom prst="line">
            <a:avLst/>
          </a:prstGeom>
          <a:noFill/>
          <a:ln w="9525" algn="ctr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292" name="Straight Connector 26627"/>
          <p:cNvSpPr>
            <a:spLocks noChangeShapeType="1"/>
          </p:cNvSpPr>
          <p:nvPr/>
        </p:nvSpPr>
        <p:spPr bwMode="auto">
          <a:xfrm flipV="1">
            <a:off x="6400800" y="4419600"/>
            <a:ext cx="0" cy="114300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3" name="Straight Connector 26628"/>
          <p:cNvSpPr>
            <a:spLocks noChangeShapeType="1"/>
          </p:cNvSpPr>
          <p:nvPr/>
        </p:nvSpPr>
        <p:spPr bwMode="auto">
          <a:xfrm>
            <a:off x="3124200" y="1828800"/>
            <a:ext cx="0" cy="381000"/>
          </a:xfrm>
          <a:prstGeom prst="line">
            <a:avLst/>
          </a:prstGeom>
          <a:noFill/>
          <a:ln w="9525" algn="ctr">
            <a:solidFill>
              <a:srgbClr val="FF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4" name="TextBox 26629"/>
          <p:cNvSpPr txBox="1">
            <a:spLocks noChangeArrowheads="1"/>
          </p:cNvSpPr>
          <p:nvPr/>
        </p:nvSpPr>
        <p:spPr bwMode="auto">
          <a:xfrm>
            <a:off x="2971800" y="548640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BFBF"/>
                </a:solidFill>
                <a:latin typeface="Calibri" pitchFamily="34" charset="0"/>
              </a:rPr>
              <a:t>positron annihilation</a:t>
            </a:r>
          </a:p>
        </p:txBody>
      </p:sp>
      <p:sp>
        <p:nvSpPr>
          <p:cNvPr id="12295" name="TextBox 26630"/>
          <p:cNvSpPr txBox="1">
            <a:spLocks noChangeArrowheads="1"/>
          </p:cNvSpPr>
          <p:nvPr/>
        </p:nvSpPr>
        <p:spPr bwMode="auto">
          <a:xfrm>
            <a:off x="3200400" y="4891088"/>
            <a:ext cx="213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BF00"/>
                </a:solidFill>
                <a:latin typeface="Calibri" pitchFamily="34" charset="0"/>
              </a:rPr>
              <a:t>neutron-capture</a:t>
            </a:r>
          </a:p>
        </p:txBody>
      </p:sp>
      <p:sp>
        <p:nvSpPr>
          <p:cNvPr id="12296" name="TextBox 26631"/>
          <p:cNvSpPr txBox="1">
            <a:spLocks noChangeArrowheads="1"/>
          </p:cNvSpPr>
          <p:nvPr/>
        </p:nvSpPr>
        <p:spPr bwMode="auto">
          <a:xfrm>
            <a:off x="5562600" y="5500688"/>
            <a:ext cx="213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Calibri" pitchFamily="34" charset="0"/>
              </a:rPr>
              <a:t>bremsstrahlung</a:t>
            </a:r>
          </a:p>
        </p:txBody>
      </p:sp>
      <p:sp>
        <p:nvSpPr>
          <p:cNvPr id="26633" name="TextBox 26632"/>
          <p:cNvSpPr txBox="1">
            <a:spLocks noChangeArrowheads="1"/>
          </p:cNvSpPr>
          <p:nvPr/>
        </p:nvSpPr>
        <p:spPr bwMode="auto">
          <a:xfrm>
            <a:off x="2743200" y="4038600"/>
            <a:ext cx="1600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nuclear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de-excitation</a:t>
            </a:r>
          </a:p>
        </p:txBody>
      </p:sp>
      <p:sp>
        <p:nvSpPr>
          <p:cNvPr id="12298" name="TextBox 26633"/>
          <p:cNvSpPr txBox="1">
            <a:spLocks noChangeArrowheads="1"/>
          </p:cNvSpPr>
          <p:nvPr/>
        </p:nvSpPr>
        <p:spPr bwMode="auto">
          <a:xfrm>
            <a:off x="2819400" y="1524000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FF"/>
                </a:solidFill>
                <a:latin typeface="Calibri" pitchFamily="34" charset="0"/>
              </a:rPr>
              <a:t>total model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3048000" y="3810000"/>
            <a:ext cx="990600" cy="161925"/>
            <a:chOff x="1920" y="2400"/>
            <a:chExt cx="624" cy="102"/>
          </a:xfrm>
        </p:grpSpPr>
        <p:sp>
          <p:nvSpPr>
            <p:cNvPr id="12308" name="Straight Connector 26641"/>
            <p:cNvSpPr>
              <a:spLocks noChangeShapeType="1"/>
            </p:cNvSpPr>
            <p:nvPr/>
          </p:nvSpPr>
          <p:spPr bwMode="auto">
            <a:xfrm flipV="1">
              <a:off x="2544" y="2400"/>
              <a:ext cx="0" cy="96"/>
            </a:xfrm>
            <a:prstGeom prst="line">
              <a:avLst/>
            </a:prstGeom>
            <a:noFill/>
            <a:ln w="9525" algn="ctr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9" name="Rectangle 26642"/>
            <p:cNvSpPr>
              <a:spLocks noChangeArrowheads="1"/>
            </p:cNvSpPr>
            <p:nvPr/>
          </p:nvSpPr>
          <p:spPr bwMode="auto">
            <a:xfrm>
              <a:off x="1920" y="2496"/>
              <a:ext cx="624" cy="6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Calibri" pitchFamily="34" charset="0"/>
              </a:endParaRPr>
            </a:p>
          </p:txBody>
        </p:sp>
      </p:grp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4953000" y="5105400"/>
            <a:ext cx="381000" cy="9525"/>
            <a:chOff x="3120" y="3216"/>
            <a:chExt cx="240" cy="6"/>
          </a:xfrm>
        </p:grpSpPr>
        <p:sp>
          <p:nvSpPr>
            <p:cNvPr id="12306" name="Straight Connector 26639"/>
            <p:cNvSpPr>
              <a:spLocks noChangeShapeType="1"/>
            </p:cNvSpPr>
            <p:nvPr/>
          </p:nvSpPr>
          <p:spPr bwMode="auto">
            <a:xfrm>
              <a:off x="3312" y="3216"/>
              <a:ext cx="48" cy="0"/>
            </a:xfrm>
            <a:prstGeom prst="line">
              <a:avLst/>
            </a:prstGeom>
            <a:noFill/>
            <a:ln w="9525" algn="ctr">
              <a:solidFill>
                <a:srgbClr val="00FF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7" name="Rectangle 26640"/>
            <p:cNvSpPr>
              <a:spLocks noChangeArrowheads="1"/>
            </p:cNvSpPr>
            <p:nvPr/>
          </p:nvSpPr>
          <p:spPr bwMode="auto">
            <a:xfrm flipV="1">
              <a:off x="3120" y="3216"/>
              <a:ext cx="192" cy="6"/>
            </a:xfrm>
            <a:prstGeom prst="rect">
              <a:avLst/>
            </a:prstGeom>
            <a:gradFill rotWithShape="1">
              <a:gsLst>
                <a:gs pos="0">
                  <a:srgbClr val="00BF00"/>
                </a:gs>
                <a:gs pos="100000">
                  <a:srgbClr val="00FF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Calibri" pitchFamily="34" charset="0"/>
              </a:endParaRPr>
            </a:p>
          </p:txBody>
        </p:sp>
      </p:grp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2667000" y="5705475"/>
            <a:ext cx="381000" cy="9525"/>
            <a:chOff x="1680" y="3744"/>
            <a:chExt cx="240" cy="6"/>
          </a:xfrm>
        </p:grpSpPr>
        <p:sp>
          <p:nvSpPr>
            <p:cNvPr id="12304" name="Straight Connector 26637"/>
            <p:cNvSpPr>
              <a:spLocks noChangeShapeType="1"/>
            </p:cNvSpPr>
            <p:nvPr/>
          </p:nvSpPr>
          <p:spPr bwMode="auto">
            <a:xfrm rot="10800000">
              <a:off x="1680" y="3744"/>
              <a:ext cx="48" cy="0"/>
            </a:xfrm>
            <a:prstGeom prst="line">
              <a:avLst/>
            </a:prstGeom>
            <a:noFill/>
            <a:ln w="9525" algn="ctr">
              <a:solidFill>
                <a:srgbClr val="00FF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5" name="Rectangle 26638"/>
            <p:cNvSpPr>
              <a:spLocks noChangeArrowheads="1"/>
            </p:cNvSpPr>
            <p:nvPr/>
          </p:nvSpPr>
          <p:spPr bwMode="auto">
            <a:xfrm flipV="1">
              <a:off x="1728" y="3744"/>
              <a:ext cx="192" cy="6"/>
            </a:xfrm>
            <a:prstGeom prst="rect">
              <a:avLst/>
            </a:prstGeom>
            <a:gradFill rotWithShape="1">
              <a:gsLst>
                <a:gs pos="0">
                  <a:srgbClr val="00FFFF"/>
                </a:gs>
                <a:gs pos="100000">
                  <a:srgbClr val="00BFBF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Calibri" pitchFamily="34" charset="0"/>
              </a:endParaRPr>
            </a:p>
          </p:txBody>
        </p:sp>
      </p:grpSp>
      <p:sp>
        <p:nvSpPr>
          <p:cNvPr id="12302" name="TextBox 16386"/>
          <p:cNvSpPr txBox="1">
            <a:spLocks noChangeArrowheads="1"/>
          </p:cNvSpPr>
          <p:nvPr/>
        </p:nvSpPr>
        <p:spPr bwMode="auto">
          <a:xfrm>
            <a:off x="6096000" y="1371600"/>
            <a:ext cx="2038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X4.8 solar flare on</a:t>
            </a:r>
          </a:p>
          <a:p>
            <a:r>
              <a:rPr lang="en-US">
                <a:latin typeface="Calibri" pitchFamily="34" charset="0"/>
              </a:rPr>
              <a:t>2002 July 23</a:t>
            </a:r>
          </a:p>
        </p:txBody>
      </p:sp>
      <p:pic>
        <p:nvPicPr>
          <p:cNvPr id="12303" name="Rectangle 26625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12763" y="1169988"/>
            <a:ext cx="8021637" cy="553561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Earlier observation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Significant spectral hardening previously seen at least once by </a:t>
            </a:r>
            <a:r>
              <a:rPr lang="en-US" sz="2400" i="1" dirty="0" smtClean="0"/>
              <a:t>SMM</a:t>
            </a:r>
            <a:r>
              <a:rPr lang="en-US" sz="2400" dirty="0" smtClean="0"/>
              <a:t>, using both HXRBS and GRS spectra</a:t>
            </a:r>
          </a:p>
        </p:txBody>
      </p:sp>
      <p:pic>
        <p:nvPicPr>
          <p:cNvPr id="2050" name="Picture 2" descr="C:\Users\ayshih\Desktop\Dennis_1988_fig1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411913"/>
            <a:ext cx="5943600" cy="3988887"/>
          </a:xfrm>
          <a:prstGeom prst="rect">
            <a:avLst/>
          </a:prstGeom>
          <a:noFill/>
        </p:spPr>
      </p:pic>
      <p:sp>
        <p:nvSpPr>
          <p:cNvPr id="7" name="TextBox 11270"/>
          <p:cNvSpPr txBox="1">
            <a:spLocks noChangeArrowheads="1"/>
          </p:cNvSpPr>
          <p:nvPr/>
        </p:nvSpPr>
        <p:spPr bwMode="auto">
          <a:xfrm>
            <a:off x="5270384" y="6474023"/>
            <a:ext cx="196861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Calibri" pitchFamily="34" charset="0"/>
              </a:rPr>
              <a:t>(Dennis 1988, </a:t>
            </a:r>
            <a:r>
              <a:rPr lang="en-US" sz="1400" i="1" dirty="0" smtClean="0">
                <a:latin typeface="Calibri" pitchFamily="34" charset="0"/>
              </a:rPr>
              <a:t>Sol. Phys.</a:t>
            </a:r>
            <a:r>
              <a:rPr lang="en-US" sz="1400" dirty="0" smtClean="0">
                <a:latin typeface="Calibri" pitchFamily="34" charset="0"/>
              </a:rPr>
              <a:t>)</a:t>
            </a:r>
            <a:endParaRPr lang="en-US" sz="1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Comparing ions and electrons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Do all flares accelerate ions and electrons?</a:t>
            </a:r>
          </a:p>
          <a:p>
            <a:r>
              <a:rPr lang="en-US" sz="2800" dirty="0" smtClean="0"/>
              <a:t>Flare-acceleration models do not typically predict a constrained ratio of ion and electron acceleration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800" dirty="0" smtClean="0"/>
              <a:t>Use ion-associated and electron-associated emissions as measures of particle acceleration</a:t>
            </a:r>
          </a:p>
          <a:p>
            <a:pPr lvl="1"/>
            <a:r>
              <a:rPr lang="en-US" sz="2400" dirty="0" smtClean="0"/>
              <a:t>2.223 </a:t>
            </a:r>
            <a:r>
              <a:rPr lang="en-US" sz="2400" dirty="0" err="1" smtClean="0"/>
              <a:t>MeV</a:t>
            </a:r>
            <a:r>
              <a:rPr lang="en-US" sz="2400" dirty="0" smtClean="0"/>
              <a:t> neutron-capture line for ~20 </a:t>
            </a:r>
            <a:r>
              <a:rPr lang="en-US" sz="2400" dirty="0" err="1" smtClean="0"/>
              <a:t>MeV</a:t>
            </a:r>
            <a:r>
              <a:rPr lang="en-US" sz="2400" dirty="0" smtClean="0"/>
              <a:t>/nucleon ions</a:t>
            </a:r>
          </a:p>
          <a:p>
            <a:pPr lvl="1"/>
            <a:r>
              <a:rPr lang="en-US" sz="2400" dirty="0" err="1" smtClean="0"/>
              <a:t>Bremsstrahlung</a:t>
            </a:r>
            <a:r>
              <a:rPr lang="en-US" sz="2400" dirty="0" smtClean="0"/>
              <a:t> emission for energetic electrons</a:t>
            </a:r>
          </a:p>
          <a:p>
            <a:pPr lvl="1"/>
            <a:r>
              <a:rPr lang="en-US" sz="2400" dirty="0" smtClean="0"/>
              <a:t>Flare-integrated </a:t>
            </a:r>
            <a:r>
              <a:rPr lang="en-US" sz="2400" dirty="0" err="1" smtClean="0"/>
              <a:t>fluences</a:t>
            </a:r>
            <a:endParaRPr lang="en-US" sz="2400" dirty="0" smtClean="0"/>
          </a:p>
          <a:p>
            <a:r>
              <a:rPr lang="en-US" sz="2800" dirty="0" smtClean="0"/>
              <a:t>Observations from </a:t>
            </a:r>
            <a:r>
              <a:rPr lang="en-US" sz="2800" i="1" dirty="0" smtClean="0"/>
              <a:t>RHESSI</a:t>
            </a:r>
            <a:r>
              <a:rPr lang="en-US" sz="2800" dirty="0" smtClean="0"/>
              <a:t> and </a:t>
            </a:r>
            <a:r>
              <a:rPr lang="en-US" sz="2800" i="1" dirty="0" smtClean="0"/>
              <a:t>SMM</a:t>
            </a:r>
            <a:r>
              <a:rPr lang="en-US" sz="2800" dirty="0" smtClean="0"/>
              <a:t>/GRS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Versus &gt;300 keV electrons</a:t>
            </a:r>
          </a:p>
        </p:txBody>
      </p:sp>
      <p:pic>
        <p:nvPicPr>
          <p:cNvPr id="6147" name="Content Placeholder 7" descr="fig4a-33a.pn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1676718"/>
            <a:ext cx="4695825" cy="4420551"/>
          </a:xfrm>
        </p:spPr>
      </p:pic>
      <p:sp>
        <p:nvSpPr>
          <p:cNvPr id="6148" name="Content Placeholder 8"/>
          <p:cNvSpPr>
            <a:spLocks noGrp="1"/>
          </p:cNvSpPr>
          <p:nvPr>
            <p:ph sz="half" idx="2"/>
          </p:nvPr>
        </p:nvSpPr>
        <p:spPr>
          <a:xfrm>
            <a:off x="5181600" y="1600200"/>
            <a:ext cx="3657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Direct proportionality</a:t>
            </a:r>
          </a:p>
          <a:p>
            <a:r>
              <a:rPr lang="en-US" dirty="0" smtClean="0"/>
              <a:t>Dotted lines are factors of 2 from the best-fit line</a:t>
            </a:r>
          </a:p>
          <a:p>
            <a:r>
              <a:rPr lang="en-US" dirty="0" smtClean="0"/>
              <a:t>Some spread is due to incomplete coverage (triangles)</a:t>
            </a:r>
          </a:p>
          <a:p>
            <a:r>
              <a:rPr lang="en-US" dirty="0" smtClean="0"/>
              <a:t>Almost all flares fall within 1 </a:t>
            </a:r>
            <a:r>
              <a:rPr lang="el-GR" dirty="0" smtClean="0"/>
              <a:t>σ</a:t>
            </a:r>
            <a:r>
              <a:rPr lang="en-US" dirty="0" smtClean="0"/>
              <a:t> of spread</a:t>
            </a:r>
          </a:p>
          <a:p>
            <a:r>
              <a:rPr lang="en-US" dirty="0" smtClean="0"/>
              <a:t>Magenta diamond is the 2010 Jun 12 flare</a:t>
            </a:r>
          </a:p>
        </p:txBody>
      </p:sp>
      <p:sp>
        <p:nvSpPr>
          <p:cNvPr id="6149" name="TextBox 11270"/>
          <p:cNvSpPr txBox="1">
            <a:spLocks noChangeArrowheads="1"/>
          </p:cNvSpPr>
          <p:nvPr/>
        </p:nvSpPr>
        <p:spPr bwMode="auto">
          <a:xfrm>
            <a:off x="3163888" y="6172200"/>
            <a:ext cx="18319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>
                <a:latin typeface="Calibri" pitchFamily="34" charset="0"/>
              </a:rPr>
              <a:t>(Shih et al. 2009, </a:t>
            </a:r>
            <a:r>
              <a:rPr lang="en-US" sz="1400" i="1" dirty="0" err="1">
                <a:latin typeface="Calibri" pitchFamily="34" charset="0"/>
              </a:rPr>
              <a:t>ApJL</a:t>
            </a:r>
            <a:r>
              <a:rPr lang="en-US" sz="1400" dirty="0">
                <a:latin typeface="Calibri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Versus thermal emission</a:t>
            </a:r>
          </a:p>
        </p:txBody>
      </p:sp>
      <p:pic>
        <p:nvPicPr>
          <p:cNvPr id="7171" name="Content Placeholder 8" descr="fig4a-31a.pn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" y="1676400"/>
            <a:ext cx="4711700" cy="4421188"/>
          </a:xfrm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181600" y="1600200"/>
            <a:ext cx="3657600" cy="4525963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dirty="0" smtClean="0"/>
              <a:t>GOES</a:t>
            </a:r>
            <a:r>
              <a:rPr lang="en-US" dirty="0" smtClean="0"/>
              <a:t> class (emission from hot plasma) as a measure of flare size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Gray region has not been systematically searched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Direct proportionality above a threshold?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Below threshold: excess heating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7173" name="TextBox 11270"/>
          <p:cNvSpPr txBox="1">
            <a:spLocks noChangeArrowheads="1"/>
          </p:cNvSpPr>
          <p:nvPr/>
        </p:nvSpPr>
        <p:spPr bwMode="auto">
          <a:xfrm>
            <a:off x="3163888" y="6172200"/>
            <a:ext cx="18319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Calibri" pitchFamily="34" charset="0"/>
              </a:rPr>
              <a:t>(Shih et al. 2009, </a:t>
            </a:r>
            <a:r>
              <a:rPr lang="en-US" sz="1400" i="1">
                <a:latin typeface="Calibri" pitchFamily="34" charset="0"/>
              </a:rPr>
              <a:t>ApJL</a:t>
            </a:r>
            <a:r>
              <a:rPr lang="en-US" sz="1400">
                <a:latin typeface="Calibri" pitchFamily="34" charset="0"/>
              </a:rPr>
              <a:t>)</a:t>
            </a:r>
          </a:p>
        </p:txBody>
      </p:sp>
      <p:sp>
        <p:nvSpPr>
          <p:cNvPr id="6" name="Oval 5"/>
          <p:cNvSpPr/>
          <p:nvPr/>
        </p:nvSpPr>
        <p:spPr>
          <a:xfrm>
            <a:off x="3352800" y="4419600"/>
            <a:ext cx="533400" cy="12954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Versus &gt;50 keV electrons</a:t>
            </a:r>
          </a:p>
        </p:txBody>
      </p:sp>
      <p:pic>
        <p:nvPicPr>
          <p:cNvPr id="8195" name="Content Placeholder 5" descr="xray01.pn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" y="1295400"/>
            <a:ext cx="4708525" cy="4708525"/>
          </a:xfrm>
        </p:spPr>
      </p:pic>
      <p:sp>
        <p:nvSpPr>
          <p:cNvPr id="8196" name="Content Placeholder 4"/>
          <p:cNvSpPr>
            <a:spLocks noGrp="1"/>
          </p:cNvSpPr>
          <p:nvPr>
            <p:ph sz="half" idx="2"/>
          </p:nvPr>
        </p:nvSpPr>
        <p:spPr>
          <a:xfrm>
            <a:off x="5257800" y="1600200"/>
            <a:ext cx="3429000" cy="4525963"/>
          </a:xfrm>
        </p:spPr>
        <p:txBody>
          <a:bodyPr/>
          <a:lstStyle/>
          <a:p>
            <a:r>
              <a:rPr lang="en-US" sz="2600" smtClean="0"/>
              <a:t>Subset of the </a:t>
            </a:r>
            <a:r>
              <a:rPr lang="en-US" sz="2600" i="1" smtClean="0"/>
              <a:t>RHESSI</a:t>
            </a:r>
            <a:r>
              <a:rPr lang="en-US" sz="2600" smtClean="0"/>
              <a:t> flares that are easier to analyze</a:t>
            </a:r>
          </a:p>
          <a:p>
            <a:r>
              <a:rPr lang="en-US" sz="2600" smtClean="0"/>
              <a:t>Many flares show comparable correlation as with &gt;300 keV fluence</a:t>
            </a:r>
          </a:p>
          <a:p>
            <a:r>
              <a:rPr lang="en-US" sz="2600" smtClean="0"/>
              <a:t>Five flares appear to deviate significantly: excess &gt;50 keV?</a:t>
            </a:r>
          </a:p>
        </p:txBody>
      </p:sp>
      <p:sp>
        <p:nvSpPr>
          <p:cNvPr id="7" name="Oval 6"/>
          <p:cNvSpPr/>
          <p:nvPr/>
        </p:nvSpPr>
        <p:spPr>
          <a:xfrm>
            <a:off x="2286000" y="4419600"/>
            <a:ext cx="533400" cy="12192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Flare count spectra: 50–600 keV</a:t>
            </a:r>
          </a:p>
        </p:txBody>
      </p:sp>
      <p:pic>
        <p:nvPicPr>
          <p:cNvPr id="9219" name="Content Placeholder 7" descr="xray11.pn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09600" y="1354138"/>
            <a:ext cx="3429000" cy="5275262"/>
          </a:xfrm>
        </p:spPr>
      </p:pic>
      <p:pic>
        <p:nvPicPr>
          <p:cNvPr id="9220" name="Content Placeholder 8" descr="xray21.pn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953000" y="1371600"/>
            <a:ext cx="3429000" cy="5275263"/>
          </a:xfrm>
        </p:spPr>
      </p:pic>
      <p:sp>
        <p:nvSpPr>
          <p:cNvPr id="9221" name="TextBox 9"/>
          <p:cNvSpPr txBox="1">
            <a:spLocks noChangeArrowheads="1"/>
          </p:cNvSpPr>
          <p:nvPr/>
        </p:nvSpPr>
        <p:spPr bwMode="auto">
          <a:xfrm>
            <a:off x="6477000" y="1535113"/>
            <a:ext cx="18589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70C0"/>
                </a:solidFill>
                <a:latin typeface="Calibri" pitchFamily="34" charset="0"/>
              </a:rPr>
              <a:t>2005 Sep 13, X1.7</a:t>
            </a:r>
          </a:p>
        </p:txBody>
      </p:sp>
      <p:sp>
        <p:nvSpPr>
          <p:cNvPr id="9222" name="TextBox 10"/>
          <p:cNvSpPr txBox="1">
            <a:spLocks noChangeArrowheads="1"/>
          </p:cNvSpPr>
          <p:nvPr/>
        </p:nvSpPr>
        <p:spPr bwMode="auto">
          <a:xfrm>
            <a:off x="2057400" y="1535113"/>
            <a:ext cx="19462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70C0"/>
                </a:solidFill>
                <a:latin typeface="Calibri" pitchFamily="34" charset="0"/>
              </a:rPr>
              <a:t>2003 May 27, X1.4</a:t>
            </a:r>
          </a:p>
        </p:txBody>
      </p:sp>
      <p:sp>
        <p:nvSpPr>
          <p:cNvPr id="9223" name="TextBox 11"/>
          <p:cNvSpPr txBox="1">
            <a:spLocks noChangeArrowheads="1"/>
          </p:cNvSpPr>
          <p:nvPr/>
        </p:nvSpPr>
        <p:spPr bwMode="auto">
          <a:xfrm>
            <a:off x="5715000" y="3429000"/>
            <a:ext cx="8683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70C0"/>
                </a:solidFill>
                <a:latin typeface="Symbol" pitchFamily="18" charset="2"/>
              </a:rPr>
              <a:t>g</a:t>
            </a:r>
            <a:r>
              <a:rPr lang="en-US" b="1" baseline="-25000">
                <a:solidFill>
                  <a:srgbClr val="0070C0"/>
                </a:solidFill>
                <a:latin typeface="Symbol" pitchFamily="18" charset="2"/>
              </a:rPr>
              <a:t>1</a:t>
            </a:r>
            <a:r>
              <a:rPr lang="en-US" b="1">
                <a:solidFill>
                  <a:srgbClr val="0070C0"/>
                </a:solidFill>
                <a:latin typeface="Calibri" pitchFamily="34" charset="0"/>
              </a:rPr>
              <a:t> ~ 4.5</a:t>
            </a:r>
          </a:p>
        </p:txBody>
      </p:sp>
      <p:sp>
        <p:nvSpPr>
          <p:cNvPr id="9224" name="TextBox 12"/>
          <p:cNvSpPr txBox="1">
            <a:spLocks noChangeArrowheads="1"/>
          </p:cNvSpPr>
          <p:nvPr/>
        </p:nvSpPr>
        <p:spPr bwMode="auto">
          <a:xfrm>
            <a:off x="7391400" y="4191000"/>
            <a:ext cx="8683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70C0"/>
                </a:solidFill>
                <a:latin typeface="Symbol" pitchFamily="18" charset="2"/>
              </a:rPr>
              <a:t>g</a:t>
            </a:r>
            <a:r>
              <a:rPr lang="en-US" b="1" baseline="-25000">
                <a:solidFill>
                  <a:srgbClr val="0070C0"/>
                </a:solidFill>
                <a:latin typeface="Symbol" pitchFamily="18" charset="2"/>
              </a:rPr>
              <a:t>2</a:t>
            </a:r>
            <a:r>
              <a:rPr lang="en-US" b="1">
                <a:solidFill>
                  <a:srgbClr val="0070C0"/>
                </a:solidFill>
                <a:latin typeface="Calibri" pitchFamily="34" charset="0"/>
              </a:rPr>
              <a:t> ~ 1.7</a:t>
            </a:r>
          </a:p>
        </p:txBody>
      </p:sp>
      <p:sp>
        <p:nvSpPr>
          <p:cNvPr id="9225" name="TextBox 13"/>
          <p:cNvSpPr txBox="1">
            <a:spLocks noChangeArrowheads="1"/>
          </p:cNvSpPr>
          <p:nvPr/>
        </p:nvSpPr>
        <p:spPr bwMode="auto">
          <a:xfrm>
            <a:off x="5562600" y="4876800"/>
            <a:ext cx="18161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solidFill>
                  <a:srgbClr val="0070C0"/>
                </a:solidFill>
                <a:latin typeface="Calibri" pitchFamily="34" charset="0"/>
              </a:rPr>
              <a:t>E</a:t>
            </a:r>
            <a:r>
              <a:rPr lang="en-US" b="1" i="1" baseline="-25000">
                <a:solidFill>
                  <a:srgbClr val="0070C0"/>
                </a:solidFill>
                <a:latin typeface="Calibri" pitchFamily="34" charset="0"/>
              </a:rPr>
              <a:t>b</a:t>
            </a:r>
            <a:r>
              <a:rPr lang="en-US" b="1">
                <a:solidFill>
                  <a:srgbClr val="0070C0"/>
                </a:solidFill>
                <a:latin typeface="Calibri" pitchFamily="34" charset="0"/>
              </a:rPr>
              <a:t> = 190 ± 20 keV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rot="5400000" flipH="1" flipV="1">
            <a:off x="6629400" y="4495800"/>
            <a:ext cx="457200" cy="3048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7" name="TextBox 16"/>
          <p:cNvSpPr txBox="1">
            <a:spLocks noChangeArrowheads="1"/>
          </p:cNvSpPr>
          <p:nvPr/>
        </p:nvSpPr>
        <p:spPr bwMode="auto">
          <a:xfrm>
            <a:off x="1341438" y="3581400"/>
            <a:ext cx="8715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70C0"/>
                </a:solidFill>
                <a:latin typeface="Symbol" pitchFamily="18" charset="2"/>
              </a:rPr>
              <a:t>g</a:t>
            </a:r>
            <a:r>
              <a:rPr lang="en-US" b="1" baseline="-25000">
                <a:solidFill>
                  <a:srgbClr val="0070C0"/>
                </a:solidFill>
                <a:latin typeface="Symbol" pitchFamily="18" charset="2"/>
              </a:rPr>
              <a:t>1</a:t>
            </a:r>
            <a:r>
              <a:rPr lang="en-US" b="1">
                <a:solidFill>
                  <a:srgbClr val="0070C0"/>
                </a:solidFill>
                <a:latin typeface="Calibri" pitchFamily="34" charset="0"/>
              </a:rPr>
              <a:t> ~ 3.4</a:t>
            </a:r>
          </a:p>
        </p:txBody>
      </p:sp>
      <p:sp>
        <p:nvSpPr>
          <p:cNvPr id="9228" name="TextBox 17"/>
          <p:cNvSpPr txBox="1">
            <a:spLocks noChangeArrowheads="1"/>
          </p:cNvSpPr>
          <p:nvPr/>
        </p:nvSpPr>
        <p:spPr bwMode="auto">
          <a:xfrm>
            <a:off x="3124200" y="4495800"/>
            <a:ext cx="873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70C0"/>
                </a:solidFill>
                <a:latin typeface="Symbol" pitchFamily="18" charset="2"/>
              </a:rPr>
              <a:t>g</a:t>
            </a:r>
            <a:r>
              <a:rPr lang="en-US" b="1" baseline="-25000">
                <a:solidFill>
                  <a:srgbClr val="0070C0"/>
                </a:solidFill>
                <a:latin typeface="Symbol" pitchFamily="18" charset="2"/>
              </a:rPr>
              <a:t>2</a:t>
            </a:r>
            <a:r>
              <a:rPr lang="en-US" b="1">
                <a:solidFill>
                  <a:srgbClr val="0070C0"/>
                </a:solidFill>
                <a:latin typeface="Calibri" pitchFamily="34" charset="0"/>
              </a:rPr>
              <a:t> ~ 1.6</a:t>
            </a:r>
          </a:p>
        </p:txBody>
      </p:sp>
      <p:sp>
        <p:nvSpPr>
          <p:cNvPr id="9229" name="TextBox 18"/>
          <p:cNvSpPr txBox="1">
            <a:spLocks noChangeArrowheads="1"/>
          </p:cNvSpPr>
          <p:nvPr/>
        </p:nvSpPr>
        <p:spPr bwMode="auto">
          <a:xfrm>
            <a:off x="1371600" y="5638800"/>
            <a:ext cx="18161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solidFill>
                  <a:srgbClr val="0070C0"/>
                </a:solidFill>
                <a:latin typeface="Calibri" pitchFamily="34" charset="0"/>
              </a:rPr>
              <a:t>E</a:t>
            </a:r>
            <a:r>
              <a:rPr lang="en-US" b="1" i="1" baseline="-25000">
                <a:solidFill>
                  <a:srgbClr val="0070C0"/>
                </a:solidFill>
                <a:latin typeface="Calibri" pitchFamily="34" charset="0"/>
              </a:rPr>
              <a:t>b</a:t>
            </a:r>
            <a:r>
              <a:rPr lang="en-US" b="1">
                <a:solidFill>
                  <a:srgbClr val="0070C0"/>
                </a:solidFill>
                <a:latin typeface="Calibri" pitchFamily="34" charset="0"/>
              </a:rPr>
              <a:t> = 270 ± 20 keV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2590800" y="5257800"/>
            <a:ext cx="457200" cy="381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31" name="TextBox 24"/>
          <p:cNvSpPr txBox="1">
            <a:spLocks noChangeArrowheads="1"/>
          </p:cNvSpPr>
          <p:nvPr/>
        </p:nvSpPr>
        <p:spPr bwMode="auto">
          <a:xfrm>
            <a:off x="1981200" y="2438400"/>
            <a:ext cx="18938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70C0"/>
                </a:solidFill>
                <a:latin typeface="Calibri" pitchFamily="34" charset="0"/>
              </a:rPr>
              <a:t>Broken power-law</a:t>
            </a:r>
          </a:p>
          <a:p>
            <a:r>
              <a:rPr lang="en-US">
                <a:solidFill>
                  <a:srgbClr val="0070C0"/>
                </a:solidFill>
                <a:latin typeface="Calibri" pitchFamily="34" charset="0"/>
              </a:rPr>
              <a:t>in photon space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Modified &gt;50 keV correlation</a:t>
            </a:r>
          </a:p>
        </p:txBody>
      </p:sp>
      <p:pic>
        <p:nvPicPr>
          <p:cNvPr id="10243" name="Content Placeholder 5" descr="xray02a.pn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" y="1295400"/>
            <a:ext cx="4708525" cy="4708525"/>
          </a:xfrm>
        </p:spPr>
      </p:pic>
      <p:sp>
        <p:nvSpPr>
          <p:cNvPr id="10244" name="Content Placeholder 4"/>
          <p:cNvSpPr>
            <a:spLocks noGrp="1"/>
          </p:cNvSpPr>
          <p:nvPr>
            <p:ph sz="half" idx="2"/>
          </p:nvPr>
        </p:nvSpPr>
        <p:spPr>
          <a:xfrm>
            <a:off x="5257800" y="1600200"/>
            <a:ext cx="3429000" cy="4525963"/>
          </a:xfrm>
        </p:spPr>
        <p:txBody>
          <a:bodyPr/>
          <a:lstStyle/>
          <a:p>
            <a:r>
              <a:rPr lang="en-US" sz="2600" smtClean="0"/>
              <a:t>Now excluding the contribution of soft, low-energy bremsstrahlung</a:t>
            </a:r>
          </a:p>
          <a:p>
            <a:r>
              <a:rPr lang="en-US" sz="2600" smtClean="0"/>
              <a:t>Extrapolated the high-energy power law down to 50 keV</a:t>
            </a:r>
          </a:p>
          <a:p>
            <a:r>
              <a:rPr lang="en-US" sz="2600" smtClean="0"/>
              <a:t>The flares with good statistics correlate much better</a:t>
            </a:r>
          </a:p>
          <a:p>
            <a:endParaRPr lang="en-US" sz="2600" smtClean="0"/>
          </a:p>
        </p:txBody>
      </p:sp>
      <p:sp>
        <p:nvSpPr>
          <p:cNvPr id="12" name="Arc 11"/>
          <p:cNvSpPr/>
          <p:nvPr/>
        </p:nvSpPr>
        <p:spPr>
          <a:xfrm flipH="1">
            <a:off x="2001838" y="4343400"/>
            <a:ext cx="609600" cy="381000"/>
          </a:xfrm>
          <a:prstGeom prst="arc">
            <a:avLst>
              <a:gd name="adj1" fmla="val 10891902"/>
              <a:gd name="adj2" fmla="val 0"/>
            </a:avLst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Arc 12"/>
          <p:cNvSpPr/>
          <p:nvPr/>
        </p:nvSpPr>
        <p:spPr>
          <a:xfrm flipH="1" flipV="1">
            <a:off x="1981200" y="4724400"/>
            <a:ext cx="685800" cy="381000"/>
          </a:xfrm>
          <a:prstGeom prst="arc">
            <a:avLst>
              <a:gd name="adj1" fmla="val 10891902"/>
              <a:gd name="adj2" fmla="val 0"/>
            </a:avLst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Arc 13"/>
          <p:cNvSpPr/>
          <p:nvPr/>
        </p:nvSpPr>
        <p:spPr>
          <a:xfrm flipH="1">
            <a:off x="2362200" y="4648200"/>
            <a:ext cx="76200" cy="381000"/>
          </a:xfrm>
          <a:prstGeom prst="arc">
            <a:avLst>
              <a:gd name="adj1" fmla="val 10891902"/>
              <a:gd name="adj2" fmla="val 0"/>
            </a:avLst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457200" y="542925"/>
          <a:ext cx="8229600" cy="5572125"/>
        </p:xfrm>
        <a:graphic>
          <a:graphicData uri="http://schemas.openxmlformats.org/drawingml/2006/table">
            <a:tbl>
              <a:tblPr/>
              <a:tblGrid>
                <a:gridCol w="1600200"/>
                <a:gridCol w="1295400"/>
                <a:gridCol w="762000"/>
                <a:gridCol w="762000"/>
                <a:gridCol w="1219200"/>
                <a:gridCol w="762000"/>
                <a:gridCol w="838200"/>
                <a:gridCol w="9906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GOES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 class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&gt;1 hr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γ</a:t>
                      </a:r>
                      <a:r>
                        <a:rPr kumimoji="0" lang="en-US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&gt;50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γ</a:t>
                      </a:r>
                      <a:r>
                        <a:rPr kumimoji="0" lang="en-US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&gt;300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HA (°)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CME?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Type II?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2002 Feb 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C9.6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3.40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2.56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2002 Jul 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X4.8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3.11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2.72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2003 Apr 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M7.0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2.77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2.86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2003 Jun 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M6.8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2.90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2.64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2004 Nov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X2.5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3.05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2.81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2005 Jan 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X3.8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3.34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2.54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2005 Jan 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X1.5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2.55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2.62, 2.36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2005 Jan 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X7.1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2.90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2.49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2003 May 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X1.4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2.73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2004 Jul 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X1.8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—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1.73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2004 Jul 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X1.6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3.54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2.05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2004 Jul 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X1.3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4.41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3.17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2005 Sep 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X1.7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1.82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Fitting details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Fitting an electron spectrum using its produced </a:t>
            </a:r>
            <a:r>
              <a:rPr lang="en-US" dirty="0" err="1" smtClean="0"/>
              <a:t>bremsstrahlung</a:t>
            </a:r>
            <a:r>
              <a:rPr lang="en-US" dirty="0" smtClean="0"/>
              <a:t> does not remove the need for a spectral break (at electron energy ~0.5 </a:t>
            </a:r>
            <a:r>
              <a:rPr lang="en-US" dirty="0" err="1" smtClean="0"/>
              <a:t>MeV</a:t>
            </a:r>
            <a:r>
              <a:rPr lang="en-US" dirty="0" smtClean="0"/>
              <a:t>)</a:t>
            </a:r>
          </a:p>
          <a:p>
            <a:r>
              <a:rPr lang="en-US" dirty="0" smtClean="0"/>
              <a:t>Isotropic </a:t>
            </a:r>
            <a:r>
              <a:rPr lang="en-US" dirty="0" err="1" smtClean="0"/>
              <a:t>albedo</a:t>
            </a:r>
            <a:r>
              <a:rPr lang="en-US" dirty="0" smtClean="0"/>
              <a:t> has been included, but it is possible there could be significant beaming</a:t>
            </a:r>
          </a:p>
          <a:p>
            <a:pPr lvl="1"/>
            <a:r>
              <a:rPr lang="en-US" dirty="0" smtClean="0"/>
              <a:t>Note that these two flares are very near disc center</a:t>
            </a:r>
          </a:p>
          <a:p>
            <a:pPr lvl="1"/>
            <a:r>
              <a:rPr lang="en-US" dirty="0" err="1" smtClean="0"/>
              <a:t>Albedo</a:t>
            </a:r>
            <a:r>
              <a:rPr lang="en-US" dirty="0" smtClean="0"/>
              <a:t> </a:t>
            </a:r>
            <a:r>
              <a:rPr lang="en-US" u="sng" dirty="0" smtClean="0"/>
              <a:t>does</a:t>
            </a:r>
            <a:r>
              <a:rPr lang="en-US" dirty="0" smtClean="0"/>
              <a:t> naturally produce a break at ~250 </a:t>
            </a:r>
            <a:r>
              <a:rPr lang="en-US" dirty="0" err="1" smtClean="0"/>
              <a:t>keV</a:t>
            </a:r>
            <a:r>
              <a:rPr lang="en-US" dirty="0" smtClean="0"/>
              <a:t>, but the soft index in the 50–100 </a:t>
            </a:r>
            <a:r>
              <a:rPr lang="en-US" dirty="0" err="1" smtClean="0"/>
              <a:t>keV</a:t>
            </a:r>
            <a:r>
              <a:rPr lang="en-US" dirty="0" smtClean="0"/>
              <a:t> range rules out a single power law with significant anisotropy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9318</TotalTime>
  <Words>929</Words>
  <Application>Microsoft Office PowerPoint</Application>
  <PresentationFormat>On-screen Show (4:3)</PresentationFormat>
  <Paragraphs>241</Paragraphs>
  <Slides>18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Comparing Solar-Flare Acceleration of &gt;~20 MeV Protons and Electrons Above Various Energies</vt:lpstr>
      <vt:lpstr>Comparing ions and electrons</vt:lpstr>
      <vt:lpstr>Versus &gt;300 keV electrons</vt:lpstr>
      <vt:lpstr>Versus thermal emission</vt:lpstr>
      <vt:lpstr>Versus &gt;50 keV electrons</vt:lpstr>
      <vt:lpstr>Flare count spectra: 50–600 keV</vt:lpstr>
      <vt:lpstr>Modified &gt;50 keV correlation</vt:lpstr>
      <vt:lpstr>Slide 8</vt:lpstr>
      <vt:lpstr>Fitting details</vt:lpstr>
      <vt:lpstr>Image comparisons</vt:lpstr>
      <vt:lpstr>Conclusions</vt:lpstr>
      <vt:lpstr>Discussion</vt:lpstr>
      <vt:lpstr>Bremsstrahlung components</vt:lpstr>
      <vt:lpstr>Electron/proton flux ratios</vt:lpstr>
      <vt:lpstr>Slide 15</vt:lpstr>
      <vt:lpstr>Gamma rays</vt:lpstr>
      <vt:lpstr>A RHESSI gamma-ray spectrum</vt:lpstr>
      <vt:lpstr>Earlier observation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Comparing Solar-Flare Acceleration of &gt;~20 MeV Protons and Electrons Above Various Energies</dc:title>
  <dc:creator>Albert Y. Shih</dc:creator>
  <cp:lastModifiedBy>Albert Y. Shih</cp:lastModifiedBy>
  <cp:revision>73</cp:revision>
  <dcterms:created xsi:type="dcterms:W3CDTF">2009-12-11T22:59:24Z</dcterms:created>
  <dcterms:modified xsi:type="dcterms:W3CDTF">2010-08-04T17:51:04Z</dcterms:modified>
</cp:coreProperties>
</file>