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58" r:id="rId6"/>
    <p:sldId id="276" r:id="rId7"/>
    <p:sldId id="278" r:id="rId8"/>
    <p:sldId id="279" r:id="rId9"/>
    <p:sldId id="280" r:id="rId10"/>
    <p:sldId id="281" r:id="rId11"/>
    <p:sldId id="282" r:id="rId12"/>
    <p:sldId id="284" r:id="rId13"/>
    <p:sldId id="285" r:id="rId14"/>
    <p:sldId id="286" r:id="rId15"/>
    <p:sldId id="287" r:id="rId16"/>
    <p:sldId id="288" r:id="rId17"/>
    <p:sldId id="283" r:id="rId18"/>
    <p:sldId id="289" r:id="rId19"/>
    <p:sldId id="290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FFF4E45-2EAA-4ABE-BB69-D0D0EE5A0E31}">
          <p14:sldIdLst>
            <p14:sldId id="256"/>
            <p14:sldId id="257"/>
            <p14:sldId id="259"/>
            <p14:sldId id="260"/>
            <p14:sldId id="258"/>
            <p14:sldId id="276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7"/>
            <p14:sldId id="288"/>
          </p14:sldIdLst>
        </p14:section>
        <p14:section name="Abschnitt ohne Titel" id="{6DC64AAB-A1CC-4B8F-9575-57C57E654D73}">
          <p14:sldIdLst>
            <p14:sldId id="283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99BC1-FC5C-4EF5-925B-2402C40CB269}" type="datetimeFigureOut">
              <a:rPr lang="en-US" smtClean="0"/>
              <a:t>7/30/2010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4D6C8-2D9C-4322-ABFD-E083C3EDF69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6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5410182" y="3810000"/>
            <a:ext cx="3733819" cy="398716"/>
            <a:chOff x="5410182" y="3810000"/>
            <a:chExt cx="3733819" cy="398716"/>
          </a:xfrm>
        </p:grpSpPr>
        <p:sp>
          <p:nvSpPr>
            <p:cNvPr id="23" name="Rechteck 22"/>
            <p:cNvSpPr/>
            <p:nvPr/>
          </p:nvSpPr>
          <p:spPr>
            <a:xfrm flipV="1">
              <a:off x="5410182" y="3810000"/>
              <a:ext cx="3733819" cy="91087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4" name="Rechteck 23"/>
            <p:cNvSpPr/>
            <p:nvPr/>
          </p:nvSpPr>
          <p:spPr>
            <a:xfrm flipV="1">
              <a:off x="5410200" y="3897010"/>
              <a:ext cx="3733801" cy="1920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5" name="Rechteck 24"/>
            <p:cNvSpPr/>
            <p:nvPr/>
          </p:nvSpPr>
          <p:spPr>
            <a:xfrm flipV="1">
              <a:off x="5410200" y="4115167"/>
              <a:ext cx="3733801" cy="9144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6" name="Rechteck 25"/>
            <p:cNvSpPr/>
            <p:nvPr/>
          </p:nvSpPr>
          <p:spPr>
            <a:xfrm flipV="1">
              <a:off x="5410200" y="4164403"/>
              <a:ext cx="1965960" cy="18288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7" name="Rechteck 26"/>
            <p:cNvSpPr/>
            <p:nvPr/>
          </p:nvSpPr>
          <p:spPr>
            <a:xfrm flipV="1">
              <a:off x="5410200" y="4199572"/>
              <a:ext cx="1965960" cy="9144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0" name="Abgerundetes Rechteck 29"/>
            <p:cNvSpPr/>
            <p:nvPr/>
          </p:nvSpPr>
          <p:spPr bwMode="white">
            <a:xfrm>
              <a:off x="5410200" y="3962400"/>
              <a:ext cx="3063240" cy="2743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1" name="Abgerundetes Rechteck 30"/>
            <p:cNvSpPr/>
            <p:nvPr/>
          </p:nvSpPr>
          <p:spPr bwMode="white">
            <a:xfrm>
              <a:off x="7376507" y="4060983"/>
              <a:ext cx="1600200" cy="36576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732523C-1D2F-42F0-BB40-124E41DF1137}" type="datetime1">
              <a:rPr lang="en-US" smtClean="0"/>
              <a:t>7/30/2010</a:t>
            </a:fld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  <p:grpSp>
        <p:nvGrpSpPr>
          <p:cNvPr id="20" name="Gruppieren 19"/>
          <p:cNvGrpSpPr/>
          <p:nvPr userDrawn="1"/>
        </p:nvGrpSpPr>
        <p:grpSpPr>
          <a:xfrm flipH="1">
            <a:off x="-12769" y="3810000"/>
            <a:ext cx="5425499" cy="398716"/>
            <a:chOff x="5410182" y="3810000"/>
            <a:chExt cx="3733819" cy="398716"/>
          </a:xfrm>
        </p:grpSpPr>
        <p:sp>
          <p:nvSpPr>
            <p:cNvPr id="21" name="Rechteck 20"/>
            <p:cNvSpPr/>
            <p:nvPr/>
          </p:nvSpPr>
          <p:spPr>
            <a:xfrm flipV="1">
              <a:off x="5410182" y="3810000"/>
              <a:ext cx="3733819" cy="91087"/>
            </a:xfrm>
            <a:prstGeom prst="rect">
              <a:avLst/>
            </a:prstGeom>
            <a:solidFill>
              <a:schemeClr val="accent2">
                <a:alpha val="10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22" name="Rechteck 21"/>
            <p:cNvSpPr/>
            <p:nvPr/>
          </p:nvSpPr>
          <p:spPr>
            <a:xfrm flipV="1">
              <a:off x="5410200" y="3897010"/>
              <a:ext cx="3733801" cy="192024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2" name="Rechteck 31"/>
            <p:cNvSpPr/>
            <p:nvPr/>
          </p:nvSpPr>
          <p:spPr>
            <a:xfrm flipV="1">
              <a:off x="5410200" y="4115167"/>
              <a:ext cx="3733801" cy="9144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3" name="Rechteck 32"/>
            <p:cNvSpPr/>
            <p:nvPr/>
          </p:nvSpPr>
          <p:spPr>
            <a:xfrm flipV="1">
              <a:off x="5410200" y="4164403"/>
              <a:ext cx="1965960" cy="18288"/>
            </a:xfrm>
            <a:prstGeom prst="rect">
              <a:avLst/>
            </a:prstGeom>
            <a:solidFill>
              <a:schemeClr val="accent2">
                <a:alpha val="60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34" name="Rechteck 33"/>
            <p:cNvSpPr/>
            <p:nvPr/>
          </p:nvSpPr>
          <p:spPr>
            <a:xfrm flipV="1">
              <a:off x="5410200" y="4199572"/>
              <a:ext cx="1965960" cy="9144"/>
            </a:xfrm>
            <a:prstGeom prst="rect">
              <a:avLst/>
            </a:prstGeom>
            <a:solidFill>
              <a:schemeClr val="accent2">
                <a:alpha val="65000"/>
              </a:scheme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5" name="Abgerundetes Rechteck 34"/>
            <p:cNvSpPr/>
            <p:nvPr/>
          </p:nvSpPr>
          <p:spPr bwMode="white">
            <a:xfrm>
              <a:off x="5410200" y="3962400"/>
              <a:ext cx="3063240" cy="27432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 useBgFill="1">
          <p:nvSpPr>
            <p:cNvPr id="36" name="Abgerundetes Rechteck 35"/>
            <p:cNvSpPr/>
            <p:nvPr/>
          </p:nvSpPr>
          <p:spPr bwMode="white">
            <a:xfrm>
              <a:off x="7376507" y="4060983"/>
              <a:ext cx="1600200" cy="36576"/>
            </a:xfrm>
            <a:prstGeom prst="roundRect">
              <a:avLst>
                <a:gd name="adj" fmla="val 16667"/>
              </a:avLst>
            </a:prstGeom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29C-DF46-4E65-8ED2-2CCBEED2EBF1}" type="datetime1">
              <a:rPr lang="en-US" smtClean="0"/>
              <a:t>7/30/2010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5C1CA-D3D1-43D2-8F1E-53967383904C}" type="datetime1">
              <a:rPr lang="en-US" smtClean="0"/>
              <a:t>7/30/2010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292080" y="612648"/>
            <a:ext cx="2304256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RHESSI Workshop 2010, Annapolis, August 2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A66F-A1E6-43A9-BB4D-2CC4DAE93A94}" type="datetime1">
              <a:rPr lang="en-US" smtClean="0"/>
              <a:t>7/30/2010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9134-4DBD-4AFF-8A82-E6493D069EC0}" type="datetime1">
              <a:rPr lang="en-US" smtClean="0"/>
              <a:t>7/30/2010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AEED94-97A2-4AC0-8075-0125C1A2111D}" type="datetime1">
              <a:rPr lang="en-US" smtClean="0"/>
              <a:t>7/30/2010</a:t>
            </a:fld>
            <a:endParaRPr lang="en-US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077F58B-9BA3-4BE6-8BC3-DBE94A222787}" type="datetime1">
              <a:rPr lang="en-US" smtClean="0"/>
              <a:t>7/30/2010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8F21-B1C4-4153-8695-FA56FA4AAE67}" type="datetime1">
              <a:rPr lang="en-US" smtClean="0"/>
              <a:t>7/30/2010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D5BD2-68EC-442B-89FB-B0EFCEE140A5}" type="datetime1">
              <a:rPr lang="en-US" smtClean="0"/>
              <a:t>7/30/2010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9A82-1414-4E32-81DA-F8FFC655FB19}" type="datetime1">
              <a:rPr lang="en-US" smtClean="0"/>
              <a:t>7/30/2010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A6F93A-AB13-4E6F-974A-CA3F4CC85601}" type="datetime1">
              <a:rPr lang="en-US" smtClean="0"/>
              <a:t>7/30/2010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26356E-CB7F-4084-9DD0-208FEFD4A9C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458200" cy="1470025"/>
          </a:xfrm>
        </p:spPr>
        <p:txBody>
          <a:bodyPr/>
          <a:lstStyle/>
          <a:p>
            <a:r>
              <a:rPr lang="en-US" dirty="0" smtClean="0"/>
              <a:t>Cloudy SolarSoftware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496944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Enhanced Capabilities for Finding, Pre-Processing and Visualizing Solar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323528" y="5805264"/>
            <a:ext cx="8676456" cy="8640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(</a:t>
            </a:r>
            <a:r>
              <a:rPr lang="en-US" sz="1800" dirty="0"/>
              <a:t>1) The Catholic University of America; (2) NASA Goddard Space Flight Center</a:t>
            </a:r>
            <a:br>
              <a:rPr lang="en-US" sz="1800" dirty="0"/>
            </a:br>
            <a:r>
              <a:rPr lang="en-US" sz="1800" dirty="0"/>
              <a:t>(3) Wyle Information Systems, Inc.; (4) ADNET Systems, Inc.</a:t>
            </a:r>
            <a:br>
              <a:rPr lang="en-US" sz="1800" dirty="0"/>
            </a:br>
            <a:r>
              <a:rPr lang="en-US" sz="1800" dirty="0"/>
              <a:t>(5) University of Applied Sciences North-Western </a:t>
            </a:r>
            <a:r>
              <a:rPr lang="en-US" sz="1800" dirty="0" smtClean="0"/>
              <a:t>Switzerland</a:t>
            </a:r>
            <a:endParaRPr lang="en-US" sz="1800" dirty="0"/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395536" y="3284984"/>
            <a:ext cx="8676456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RHESSI Workshop 2010, Annapolis, August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395536" y="4238996"/>
            <a:ext cx="8676456" cy="7021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László I. Etesi (1,5), Brian R. Dennis (2), Kim Tolbert (3), Dominic Zarro (4), Richard A. Schwartz (1), André Csillaghy (5)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99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348880"/>
            <a:ext cx="3975786" cy="33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SHOW_SYNOP for Searching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348880"/>
            <a:ext cx="4680520" cy="236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7" r="51738"/>
          <a:stretch/>
        </p:blipFill>
        <p:spPr bwMode="auto">
          <a:xfrm>
            <a:off x="179513" y="4352925"/>
            <a:ext cx="4138120" cy="66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79513" y="4387531"/>
            <a:ext cx="4138120" cy="5910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4860033" y="5713512"/>
            <a:ext cx="397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SHOW_SYNOP </a:t>
            </a:r>
            <a:r>
              <a:rPr lang="de-CH" dirty="0" err="1" smtClean="0"/>
              <a:t>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9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62" y="2132856"/>
            <a:ext cx="5190342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Search, Download, and Pre-Process EIS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14-Dec-2007 </a:t>
            </a:r>
            <a:br>
              <a:rPr lang="pt-BR" dirty="0" smtClean="0"/>
            </a:br>
            <a:r>
              <a:rPr lang="pt-BR" dirty="0" smtClean="0"/>
              <a:t>14:13:41</a:t>
            </a:r>
          </a:p>
          <a:p>
            <a:r>
              <a:rPr lang="pt-BR" dirty="0" smtClean="0"/>
              <a:t>Zip file</a:t>
            </a:r>
          </a:p>
          <a:p>
            <a:r>
              <a:rPr lang="pt-BR" dirty="0" smtClean="0"/>
              <a:t>Multiple </a:t>
            </a:r>
            <a:br>
              <a:rPr lang="pt-BR" dirty="0" smtClean="0"/>
            </a:br>
            <a:r>
              <a:rPr lang="pt-BR" dirty="0" smtClean="0"/>
              <a:t>wavelengths</a:t>
            </a:r>
          </a:p>
          <a:p>
            <a:r>
              <a:rPr lang="pt-BR" dirty="0" smtClean="0"/>
              <a:t>All wavelenghts</a:t>
            </a:r>
            <a:br>
              <a:rPr lang="pt-BR" dirty="0" smtClean="0"/>
            </a:br>
            <a:r>
              <a:rPr lang="pt-BR" dirty="0" smtClean="0"/>
              <a:t>are processed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11</a:t>
            </a:fld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003152" y="4529683"/>
            <a:ext cx="5050085" cy="1947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311859" y="5097859"/>
            <a:ext cx="648072" cy="601414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11859" y="2739736"/>
            <a:ext cx="648072" cy="601414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ysClr val="windowText" lastClr="000000"/>
                </a:solidFill>
              </a:rPr>
              <a:t>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285741" y="3856855"/>
            <a:ext cx="648072" cy="60141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69828" y="3081883"/>
            <a:ext cx="430163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148063" y="3081882"/>
            <a:ext cx="1656184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624188" y="2767557"/>
            <a:ext cx="1171947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329163" y="2767557"/>
            <a:ext cx="1171947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4069828" y="3701008"/>
            <a:ext cx="554360" cy="1947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4003152" y="5291684"/>
            <a:ext cx="5050085" cy="19471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47"/>
          <a:stretch/>
        </p:blipFill>
        <p:spPr bwMode="auto">
          <a:xfrm>
            <a:off x="3918162" y="5558410"/>
            <a:ext cx="5190342" cy="103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hteck 22"/>
          <p:cNvSpPr/>
          <p:nvPr/>
        </p:nvSpPr>
        <p:spPr>
          <a:xfrm>
            <a:off x="4003152" y="5533970"/>
            <a:ext cx="5050085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hteck 24"/>
          <p:cNvSpPr/>
          <p:nvPr/>
        </p:nvSpPr>
        <p:spPr>
          <a:xfrm>
            <a:off x="4726722" y="4754743"/>
            <a:ext cx="421342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43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Display EIS Data </a:t>
            </a:r>
            <a:r>
              <a:rPr lang="de-CH" dirty="0" err="1" smtClean="0"/>
              <a:t>with</a:t>
            </a:r>
            <a:r>
              <a:rPr lang="de-CH" dirty="0" smtClean="0"/>
              <a:t> PLOTMAN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364088" cy="45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pt-BR" dirty="0" smtClean="0"/>
              <a:t>Select </a:t>
            </a:r>
            <a:br>
              <a:rPr lang="pt-BR" dirty="0" smtClean="0"/>
            </a:br>
            <a:r>
              <a:rPr lang="pt-BR" dirty="0" smtClean="0"/>
              <a:t>wavelenghts</a:t>
            </a:r>
          </a:p>
        </p:txBody>
      </p:sp>
      <p:sp>
        <p:nvSpPr>
          <p:cNvPr id="10" name="Ellipse 9"/>
          <p:cNvSpPr/>
          <p:nvPr/>
        </p:nvSpPr>
        <p:spPr>
          <a:xfrm>
            <a:off x="3131840" y="5275858"/>
            <a:ext cx="648072" cy="601414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3132" y="5637837"/>
            <a:ext cx="5050085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4546703" y="4932742"/>
            <a:ext cx="421342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3284984"/>
            <a:ext cx="2088232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2"/>
          <a:stretch/>
        </p:blipFill>
        <p:spPr bwMode="auto">
          <a:xfrm>
            <a:off x="539552" y="5739560"/>
            <a:ext cx="2536851" cy="86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1043608" y="5949280"/>
            <a:ext cx="1368152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2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Display EIS Data </a:t>
            </a:r>
            <a:r>
              <a:rPr lang="de-CH" dirty="0" err="1" smtClean="0"/>
              <a:t>with</a:t>
            </a:r>
            <a:r>
              <a:rPr lang="de-CH" dirty="0" smtClean="0"/>
              <a:t> PLOTMAN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13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9529"/>
            <a:ext cx="3958246" cy="483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89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3538736" cy="4325112"/>
          </a:xfrm>
        </p:spPr>
        <p:txBody>
          <a:bodyPr/>
          <a:lstStyle/>
          <a:p>
            <a:r>
              <a:rPr lang="pt-BR" dirty="0" smtClean="0"/>
              <a:t>Use Plot_Control</a:t>
            </a:r>
          </a:p>
          <a:p>
            <a:r>
              <a:rPr lang="pt-BR" dirty="0" smtClean="0"/>
              <a:t>Image Display Options</a:t>
            </a:r>
          </a:p>
          <a:p>
            <a:r>
              <a:rPr lang="pt-BR" dirty="0" smtClean="0"/>
              <a:t>Select image for contour</a:t>
            </a:r>
          </a:p>
          <a:p>
            <a:r>
              <a:rPr lang="pt-BR" dirty="0" smtClean="0"/>
              <a:t>Configure contour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 RHESSI Contours on EIS Data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249" y="2100884"/>
            <a:ext cx="3220031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69" y="2100884"/>
            <a:ext cx="3220031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2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161" y="2132856"/>
            <a:ext cx="519034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Search, Download, and Pre-Process TRACE Data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14-Dec-2007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14:14:42</a:t>
            </a:r>
          </a:p>
          <a:p>
            <a:r>
              <a:rPr lang="pt-BR" dirty="0" smtClean="0"/>
              <a:t>Multiple </a:t>
            </a:r>
            <a:br>
              <a:rPr lang="pt-BR" dirty="0" smtClean="0"/>
            </a:br>
            <a:r>
              <a:rPr lang="pt-BR" dirty="0" smtClean="0"/>
              <a:t>wavelengths</a:t>
            </a:r>
          </a:p>
          <a:p>
            <a:r>
              <a:rPr lang="pt-BR" dirty="0" smtClean="0"/>
              <a:t>Selected</a:t>
            </a:r>
            <a:br>
              <a:rPr lang="pt-BR" dirty="0" smtClean="0"/>
            </a:br>
            <a:r>
              <a:rPr lang="pt-BR" dirty="0" smtClean="0"/>
              <a:t>wavelengths</a:t>
            </a:r>
            <a:br>
              <a:rPr lang="pt-BR" dirty="0" smtClean="0"/>
            </a:br>
            <a:r>
              <a:rPr lang="pt-BR" dirty="0" smtClean="0"/>
              <a:t>are processed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15</a:t>
            </a:fld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4003152" y="4120641"/>
            <a:ext cx="5050085" cy="1947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3311859" y="5097859"/>
            <a:ext cx="648072" cy="601414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11859" y="2739736"/>
            <a:ext cx="648072" cy="601414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ysClr val="windowText" lastClr="000000"/>
                </a:solidFill>
              </a:rPr>
              <a:t>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285741" y="3856855"/>
            <a:ext cx="648072" cy="601414"/>
          </a:xfrm>
          <a:prstGeom prst="ellipse">
            <a:avLst/>
          </a:prstGeom>
          <a:solidFill>
            <a:srgbClr val="92D050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069828" y="3081883"/>
            <a:ext cx="430163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>
            <a:off x="5148063" y="3081882"/>
            <a:ext cx="1656184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4624188" y="2767557"/>
            <a:ext cx="1171947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6329163" y="2767557"/>
            <a:ext cx="1171947" cy="19471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4069828" y="3701008"/>
            <a:ext cx="554360" cy="19471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988289" y="5689748"/>
            <a:ext cx="5050085" cy="19471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hteck 24"/>
          <p:cNvSpPr/>
          <p:nvPr/>
        </p:nvSpPr>
        <p:spPr>
          <a:xfrm>
            <a:off x="4726722" y="4754743"/>
            <a:ext cx="421342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2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97" y="3501008"/>
            <a:ext cx="3749972" cy="306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2204864"/>
            <a:ext cx="5364089" cy="45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Display TRACE Data </a:t>
            </a:r>
            <a:r>
              <a:rPr lang="de-CH" dirty="0" err="1" smtClean="0"/>
              <a:t>with</a:t>
            </a:r>
            <a:r>
              <a:rPr lang="de-CH" dirty="0" smtClean="0"/>
              <a:t> PLOTMAN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16</a:t>
            </a:fld>
            <a:endParaRPr lang="en-US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pt-BR" dirty="0" smtClean="0"/>
              <a:t>Select </a:t>
            </a:r>
            <a:br>
              <a:rPr lang="pt-BR" dirty="0" smtClean="0"/>
            </a:br>
            <a:r>
              <a:rPr lang="pt-BR" dirty="0" smtClean="0"/>
              <a:t>wavelenghts</a:t>
            </a:r>
          </a:p>
        </p:txBody>
      </p:sp>
      <p:sp>
        <p:nvSpPr>
          <p:cNvPr id="10" name="Ellipse 9"/>
          <p:cNvSpPr/>
          <p:nvPr/>
        </p:nvSpPr>
        <p:spPr>
          <a:xfrm>
            <a:off x="3131840" y="5275858"/>
            <a:ext cx="648072" cy="601414"/>
          </a:xfrm>
          <a:prstGeom prst="ellipse">
            <a:avLst/>
          </a:prstGeom>
          <a:solidFill>
            <a:srgbClr val="00206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3132" y="5933112"/>
            <a:ext cx="5141356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4546703" y="4932742"/>
            <a:ext cx="421342" cy="148263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43" b="59530"/>
          <a:stretch/>
        </p:blipFill>
        <p:spPr bwMode="auto">
          <a:xfrm>
            <a:off x="-36512" y="4512739"/>
            <a:ext cx="4972466" cy="30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70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Display TRACE Data </a:t>
            </a:r>
            <a:r>
              <a:rPr lang="de-CH" dirty="0" err="1"/>
              <a:t>with</a:t>
            </a:r>
            <a:r>
              <a:rPr lang="de-CH" dirty="0"/>
              <a:t> PLOTMAN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17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89144"/>
            <a:ext cx="3651870" cy="45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43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 RHESSI Contours on TRACE Data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18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3147814" cy="39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147814" cy="3934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6229"/>
            <a:ext cx="3142481" cy="392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2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Final Images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3213454" cy="392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50" y="2060848"/>
            <a:ext cx="2661449" cy="392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99" y="2060848"/>
            <a:ext cx="3142481" cy="3928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0" y="5988950"/>
            <a:ext cx="334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RHESSI 20-25keV clean </a:t>
            </a:r>
            <a:r>
              <a:rPr lang="de-CH" dirty="0" err="1" smtClean="0"/>
              <a:t>image</a:t>
            </a:r>
            <a:endParaRPr lang="de-CH" dirty="0" smtClean="0"/>
          </a:p>
          <a:p>
            <a:pPr algn="ctr"/>
            <a:r>
              <a:rPr lang="de-CH" dirty="0" smtClean="0"/>
              <a:t>14-Dec-2007 14:14:28 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253538" y="5988949"/>
            <a:ext cx="2902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Hinode</a:t>
            </a:r>
            <a:r>
              <a:rPr lang="de-CH" dirty="0" smtClean="0"/>
              <a:t>/EIS FE XV 284 Å</a:t>
            </a:r>
          </a:p>
          <a:p>
            <a:pPr algn="ctr"/>
            <a:r>
              <a:rPr lang="de-CH" dirty="0" smtClean="0"/>
              <a:t>14-Dec-2007 14:13:41</a:t>
            </a:r>
          </a:p>
          <a:p>
            <a:pPr algn="ctr"/>
            <a:r>
              <a:rPr lang="de-CH" dirty="0" err="1" smtClean="0"/>
              <a:t>with</a:t>
            </a:r>
            <a:r>
              <a:rPr lang="de-CH" dirty="0" smtClean="0"/>
              <a:t> RHESSI </a:t>
            </a:r>
            <a:r>
              <a:rPr lang="de-CH" dirty="0" err="1" smtClean="0"/>
              <a:t>contours</a:t>
            </a:r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5910398" y="5988950"/>
            <a:ext cx="3142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TRACE 171 Å</a:t>
            </a:r>
          </a:p>
          <a:p>
            <a:pPr algn="ctr"/>
            <a:r>
              <a:rPr lang="de-CH" dirty="0" smtClean="0"/>
              <a:t>14-Dec-2007 14:14:42</a:t>
            </a:r>
          </a:p>
          <a:p>
            <a:pPr algn="ctr"/>
            <a:r>
              <a:rPr lang="de-CH" dirty="0" err="1" smtClean="0"/>
              <a:t>with</a:t>
            </a:r>
            <a:r>
              <a:rPr lang="de-CH" dirty="0" smtClean="0"/>
              <a:t> RHESSI </a:t>
            </a:r>
            <a:r>
              <a:rPr lang="de-CH" dirty="0" err="1" smtClean="0"/>
              <a:t>contours</a:t>
            </a:r>
            <a:r>
              <a:rPr lang="de-CH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15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Cloudy SolarSoftware?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SSW IDL tools and Internet services</a:t>
            </a:r>
          </a:p>
          <a:p>
            <a:pPr lvl="1"/>
            <a:r>
              <a:rPr lang="en-US" dirty="0" smtClean="0"/>
              <a:t>Search (VSO and others)</a:t>
            </a:r>
          </a:p>
          <a:p>
            <a:pPr lvl="1"/>
            <a:r>
              <a:rPr lang="en-US" dirty="0" smtClean="0"/>
              <a:t>Pre-process (PrepServer)</a:t>
            </a:r>
          </a:p>
          <a:p>
            <a:pPr lvl="1"/>
            <a:r>
              <a:rPr lang="en-US" dirty="0" smtClean="0"/>
              <a:t>Visualize</a:t>
            </a:r>
          </a:p>
          <a:p>
            <a:r>
              <a:rPr lang="en-US" dirty="0" smtClean="0"/>
              <a:t>Integrated workflow</a:t>
            </a:r>
          </a:p>
          <a:p>
            <a:r>
              <a:rPr lang="en-US" dirty="0" smtClean="0"/>
              <a:t>Ideal for multi-instrument/multi-wavelength analysis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dirty="0" smtClean="0"/>
              <a:t>components</a:t>
            </a:r>
            <a:r>
              <a:rPr lang="en-US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SHOW_SYNOP</a:t>
            </a:r>
          </a:p>
          <a:p>
            <a:pPr lvl="1"/>
            <a:r>
              <a:rPr lang="en-US" dirty="0" smtClean="0"/>
              <a:t>Graphical user interface (GUI)</a:t>
            </a:r>
            <a:r>
              <a:rPr lang="en-US" dirty="0"/>
              <a:t> </a:t>
            </a:r>
            <a:r>
              <a:rPr lang="en-US" dirty="0" smtClean="0"/>
              <a:t>in IDL</a:t>
            </a:r>
          </a:p>
          <a:p>
            <a:pPr lvl="1"/>
            <a:r>
              <a:rPr lang="en-US" dirty="0" smtClean="0"/>
              <a:t>Search window</a:t>
            </a:r>
          </a:p>
          <a:p>
            <a:pPr lvl="1"/>
            <a:r>
              <a:rPr lang="en-US" dirty="0" smtClean="0"/>
              <a:t>Integrated (remote) pre-processing with PrepServer</a:t>
            </a:r>
          </a:p>
          <a:p>
            <a:pPr lvl="1"/>
            <a:r>
              <a:rPr lang="en-US" dirty="0" smtClean="0"/>
              <a:t>Integration with Visualization suite PLOTMAN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</a:t>
            </a:r>
            <a:r>
              <a:rPr lang="en-US" dirty="0" smtClean="0"/>
              <a:t>components</a:t>
            </a:r>
            <a:r>
              <a:rPr lang="en-US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PLOTMAN</a:t>
            </a:r>
          </a:p>
          <a:p>
            <a:pPr lvl="1"/>
            <a:r>
              <a:rPr lang="en-US" dirty="0" smtClean="0"/>
              <a:t>Graphical user interface (GUI)</a:t>
            </a:r>
            <a:r>
              <a:rPr lang="en-US" dirty="0"/>
              <a:t> </a:t>
            </a:r>
            <a:r>
              <a:rPr lang="en-US" dirty="0" smtClean="0"/>
              <a:t>in IDL</a:t>
            </a:r>
          </a:p>
          <a:p>
            <a:pPr lvl="1"/>
            <a:r>
              <a:rPr lang="en-US" dirty="0" smtClean="0"/>
              <a:t>Light </a:t>
            </a:r>
            <a:r>
              <a:rPr lang="en-US" dirty="0"/>
              <a:t>curves, images, and </a:t>
            </a:r>
            <a:r>
              <a:rPr lang="en-US" dirty="0" smtClean="0"/>
              <a:t>spectra</a:t>
            </a:r>
          </a:p>
          <a:p>
            <a:pPr lvl="1"/>
            <a:r>
              <a:rPr lang="en-US" dirty="0" smtClean="0"/>
              <a:t>Image rotation and zoom, overlays, multi-window graphics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everything come together?</a:t>
            </a:r>
            <a:endParaRPr lang="en-US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683568" y="2052024"/>
            <a:ext cx="7649952" cy="4761352"/>
            <a:chOff x="450440" y="1693480"/>
            <a:chExt cx="8226016" cy="5119896"/>
          </a:xfrm>
        </p:grpSpPr>
        <p:pic>
          <p:nvPicPr>
            <p:cNvPr id="6" name="Picture 2" descr="D:\Documents\2010\Goddard\Nugget\New\20100630.Step-1-2-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93480"/>
              <a:ext cx="5743941" cy="3096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D:\Documents\2010\Goddard\Nugget\New\20100630.EUVI.RHESS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693480"/>
              <a:ext cx="2016224" cy="246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2010\Goddard\Nugget\New\20100630.RHESSI.Overlay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894" y="3288998"/>
              <a:ext cx="2016224" cy="2464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450440" y="6444044"/>
              <a:ext cx="2889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SHOW_SYNOP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5956894" y="5797936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PLOTMAN</a:t>
              </a: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467544" y="3996965"/>
              <a:ext cx="2879869" cy="2437086"/>
              <a:chOff x="467544" y="3636925"/>
              <a:chExt cx="2879869" cy="2437086"/>
            </a:xfrm>
          </p:grpSpPr>
          <p:pic>
            <p:nvPicPr>
              <p:cNvPr id="12" name="Picture 5" descr="D:\Documents\2010\Goddard\Nugget\New\20100625.Show_synop.Search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3637696"/>
                <a:ext cx="2878957" cy="24363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7" descr="D:\Documents\2010\Goddard\Nugget\New\20100630.Show_synop.Searched_Downloaded.png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1505"/>
              <a:stretch/>
            </p:blipFill>
            <p:spPr bwMode="auto">
              <a:xfrm>
                <a:off x="467545" y="3636925"/>
                <a:ext cx="2879868" cy="6944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38" t="21542" r="44223" b="23057"/>
              <a:stretch/>
            </p:blipFill>
            <p:spPr bwMode="auto">
              <a:xfrm>
                <a:off x="1155032" y="4161266"/>
                <a:ext cx="914400" cy="1346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6</a:t>
            </a:fld>
            <a:endParaRPr lang="en-US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en-US" dirty="0" smtClean="0"/>
              <a:t>Instruments</a:t>
            </a:r>
          </a:p>
          <a:p>
            <a:pPr lvl="1"/>
            <a:r>
              <a:rPr lang="en-US" dirty="0" smtClean="0"/>
              <a:t>RHESSI</a:t>
            </a:r>
          </a:p>
          <a:p>
            <a:pPr lvl="1"/>
            <a:r>
              <a:rPr lang="en-US" dirty="0" smtClean="0"/>
              <a:t>EIS</a:t>
            </a:r>
          </a:p>
          <a:p>
            <a:pPr lvl="1"/>
            <a:r>
              <a:rPr lang="en-US" dirty="0" smtClean="0"/>
              <a:t>TRACE</a:t>
            </a:r>
          </a:p>
          <a:p>
            <a:r>
              <a:rPr lang="en-US" dirty="0" smtClean="0"/>
              <a:t>Date</a:t>
            </a:r>
          </a:p>
          <a:p>
            <a:pPr lvl="1"/>
            <a:r>
              <a:rPr lang="en-US" dirty="0" smtClean="0"/>
              <a:t>14-Dec-2007 14:14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9325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 RHESSI Image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Interval: 14-Dec-2007 14:14:28 - 14:15:00</a:t>
            </a:r>
          </a:p>
          <a:p>
            <a:r>
              <a:rPr lang="en-US" dirty="0" smtClean="0"/>
              <a:t>Algorithm: Clean</a:t>
            </a:r>
          </a:p>
          <a:p>
            <a:r>
              <a:rPr lang="en-US" dirty="0" smtClean="0"/>
              <a:t>Energy bands: 20 – 25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Detectors: 1, 2, 3, 4, 5, 6</a:t>
            </a:r>
          </a:p>
          <a:p>
            <a:r>
              <a:rPr lang="en-US" dirty="0" smtClean="0"/>
              <a:t>Pixel size: 0.5 x 0.5</a:t>
            </a:r>
          </a:p>
          <a:p>
            <a:r>
              <a:rPr lang="en-US" dirty="0" smtClean="0"/>
              <a:t>XY-Offset: 557, -116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8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 RHESSI Image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RHESSI suite</a:t>
            </a:r>
          </a:p>
          <a:p>
            <a:r>
              <a:rPr lang="en-US" dirty="0" smtClean="0"/>
              <a:t>PrepServer: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644842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92"/>
          <a:stretch/>
        </p:blipFill>
        <p:spPr bwMode="auto">
          <a:xfrm>
            <a:off x="899592" y="5618017"/>
            <a:ext cx="8071457" cy="85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971600" y="5618016"/>
            <a:ext cx="7776864" cy="763311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1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RHESSI Image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Plotman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RHESSI Workshop 2010, Annapolis, August 2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6356E-CB7F-4084-9DD0-208FEFD4A9C8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53444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24944"/>
            <a:ext cx="4342379" cy="219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96" r="50777"/>
          <a:stretch/>
        </p:blipFill>
        <p:spPr bwMode="auto">
          <a:xfrm>
            <a:off x="179511" y="4780444"/>
            <a:ext cx="5064994" cy="592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/>
        </p:nvSpPr>
        <p:spPr>
          <a:xfrm>
            <a:off x="190574" y="4780444"/>
            <a:ext cx="5053931" cy="5910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5000600" y="6449863"/>
            <a:ext cx="353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/>
              <a:t>PLOTMAN </a:t>
            </a:r>
            <a:r>
              <a:rPr lang="de-CH" dirty="0" err="1" smtClean="0"/>
              <a:t>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92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498</Words>
  <Application>Microsoft Office PowerPoint</Application>
  <PresentationFormat>Bildschirmpräsentation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Rhea</vt:lpstr>
      <vt:lpstr>Cloudy SolarSoftware</vt:lpstr>
      <vt:lpstr>What is Cloudy SolarSoftware?</vt:lpstr>
      <vt:lpstr>What are the components?</vt:lpstr>
      <vt:lpstr>What are the components?</vt:lpstr>
      <vt:lpstr>How does everything come together?</vt:lpstr>
      <vt:lpstr>Demo</vt:lpstr>
      <vt:lpstr>Reconstruct RHESSI Image</vt:lpstr>
      <vt:lpstr>Reconstruct RHESSI Image</vt:lpstr>
      <vt:lpstr>Display RHESSI Image</vt:lpstr>
      <vt:lpstr>Use SHOW_SYNOP for Searching</vt:lpstr>
      <vt:lpstr>Search, Download, and Pre-Process EIS Data</vt:lpstr>
      <vt:lpstr>Display EIS Data with PLOTMAN</vt:lpstr>
      <vt:lpstr>Display EIS Data with PLOTMAN</vt:lpstr>
      <vt:lpstr>Overlay RHESSI Contours on EIS Data</vt:lpstr>
      <vt:lpstr>Search, Download, and Pre-Process TRACE Data</vt:lpstr>
      <vt:lpstr>Display TRACE Data with PLOTMAN</vt:lpstr>
      <vt:lpstr>Display TRACE Data with PLOTMAN</vt:lpstr>
      <vt:lpstr>Overlay RHESSI Contours on TRACE Data</vt:lpstr>
      <vt:lpstr>Final Images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Laszlo Istvan Etesi</dc:creator>
  <cp:lastModifiedBy>Laszlo Istvan Etesi</cp:lastModifiedBy>
  <cp:revision>85</cp:revision>
  <dcterms:created xsi:type="dcterms:W3CDTF">2010-07-19T15:51:55Z</dcterms:created>
  <dcterms:modified xsi:type="dcterms:W3CDTF">2010-08-01T16:59:15Z</dcterms:modified>
</cp:coreProperties>
</file>