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3" r:id="rId2"/>
    <p:sldId id="325" r:id="rId3"/>
    <p:sldId id="350" r:id="rId4"/>
    <p:sldId id="351" r:id="rId5"/>
    <p:sldId id="352" r:id="rId6"/>
    <p:sldId id="349" r:id="rId7"/>
    <p:sldId id="353" r:id="rId8"/>
    <p:sldId id="355" r:id="rId9"/>
    <p:sldId id="356" r:id="rId10"/>
    <p:sldId id="354" r:id="rId11"/>
    <p:sldId id="348" r:id="rId12"/>
  </p:sldIdLst>
  <p:sldSz cx="9144000" cy="6858000" type="screen4x3"/>
  <p:notesSz cx="6858000" cy="9144000"/>
  <p:embeddedFontLst>
    <p:embeddedFont>
      <p:font typeface="Cambria Math" pitchFamily="18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B050"/>
    <a:srgbClr val="FF9933"/>
    <a:srgbClr val="003C69"/>
    <a:srgbClr val="FF0000"/>
    <a:srgbClr val="9933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6" autoAdjust="0"/>
    <p:restoredTop sz="91107" autoAdjust="0"/>
  </p:normalViewPr>
  <p:slideViewPr>
    <p:cSldViewPr snapToGrid="0">
      <p:cViewPr varScale="1">
        <p:scale>
          <a:sx n="73" d="100"/>
          <a:sy n="73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 snapToGrid="0">
      <p:cViewPr varScale="1">
        <p:scale>
          <a:sx n="80" d="100"/>
          <a:sy n="80" d="100"/>
        </p:scale>
        <p:origin x="-20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4D6FE-2440-4F7B-93C1-91927883A226}" type="datetimeFigureOut">
              <a:rPr lang="en-US" smtClean="0"/>
              <a:pPr/>
              <a:t>8/1/2010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5F1C7-855E-44D7-9311-C5921E5433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45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23624-5CA9-4CAD-B7A0-F92E878371AB}" type="datetimeFigureOut">
              <a:rPr lang="en-US"/>
              <a:pPr>
                <a:defRPr/>
              </a:pPr>
              <a:t>8/1/2010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0205FF-67A1-454D-8641-C09B2C9F2D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62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_hd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58"/>
            <a:ext cx="9144000" cy="6852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000" y="1621970"/>
            <a:ext cx="7200000" cy="2235657"/>
          </a:xfrm>
          <a:solidFill>
            <a:schemeClr val="tx2">
              <a:alpha val="50196"/>
            </a:schemeClr>
          </a:solidFill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4000" y="3934523"/>
            <a:ext cx="7200000" cy="1466848"/>
          </a:xfrm>
          <a:solidFill>
            <a:srgbClr val="003C69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 descr="STFC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7769" y="5949912"/>
            <a:ext cx="3096283" cy="720000"/>
          </a:xfrm>
          <a:prstGeom prst="rect">
            <a:avLst/>
          </a:prstGeom>
        </p:spPr>
      </p:pic>
      <p:pic>
        <p:nvPicPr>
          <p:cNvPr id="8" name="Picture 7" descr="UniofGlasgowLogo_W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7769" y="248622"/>
            <a:ext cx="2313123" cy="720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965371" y="6300580"/>
            <a:ext cx="317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i="1" dirty="0" smtClean="0">
                <a:solidFill>
                  <a:schemeClr val="bg1"/>
                </a:solidFill>
                <a:latin typeface="+mj-lt"/>
              </a:rPr>
              <a:t>email: iain@astro.gla.ac.uk</a:t>
            </a:r>
            <a:endParaRPr lang="en-GB" sz="18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transparent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5"/>
            <a:ext cx="1780880" cy="5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253512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60" y="1"/>
            <a:ext cx="6945940" cy="714356"/>
          </a:xfrm>
          <a:solidFill>
            <a:schemeClr val="tx2"/>
          </a:solidFill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1"/>
            <a:ext cx="8501122" cy="5429288"/>
          </a:xfrm>
        </p:spPr>
        <p:txBody>
          <a:bodyPr/>
          <a:lstStyle>
            <a:lvl1pPr>
              <a:buFont typeface="Arial" pitchFamily="34" charset="0"/>
              <a:buChar char="•"/>
              <a:defRPr sz="2200" b="1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4740" y="6475226"/>
            <a:ext cx="2895600" cy="365125"/>
          </a:xfrm>
        </p:spPr>
        <p:txBody>
          <a:bodyPr anchor="b"/>
          <a:lstStyle>
            <a:lvl1pPr algn="l">
              <a:defRPr sz="1400" b="1"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Hannah – RHESSI 9, Genoa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30713" y="6347207"/>
            <a:ext cx="691662" cy="501651"/>
          </a:xfrm>
        </p:spPr>
        <p:txBody>
          <a:bodyPr anchor="b"/>
          <a:lstStyle>
            <a:lvl1pPr>
              <a:defRPr sz="1400" b="1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Hannah – RHESSI 9, Genoa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24C64-3728-4395-ABBA-E935128C6E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44000" y="1717885"/>
            <a:ext cx="7200000" cy="2072367"/>
          </a:xfrm>
        </p:spPr>
        <p:txBody>
          <a:bodyPr anchor="ctr">
            <a:normAutofit/>
          </a:bodyPr>
          <a:lstStyle/>
          <a:p>
            <a:r>
              <a:rPr lang="en-GB" dirty="0" smtClean="0"/>
              <a:t>Regularized </a:t>
            </a:r>
            <a:r>
              <a:rPr lang="en-GB" smtClean="0"/>
              <a:t>inversion </a:t>
            </a:r>
            <a:br>
              <a:rPr lang="en-GB" smtClean="0"/>
            </a:br>
            <a:r>
              <a:rPr lang="en-GB" smtClean="0"/>
              <a:t>techniques for recovering </a:t>
            </a:r>
            <a:r>
              <a:rPr lang="en-GB" dirty="0" smtClean="0"/>
              <a:t>DEMs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44000" y="3880093"/>
            <a:ext cx="7200000" cy="13015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400" dirty="0" smtClean="0"/>
              <a:t>Iain Hannah</a:t>
            </a:r>
            <a:r>
              <a:rPr lang="en-GB" sz="2400" b="0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en-GB" sz="2400" b="0" dirty="0" smtClean="0">
                <a:solidFill>
                  <a:srgbClr val="FF9933"/>
                </a:solidFill>
              </a:rPr>
              <a:t>Eduard Kontar &amp; Lauren Braidwood</a:t>
            </a:r>
          </a:p>
          <a:p>
            <a:pPr>
              <a:spcBef>
                <a:spcPts val="0"/>
              </a:spcBef>
            </a:pPr>
            <a:r>
              <a:rPr lang="en-GB" sz="2000" b="0" dirty="0" smtClean="0"/>
              <a:t>University of Glasgow, UK</a:t>
            </a:r>
            <a:endParaRPr lang="en-GB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SDO/AIA Temperature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preliminary but huge potential</a:t>
            </a:r>
          </a:p>
          <a:p>
            <a:pPr lvl="1"/>
            <a:r>
              <a:rPr lang="en-GB" dirty="0" smtClean="0"/>
              <a:t>Not sure if temperature responses are correct</a:t>
            </a:r>
          </a:p>
          <a:p>
            <a:pPr lvl="1"/>
            <a:r>
              <a:rPr lang="en-GB" dirty="0" smtClean="0"/>
              <a:t>Regularized Inversion working but some issues…..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77" y="2295622"/>
            <a:ext cx="4500000" cy="359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2" y="2295623"/>
            <a:ext cx="4500000" cy="359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8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&amp; Future 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Regularized Inversion provides a fast, model independent way of recovering a DEM with error estimates in both T and DEM</a:t>
            </a:r>
          </a:p>
          <a:p>
            <a:pPr lvl="1"/>
            <a:r>
              <a:rPr lang="en-GB" dirty="0"/>
              <a:t>Though some bugs to </a:t>
            </a:r>
            <a:r>
              <a:rPr lang="en-GB" dirty="0" smtClean="0"/>
              <a:t>sort out</a:t>
            </a:r>
          </a:p>
          <a:p>
            <a:endParaRPr lang="en-GB" dirty="0"/>
          </a:p>
          <a:p>
            <a:r>
              <a:rPr lang="en-GB" dirty="0" smtClean="0"/>
              <a:t>With XRT tricky because of temperature response, contaminations and available data</a:t>
            </a:r>
          </a:p>
          <a:p>
            <a:endParaRPr lang="en-GB" dirty="0"/>
          </a:p>
          <a:p>
            <a:r>
              <a:rPr lang="en-GB" dirty="0" smtClean="0"/>
              <a:t>SDO/AIA looks very promising</a:t>
            </a:r>
          </a:p>
          <a:p>
            <a:pPr lvl="1"/>
            <a:r>
              <a:rPr lang="en-GB" dirty="0" smtClean="0"/>
              <a:t>Though some bugs to sort </a:t>
            </a:r>
            <a:r>
              <a:rPr lang="en-GB" dirty="0" smtClean="0"/>
              <a:t>out in regularized inversion implementation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EIS should also provide some useful data</a:t>
            </a:r>
          </a:p>
          <a:p>
            <a:pPr lvl="1"/>
            <a:r>
              <a:rPr lang="en-GB" dirty="0" smtClean="0"/>
              <a:t>Awaiting temperature responses from Peter Young</a:t>
            </a:r>
          </a:p>
          <a:p>
            <a:pPr lvl="1"/>
            <a:r>
              <a:rPr lang="en-GB" dirty="0" smtClean="0"/>
              <a:t>No doubt there will be bugs to sort out…..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&amp; Motivation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Current methods of recovering Differential Emission Measures DEMs(T)  from multi-filter data are not satisfactory</a:t>
                </a:r>
              </a:p>
              <a:p>
                <a:pPr lvl="1"/>
                <a:r>
                  <a:rPr lang="en-GB" dirty="0" smtClean="0"/>
                  <a:t>Ratio methods, Spine forward fitting</a:t>
                </a:r>
              </a:p>
              <a:p>
                <a:pPr lvl="1"/>
                <a:r>
                  <a:rPr lang="en-GB" dirty="0" smtClean="0"/>
                  <a:t>Model assumptions, Slow, Poor error analysis</a:t>
                </a:r>
              </a:p>
              <a:p>
                <a:pPr lvl="1"/>
                <a:endParaRPr lang="en-GB" dirty="0"/>
              </a:p>
              <a:p>
                <a:r>
                  <a:rPr lang="en-GB" dirty="0" smtClean="0"/>
                  <a:t>Instead propose to use Regularised Inversion</a:t>
                </a:r>
              </a:p>
              <a:p>
                <a:pPr lvl="1"/>
                <a:r>
                  <a:rPr lang="en-GB" dirty="0" smtClean="0"/>
                  <a:t>Used in RHESSI software to invert counts to electrons</a:t>
                </a:r>
              </a:p>
              <a:p>
                <a:pPr lvl="1"/>
                <a:r>
                  <a:rPr lang="en-GB" smtClean="0"/>
                  <a:t>Computationally fast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No model assumption</a:t>
                </a:r>
              </a:p>
              <a:p>
                <a:pPr lvl="1"/>
                <a:r>
                  <a:rPr lang="en-GB" dirty="0" smtClean="0"/>
                  <a:t>Returns x and y errors: so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𝐷𝐸𝑀</m:t>
                    </m:r>
                  </m:oMath>
                </a14:m>
                <a:endParaRPr lang="en-GB" dirty="0" smtClean="0"/>
              </a:p>
              <a:p>
                <a:pPr lvl="1"/>
                <a:endParaRPr lang="en-GB" dirty="0"/>
              </a:p>
              <a:p>
                <a:r>
                  <a:rPr lang="en-GB" dirty="0" smtClean="0"/>
                  <a:t>Applied this to XRT simulated and real data, SDO/AIA simulated data</a:t>
                </a:r>
              </a:p>
              <a:p>
                <a:pPr lvl="1"/>
                <a:r>
                  <a:rPr lang="en-GB" dirty="0" smtClean="0"/>
                  <a:t>Still some issues/optimisations needed</a:t>
                </a:r>
              </a:p>
              <a:p>
                <a:pPr lvl="1"/>
                <a:r>
                  <a:rPr lang="en-GB" dirty="0" smtClean="0"/>
                  <a:t>Also beginning to work on applying this to EIS with P. Young (NRL)</a:t>
                </a:r>
              </a:p>
              <a:p>
                <a:pPr lvl="1"/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89" t="-673" r="-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DEM: What is the problem?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To find the line of sight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𝑫𝑬𝑴</m:t>
                    </m:r>
                    <m:r>
                      <a:rPr lang="en-GB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GB" b="1" i="1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GB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for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𝒋</m:t>
                    </m:r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𝟎</m:t>
                    </m:r>
                    <m:r>
                      <a:rPr lang="en-GB" b="1" i="1" smtClean="0">
                        <a:latin typeface="Cambria Math"/>
                      </a:rPr>
                      <m:t>…</m:t>
                    </m:r>
                    <m:r>
                      <a:rPr lang="en-GB" b="1" i="1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GB" dirty="0" smtClean="0"/>
                  <a:t> [cm</a:t>
                </a:r>
                <a:r>
                  <a:rPr lang="en-GB" baseline="30000" dirty="0" smtClean="0"/>
                  <a:t>-5</a:t>
                </a:r>
                <a:r>
                  <a:rPr lang="en-GB" dirty="0" smtClean="0"/>
                  <a:t>K</a:t>
                </a:r>
                <a:r>
                  <a:rPr lang="en-GB" baseline="30000" dirty="0" smtClean="0"/>
                  <a:t>-1</a:t>
                </a:r>
                <a:r>
                  <a:rPr lang="en-GB" dirty="0" smtClean="0"/>
                  <a:t>] is to solve the system of linear equations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problem is </a:t>
                </a:r>
                <a:r>
                  <a:rPr lang="en-US" dirty="0" smtClean="0"/>
                  <a:t>ill-posed 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system is underdetermined and the system of linear equations has </a:t>
                </a:r>
                <a:r>
                  <a:rPr lang="en-GB" dirty="0"/>
                  <a:t>no unique solution (Craig &amp; Brown 1986</a:t>
                </a:r>
                <a:r>
                  <a:rPr lang="en-GB" dirty="0" smtClean="0"/>
                  <a:t>).</a:t>
                </a:r>
              </a:p>
              <a:p>
                <a:r>
                  <a:rPr lang="en-GB" dirty="0" smtClean="0"/>
                  <a:t>Solve via</a:t>
                </a:r>
              </a:p>
              <a:p>
                <a:pPr lvl="1"/>
                <a:r>
                  <a:rPr lang="en-GB" dirty="0" smtClean="0"/>
                  <a:t>Ratio Method: assume isothermal, divide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Forward Fitting: assume model (i.e. spline) and iterate</a:t>
                </a:r>
              </a:p>
              <a:p>
                <a:pPr lvl="1"/>
                <a:r>
                  <a:rPr lang="en-GB" dirty="0" smtClean="0"/>
                  <a:t>Inversion: Try to invert/solve the above equation</a:t>
                </a:r>
              </a:p>
              <a:p>
                <a:pPr lvl="1"/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89" t="-561" b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382" y="1768531"/>
                <a:ext cx="8894617" cy="588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𝐷𝐸𝑀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2" y="1768531"/>
                <a:ext cx="8894617" cy="5887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4628" y="2385851"/>
                <a:ext cx="2171700" cy="73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+mj-lt"/>
                  </a:rPr>
                  <a:t>Data observed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+mj-lt"/>
                  </a:rPr>
                  <a:t> filter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8" y="2385851"/>
                <a:ext cx="2171700" cy="736677"/>
              </a:xfrm>
              <a:prstGeom prst="rect">
                <a:avLst/>
              </a:prstGeom>
              <a:blipFill rotWithShape="1">
                <a:blip r:embed="rId4"/>
                <a:stretch>
                  <a:fillRect t="-4132" b="-140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05544" y="2583267"/>
                <a:ext cx="1891146" cy="102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+mj-lt"/>
                  </a:rPr>
                  <a:t>Temperature response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+mj-lt"/>
                  </a:rPr>
                  <a:t> filter,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 in total</a:t>
                </a:r>
                <a:endParaRPr lang="en-GB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4" y="2583267"/>
                <a:ext cx="1891146" cy="1021177"/>
              </a:xfrm>
              <a:prstGeom prst="rect">
                <a:avLst/>
              </a:prstGeom>
              <a:blipFill rotWithShape="1">
                <a:blip r:embed="rId5"/>
                <a:stretch>
                  <a:fillRect t="-2994" b="-10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75319" y="2383212"/>
                <a:ext cx="18911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+mj-lt"/>
                  </a:rPr>
                  <a:t>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GB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319" y="2383212"/>
                <a:ext cx="1891146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0036" y="2783322"/>
                <a:ext cx="18911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+mj-lt"/>
                  </a:rPr>
                  <a:t>DEM 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+mj-lt"/>
                  </a:rPr>
                  <a:t> temperature </a:t>
                </a:r>
                <a:endParaRPr lang="en-GB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036" y="2783322"/>
                <a:ext cx="1891146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645" t="-4310" r="-5161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057400" y="2140527"/>
            <a:ext cx="768928" cy="342900"/>
          </a:xfrm>
          <a:prstGeom prst="straightConnector1">
            <a:avLst/>
          </a:prstGeom>
          <a:ln w="38100" cap="sq">
            <a:solidFill>
              <a:schemeClr val="accent1"/>
            </a:solidFill>
            <a:miter lim="800000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74473" y="2292928"/>
            <a:ext cx="467591" cy="333748"/>
          </a:xfrm>
          <a:prstGeom prst="straightConnector1">
            <a:avLst/>
          </a:prstGeom>
          <a:ln w="38100" cap="sq">
            <a:solidFill>
              <a:schemeClr val="accent1"/>
            </a:solidFill>
            <a:miter lim="800000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242215" y="2311977"/>
            <a:ext cx="649430" cy="471345"/>
          </a:xfrm>
          <a:prstGeom prst="straightConnector1">
            <a:avLst/>
          </a:prstGeom>
          <a:ln w="38100" cap="sq">
            <a:solidFill>
              <a:schemeClr val="accent1"/>
            </a:solidFill>
            <a:miter lim="800000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639791" y="2140527"/>
            <a:ext cx="820882" cy="245324"/>
          </a:xfrm>
          <a:prstGeom prst="straightConnector1">
            <a:avLst/>
          </a:prstGeom>
          <a:ln w="38100" cap="sq">
            <a:solidFill>
              <a:schemeClr val="accent1"/>
            </a:solidFill>
            <a:miter lim="800000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3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Regularised Inversion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Based on </a:t>
                </a:r>
                <a:r>
                  <a:rPr lang="en-GB" dirty="0" err="1" smtClean="0"/>
                  <a:t>Tikhonov</a:t>
                </a:r>
                <a:r>
                  <a:rPr lang="en-GB" dirty="0" smtClean="0"/>
                  <a:t> Regularisation</a:t>
                </a:r>
              </a:p>
              <a:p>
                <a:pPr lvl="1"/>
                <a:r>
                  <a:rPr lang="en-GB" dirty="0" smtClean="0"/>
                  <a:t>RHESSI implementation by Kontar et al. 2004</a:t>
                </a:r>
              </a:p>
              <a:p>
                <a:pPr lvl="1"/>
                <a:r>
                  <a:rPr lang="en-GB" dirty="0" smtClean="0"/>
                  <a:t>Applies a constraint to the recast problem to avoid noise amplification, resulting in following least squares problem to solve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en-GB" b="1" dirty="0" smtClean="0"/>
                  <a:t> </a:t>
                </a:r>
                <a:r>
                  <a:rPr lang="en-GB" dirty="0" smtClean="0"/>
                  <a:t>is the constraint matrix,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𝑫𝑬</m:t>
                    </m:r>
                    <m:sSub>
                      <m:sSubPr>
                        <m:ctrlPr>
                          <a:rPr lang="en-GB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dirty="0" smtClean="0"/>
                  <a:t> a “guess” solution</a:t>
                </a:r>
              </a:p>
              <a:p>
                <a:pPr lvl="1"/>
                <a:endParaRPr lang="en-GB" dirty="0" smtClean="0"/>
              </a:p>
              <a:p>
                <a:r>
                  <a:rPr lang="en-GB" dirty="0" smtClean="0"/>
                  <a:t>Solved via Generalized SVD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GB" dirty="0" smtClean="0"/>
                  <a:t> is the regularized inverse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𝐷𝐸𝑀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en-GB" b="1" i="1" smtClean="0">
                        <a:latin typeface="Cambria Math"/>
                        <a:ea typeface="Cambria Math"/>
                      </a:rPr>
                      <m:t>𝑹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𝐷𝑁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Error: Difference between true and our solution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pPr marL="857250" lvl="1" indent="-457200">
                  <a:buFont typeface="+mj-lt"/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89" t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9381" y="2452877"/>
                <a:ext cx="88946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/>
                                </a:rPr>
                                <m:t>𝑭</m:t>
                              </m:r>
                              <m:r>
                                <a:rPr lang="en-GB" sz="2800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𝐷𝐸𝑀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𝐷𝑁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r>
                        <a:rPr lang="en-GB" sz="2800" b="0" i="1" smtClean="0">
                          <a:latin typeface="Cambria Math"/>
                        </a:rPr>
                        <m:t>𝜆</m:t>
                      </m:r>
                      <m:d>
                        <m:dPr>
                          <m:begChr m:val="‖"/>
                          <m:endChr m:val="‖"/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𝑳</m:t>
                          </m:r>
                          <m:r>
                            <a:rPr lang="en-GB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𝐷𝐸𝑀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𝐷𝐸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1" y="2452877"/>
                <a:ext cx="889461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383" y="5099105"/>
                <a:ext cx="88946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𝛿</m:t>
                      </m:r>
                      <m:r>
                        <a:rPr lang="en-GB" sz="2800" b="0" i="1" smtClean="0">
                          <a:latin typeface="Cambria Math"/>
                        </a:rPr>
                        <m:t>𝐷𝐸𝑀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𝑹𝑭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𝑰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𝐷𝐸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𝑡𝑟𝑢𝑒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r>
                        <a:rPr lang="en-GB" sz="2800" b="1" i="1" smtClean="0">
                          <a:latin typeface="Cambria Math"/>
                        </a:rPr>
                        <m:t>𝑹</m:t>
                      </m:r>
                      <m:r>
                        <a:rPr lang="en-GB" sz="28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3" y="5099105"/>
                <a:ext cx="889461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2837" y="5848645"/>
                <a:ext cx="32731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+mj-lt"/>
                  </a:rPr>
                  <a:t>Temperature resolution </a:t>
                </a:r>
              </a:p>
              <a:p>
                <a:pPr algn="ctr"/>
                <a:r>
                  <a:rPr lang="en-GB" sz="2000" dirty="0" smtClean="0">
                    <a:latin typeface="+mj-lt"/>
                  </a:rPr>
                  <a:t>(x error) from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𝑹𝑭</m:t>
                    </m:r>
                    <m:r>
                      <a:rPr lang="en-GB" sz="2000" b="0" i="1" smtClean="0">
                        <a:latin typeface="Cambria Math"/>
                      </a:rPr>
                      <m:t>≠</m:t>
                    </m:r>
                    <m:r>
                      <a:rPr lang="en-GB" sz="2000" b="1" i="1" smtClean="0">
                        <a:latin typeface="Cambria Math"/>
                      </a:rPr>
                      <m:t>𝑰</m:t>
                    </m:r>
                  </m:oMath>
                </a14:m>
                <a:endParaRPr lang="en-GB" sz="2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7" y="5848645"/>
                <a:ext cx="3273135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4274" b="-13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79026" y="6002533"/>
            <a:ext cx="327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Noise propagation (y error)</a:t>
            </a:r>
            <a:endParaRPr lang="en-GB" sz="2000" b="1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22518" y="5622325"/>
            <a:ext cx="519546" cy="342900"/>
          </a:xfrm>
          <a:prstGeom prst="straightConnector1">
            <a:avLst/>
          </a:prstGeom>
          <a:ln w="38100" cap="sq">
            <a:solidFill>
              <a:schemeClr val="accent1"/>
            </a:solidFill>
            <a:miter lim="800000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015593" y="5659633"/>
            <a:ext cx="289216" cy="305592"/>
          </a:xfrm>
          <a:prstGeom prst="straightConnector1">
            <a:avLst/>
          </a:prstGeom>
          <a:ln w="38100" cap="sq">
            <a:solidFill>
              <a:schemeClr val="accent1"/>
            </a:solidFill>
            <a:miter lim="800000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3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XRT Filter Response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73" y="2407435"/>
            <a:ext cx="540565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1"/>
            <a:ext cx="8497195" cy="5429288"/>
          </a:xfrm>
        </p:spPr>
        <p:txBody>
          <a:bodyPr/>
          <a:lstStyle/>
          <a:p>
            <a:r>
              <a:rPr lang="en-GB" dirty="0" smtClean="0"/>
              <a:t>Added complications:</a:t>
            </a:r>
          </a:p>
          <a:p>
            <a:pPr lvl="1"/>
            <a:r>
              <a:rPr lang="en-GB" dirty="0" smtClean="0"/>
              <a:t>With simulated DEM do not know duration so error estimate tricky</a:t>
            </a:r>
          </a:p>
          <a:p>
            <a:pPr lvl="1"/>
            <a:r>
              <a:rPr lang="en-GB" dirty="0" smtClean="0"/>
              <a:t>Time dependent surface contamination on XRT CCD</a:t>
            </a:r>
          </a:p>
          <a:p>
            <a:pPr lvl="1"/>
            <a:r>
              <a:rPr lang="en-GB" dirty="0" smtClean="0"/>
              <a:t>With real data do not get all filters </a:t>
            </a:r>
            <a:r>
              <a:rPr lang="en-GB" dirty="0" smtClean="0"/>
              <a:t>&amp; saturated </a:t>
            </a:r>
            <a:r>
              <a:rPr lang="en-GB" dirty="0" smtClean="0"/>
              <a:t>pixels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76213" y="3552253"/>
            <a:ext cx="206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15 possible filter combinations</a:t>
            </a:r>
            <a:endParaRPr lang="en-GB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45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93" y="1508278"/>
            <a:ext cx="5549408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XRT: Simulated DEM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all filter combinations and 12-Nov-2006 (pre-contamination)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93" y="1508278"/>
            <a:ext cx="5549408" cy="46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93" y="1508278"/>
            <a:ext cx="5549408" cy="46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93" y="1508278"/>
            <a:ext cx="5549408" cy="46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524" y="6205339"/>
            <a:ext cx="2067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8000"/>
                </a:solidFill>
                <a:latin typeface="+mj-lt"/>
              </a:rPr>
              <a:t>Ratio Method</a:t>
            </a:r>
            <a:endParaRPr lang="en-GB" sz="20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6018" y="6205339"/>
            <a:ext cx="2067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  <a:latin typeface="+mj-lt"/>
              </a:rPr>
              <a:t>Forward Fit</a:t>
            </a:r>
            <a:endParaRPr lang="en-GB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8301" y="6205339"/>
            <a:ext cx="259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Forward Fit MC Errors</a:t>
            </a:r>
            <a:endParaRPr lang="en-GB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6945" y="6205339"/>
            <a:ext cx="259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+mj-lt"/>
              </a:rPr>
              <a:t>Regularized Inversion</a:t>
            </a:r>
            <a:endParaRPr lang="en-GB" sz="20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83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XRT: Simulated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More simulated examples, still all filters combinations</a:t>
            </a:r>
          </a:p>
          <a:p>
            <a:pPr lvl="1"/>
            <a:r>
              <a:rPr lang="en-GB" dirty="0" smtClean="0"/>
              <a:t>Two Gaussians</a:t>
            </a:r>
          </a:p>
          <a:p>
            <a:pPr lvl="1"/>
            <a:r>
              <a:rPr lang="en-GB" dirty="0" smtClean="0"/>
              <a:t>Fainter source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45" y="2206773"/>
            <a:ext cx="4500000" cy="359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2" y="2206773"/>
            <a:ext cx="4500000" cy="359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XRT: Simulated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using more realistic filter combinations and durations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9" y="1853479"/>
            <a:ext cx="4500000" cy="359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969" y="5480242"/>
            <a:ext cx="4379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Same combinations as </a:t>
            </a:r>
          </a:p>
          <a:p>
            <a:pPr algn="ctr"/>
            <a:r>
              <a:rPr lang="en-GB" sz="2000" b="1" dirty="0" err="1" smtClean="0">
                <a:latin typeface="+mj-lt"/>
              </a:rPr>
              <a:t>Schmelz</a:t>
            </a:r>
            <a:r>
              <a:rPr lang="en-GB" sz="2000" b="1" dirty="0" smtClean="0">
                <a:latin typeface="+mj-lt"/>
              </a:rPr>
              <a:t> et al. 2009</a:t>
            </a:r>
          </a:p>
          <a:p>
            <a:pPr algn="ctr"/>
            <a:r>
              <a:rPr lang="en-GB" sz="2000" b="1" dirty="0" smtClean="0">
                <a:latin typeface="+mj-lt"/>
              </a:rPr>
              <a:t>(</a:t>
            </a:r>
            <a:r>
              <a:rPr lang="en-GB" sz="2000" b="1" i="1" dirty="0" smtClean="0">
                <a:latin typeface="+mj-lt"/>
              </a:rPr>
              <a:t>XRT data tricky….</a:t>
            </a:r>
            <a:r>
              <a:rPr lang="en-GB" sz="2000" b="1" dirty="0" smtClean="0">
                <a:latin typeface="+mj-lt"/>
              </a:rPr>
              <a:t>)</a:t>
            </a:r>
            <a:endParaRPr lang="en-GB" sz="2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4969" y="5480242"/>
            <a:ext cx="4379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Same combinations as </a:t>
            </a:r>
          </a:p>
          <a:p>
            <a:pPr algn="ctr"/>
            <a:r>
              <a:rPr lang="en-GB" sz="2000" b="1" dirty="0" smtClean="0">
                <a:latin typeface="+mj-lt"/>
              </a:rPr>
              <a:t>Reeves &amp; Weber 2009</a:t>
            </a:r>
          </a:p>
          <a:p>
            <a:pPr algn="ctr"/>
            <a:r>
              <a:rPr lang="en-GB" sz="2000" b="1" dirty="0" smtClean="0">
                <a:latin typeface="+mj-lt"/>
              </a:rPr>
              <a:t>(XRT data on next slide)</a:t>
            </a:r>
            <a:endParaRPr lang="en-GB" sz="2000" b="1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853479"/>
            <a:ext cx="4500000" cy="359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XRT: 10-Jul-07 13:10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7 filter combinations of post flare loops (C8 12:35UT)</a:t>
                </a:r>
              </a:p>
              <a:p>
                <a:pPr lvl="1"/>
                <a:r>
                  <a:rPr lang="en-GB" dirty="0" smtClean="0"/>
                  <a:t>Summed over indicated region of maps</a:t>
                </a:r>
              </a:p>
              <a:p>
                <a:pPr lvl="1"/>
                <a:r>
                  <a:rPr lang="en-GB" dirty="0" smtClean="0"/>
                  <a:t>Produces single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𝐷𝑁</m:t>
                    </m:r>
                    <m:r>
                      <a:rPr lang="en-GB" b="0" i="1" smtClean="0">
                        <a:latin typeface="Cambria Math"/>
                      </a:rPr>
                      <m:t>±</m:t>
                    </m:r>
                    <m:r>
                      <a:rPr lang="en-GB" b="0" i="1" smtClean="0">
                        <a:latin typeface="Cambria Math"/>
                      </a:rPr>
                      <m:t>𝜎</m:t>
                    </m:r>
                    <m:r>
                      <a:rPr lang="en-GB" b="0" i="1" smtClean="0">
                        <a:latin typeface="Cambria Math"/>
                      </a:rPr>
                      <m:t>𝐷𝑁</m:t>
                    </m:r>
                  </m:oMath>
                </a14:m>
                <a:r>
                  <a:rPr lang="en-GB" dirty="0" smtClean="0"/>
                  <a:t> per map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89" t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2423701"/>
            <a:ext cx="4500000" cy="359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2" y="2631520"/>
            <a:ext cx="4500000" cy="321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6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8865</TotalTime>
  <Words>650</Words>
  <Application>Microsoft Office PowerPoint</Application>
  <PresentationFormat>On-screen Show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Calibri</vt:lpstr>
      <vt:lpstr>Office Theme</vt:lpstr>
      <vt:lpstr>Regularized inversion  techniques for recovering DEMs</vt:lpstr>
      <vt:lpstr>Introduction &amp; Motivation</vt:lpstr>
      <vt:lpstr>DEM: What is the problem?</vt:lpstr>
      <vt:lpstr>Regularised Inversion</vt:lpstr>
      <vt:lpstr>XRT Filter Response</vt:lpstr>
      <vt:lpstr>XRT: Simulated DEM</vt:lpstr>
      <vt:lpstr>XRT: Simulated Data</vt:lpstr>
      <vt:lpstr>XRT: Simulated Data</vt:lpstr>
      <vt:lpstr>XRT: 10-Jul-07 13:10</vt:lpstr>
      <vt:lpstr>SDO/AIA Temperature Response</vt:lpstr>
      <vt:lpstr>Conclusions &amp; Future Work 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Iain Hannah</dc:creator>
  <cp:lastModifiedBy>Iain Hannah</cp:lastModifiedBy>
  <cp:revision>588</cp:revision>
  <dcterms:created xsi:type="dcterms:W3CDTF">2008-08-29T11:40:15Z</dcterms:created>
  <dcterms:modified xsi:type="dcterms:W3CDTF">2010-08-01T16:58:02Z</dcterms:modified>
</cp:coreProperties>
</file>