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93" r:id="rId2"/>
    <p:sldId id="295" r:id="rId3"/>
    <p:sldId id="297" r:id="rId4"/>
    <p:sldId id="298" r:id="rId5"/>
    <p:sldId id="300" r:id="rId6"/>
    <p:sldId id="301" r:id="rId7"/>
    <p:sldId id="296" r:id="rId8"/>
    <p:sldId id="303" r:id="rId9"/>
    <p:sldId id="304" r:id="rId10"/>
    <p:sldId id="305" r:id="rId11"/>
    <p:sldId id="306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58" autoAdjust="0"/>
  </p:normalViewPr>
  <p:slideViewPr>
    <p:cSldViewPr>
      <p:cViewPr varScale="1">
        <p:scale>
          <a:sx n="81" d="100"/>
          <a:sy n="81" d="100"/>
        </p:scale>
        <p:origin x="-44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BA1EF9-0127-4B16-8274-DAA7F94A5095}" type="datetimeFigureOut">
              <a:rPr lang="fr-FR"/>
              <a:pPr>
                <a:defRPr/>
              </a:pPr>
              <a:t>04/08/2010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BAA5BB-06CD-465D-A280-E3FD8EBE66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1A58-804F-4C5E-997F-4069205904C6}" type="slidenum">
              <a:rPr lang="fr-FR"/>
              <a:pPr/>
              <a:t>3</a:t>
            </a:fld>
            <a:endParaRPr lang="fr-FR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1EDF-A0E8-41BC-9921-22325F1012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80575-D36B-4271-88FB-294EFD260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2520-255A-438D-B79F-F02D56CB16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DD61-AF64-461E-9AD7-A86026FC23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3F6E-29EA-43F5-9669-24031A937D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A3F6-3438-45B4-9A28-83F10235B2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CBFCAE-DFF9-4DC0-99EC-7127EB7FA58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5761-F093-41C9-9F0B-2E7FAF23B0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DC39-9AC4-41A9-95BA-799F13FD83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A488E-A743-433C-ADF9-FE79D5D6EF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3528-184B-43FA-842D-240A2DE698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10678-1260-40FE-A522-8EB2FA9E6C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5F93-BFE8-4C43-95E9-9C7B9099AF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2279-6B85-404A-84BC-C9B20A1D29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B6EAD-4299-42C5-ADEF-D789394F8B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EB0833-16BB-4F89-A677-E72924B3D7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6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prg.ssl.berkeley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lnSpc>
                <a:spcPct val="100000"/>
              </a:lnSpc>
              <a:buClr>
                <a:srgbClr val="990033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</a:pPr>
            <a:r>
              <a:rPr lang="en-GB" sz="3600" b="1" dirty="0" smtClean="0"/>
              <a:t>Tracing the magnetic connectivity between the solar surface, corona and </a:t>
            </a:r>
            <a:r>
              <a:rPr lang="en-GB" sz="3600" b="1" dirty="0" smtClean="0">
                <a:solidFill>
                  <a:schemeClr val="accent4"/>
                </a:solidFill>
              </a:rPr>
              <a:t>inner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heliosphere</a:t>
            </a:r>
            <a:endParaRPr lang="en-GB" sz="3600" b="1" dirty="0" smtClean="0"/>
          </a:p>
          <a:p>
            <a:pPr algn="ctr">
              <a:lnSpc>
                <a:spcPct val="100000"/>
              </a:lnSpc>
              <a:buClr>
                <a:srgbClr val="990033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</a:pPr>
            <a:r>
              <a:rPr lang="en-GB" sz="3600" b="1" dirty="0" smtClean="0"/>
              <a:t>using combined X-ray and radio observations </a:t>
            </a:r>
          </a:p>
          <a:p>
            <a:pPr algn="ctr">
              <a:lnSpc>
                <a:spcPct val="100000"/>
              </a:lnSpc>
              <a:buClr>
                <a:srgbClr val="9900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</a:pPr>
            <a:endParaRPr lang="en-GB" b="1" dirty="0" smtClean="0">
              <a:solidFill>
                <a:srgbClr val="990033"/>
              </a:solidFill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</a:pPr>
            <a:r>
              <a:rPr lang="en-GB" b="1" dirty="0" err="1" smtClean="0">
                <a:solidFill>
                  <a:schemeClr val="tx2"/>
                </a:solidFill>
              </a:rPr>
              <a:t>N.Vilmer</a:t>
            </a:r>
            <a:r>
              <a:rPr lang="en-GB" b="1" dirty="0" smtClean="0">
                <a:solidFill>
                  <a:schemeClr val="tx2"/>
                </a:solidFill>
              </a:rPr>
              <a:t>  (LESIA-CNRS-</a:t>
            </a:r>
            <a:r>
              <a:rPr lang="en-GB" b="1" dirty="0" err="1" smtClean="0">
                <a:solidFill>
                  <a:schemeClr val="tx2"/>
                </a:solidFill>
              </a:rPr>
              <a:t>Observatoire</a:t>
            </a:r>
            <a:r>
              <a:rPr lang="en-GB" b="1" dirty="0" smtClean="0">
                <a:solidFill>
                  <a:schemeClr val="tx2"/>
                </a:solidFill>
              </a:rPr>
              <a:t> de Paris, France)‏</a:t>
            </a:r>
          </a:p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</a:tabLst>
            </a:pPr>
            <a:r>
              <a:rPr lang="en-GB" b="1" dirty="0" smtClean="0">
                <a:solidFill>
                  <a:schemeClr val="tx2"/>
                </a:solidFill>
              </a:rPr>
              <a:t>K. </a:t>
            </a:r>
            <a:r>
              <a:rPr lang="en-GB" b="1" dirty="0" err="1" smtClean="0">
                <a:solidFill>
                  <a:schemeClr val="tx2"/>
                </a:solidFill>
              </a:rPr>
              <a:t>Rackovic</a:t>
            </a:r>
            <a:r>
              <a:rPr lang="en-GB" b="1" dirty="0" smtClean="0">
                <a:solidFill>
                  <a:schemeClr val="tx2"/>
                </a:solidFill>
              </a:rPr>
              <a:t> (</a:t>
            </a:r>
            <a:r>
              <a:rPr lang="en-GB" b="1" dirty="0" err="1" smtClean="0">
                <a:solidFill>
                  <a:schemeClr val="tx2"/>
                </a:solidFill>
              </a:rPr>
              <a:t>LESIA&amp;Department</a:t>
            </a:r>
            <a:r>
              <a:rPr lang="en-GB" b="1" dirty="0" smtClean="0">
                <a:solidFill>
                  <a:schemeClr val="tx2"/>
                </a:solidFill>
              </a:rPr>
              <a:t> of Astronomy, University of Belgrade) &amp; M. </a:t>
            </a:r>
            <a:r>
              <a:rPr lang="en-GB" b="1" dirty="0" err="1" smtClean="0">
                <a:solidFill>
                  <a:schemeClr val="tx2"/>
                </a:solidFill>
              </a:rPr>
              <a:t>Maksimovic</a:t>
            </a:r>
            <a:r>
              <a:rPr lang="en-GB" b="1" dirty="0" smtClean="0">
                <a:solidFill>
                  <a:schemeClr val="tx2"/>
                </a:solidFill>
              </a:rPr>
              <a:t> (LESIA)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7" descr="2002040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9" descr="2002041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85720" y="642918"/>
            <a:ext cx="323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Faint</a:t>
            </a:r>
            <a:r>
              <a:rPr lang="fr-FR" dirty="0" smtClean="0"/>
              <a:t> </a:t>
            </a:r>
            <a:r>
              <a:rPr lang="fr-FR" dirty="0" err="1" smtClean="0"/>
              <a:t>metric</a:t>
            </a:r>
            <a:r>
              <a:rPr lang="fr-FR" dirty="0" smtClean="0"/>
              <a:t>/</a:t>
            </a:r>
            <a:r>
              <a:rPr lang="fr-FR" dirty="0" err="1" smtClean="0"/>
              <a:t>decimetric</a:t>
            </a:r>
            <a:r>
              <a:rPr lang="fr-FR" dirty="0" smtClean="0"/>
              <a:t> </a:t>
            </a:r>
            <a:r>
              <a:rPr lang="fr-FR" dirty="0" err="1" smtClean="0"/>
              <a:t>emissions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214942" y="428604"/>
            <a:ext cx="287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</a:t>
            </a:r>
            <a:r>
              <a:rPr lang="fr-FR" dirty="0" err="1" smtClean="0"/>
              <a:t>emission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100 MHz!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79"/>
            <a:ext cx="907262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The relationship between HXR emissions and radio emissions from beams </a:t>
            </a:r>
            <a:r>
              <a:rPr lang="en-GB" sz="1400" dirty="0" smtClean="0"/>
              <a:t> propagating </a:t>
            </a:r>
            <a:r>
              <a:rPr lang="en-GB" sz="1400" dirty="0"/>
              <a:t>in the corona and in the interplanetary medium is not always as simple as expected from simple scenarios: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Our preliminary results based on 8 months of observations suggest that: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Only around 50% of the bursts observed by the NRH in the 450-150 MHz range </a:t>
            </a:r>
            <a:r>
              <a:rPr lang="en-GB" sz="1400" dirty="0" smtClean="0"/>
              <a:t>are </a:t>
            </a:r>
            <a:r>
              <a:rPr lang="en-GB" sz="1400" dirty="0"/>
              <a:t>detected below 10 MHz by WIND/WAVES</a:t>
            </a:r>
          </a:p>
          <a:p>
            <a:pPr>
              <a:lnSpc>
                <a:spcPct val="100000"/>
              </a:lnSpc>
              <a:buClr>
                <a:srgbClr val="3333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Only around 30% of events can be clearly followed from the HXR domain to the radio domain below 10 </a:t>
            </a:r>
            <a:r>
              <a:rPr lang="en-GB" sz="1400" dirty="0" smtClean="0"/>
              <a:t>MHz</a:t>
            </a:r>
          </a:p>
          <a:p>
            <a:pPr>
              <a:lnSpc>
                <a:spcPct val="100000"/>
              </a:lnSpc>
              <a:buClr>
                <a:srgbClr val="3333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For these events, the link between all emissions is not simple, varies </a:t>
            </a:r>
            <a:r>
              <a:rPr lang="en-GB" sz="1400"/>
              <a:t>from </a:t>
            </a:r>
            <a:r>
              <a:rPr lang="en-GB" sz="1400" smtClean="0"/>
              <a:t>flare to </a:t>
            </a:r>
            <a:r>
              <a:rPr lang="en-GB" sz="1400" dirty="0"/>
              <a:t>flare and even in the course of flares. 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Possible interpretations: 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Magnetic field connections from the flare site to the corona ?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i="1" dirty="0"/>
              <a:t>Need to study the spatial configurations of HXR emissions and of radio emissions at different heights(frequencies) provided by RHESSI and the </a:t>
            </a:r>
            <a:r>
              <a:rPr lang="en-GB" sz="1400" i="1" dirty="0" err="1"/>
              <a:t>Nançay</a:t>
            </a:r>
            <a:r>
              <a:rPr lang="en-GB" sz="1400" i="1" dirty="0"/>
              <a:t> </a:t>
            </a:r>
            <a:r>
              <a:rPr lang="en-GB" sz="1400" i="1" dirty="0" err="1"/>
              <a:t>Radioheliograph</a:t>
            </a:r>
            <a:r>
              <a:rPr lang="en-GB" sz="1400" i="1" dirty="0"/>
              <a:t> observations to understand the connectivity and changes in connectivity.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i="1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i="1" dirty="0"/>
              <a:t>-</a:t>
            </a:r>
            <a:r>
              <a:rPr lang="en-GB" sz="1400" dirty="0"/>
              <a:t>Variations</a:t>
            </a:r>
            <a:r>
              <a:rPr lang="en-GB" sz="1400" b="1" i="1" dirty="0"/>
              <a:t> </a:t>
            </a:r>
            <a:r>
              <a:rPr lang="en-GB" sz="1400" dirty="0"/>
              <a:t>of the properties of the electron beams 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dirty="0"/>
              <a:t>                   of the acceleration heights, sites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i="1" dirty="0"/>
              <a:t>Characteristics of electrons deduced from RHESSI observations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i="1" dirty="0"/>
              <a:t>Numerical simulations of electron beam propagation and production of </a:t>
            </a:r>
            <a:r>
              <a:rPr lang="en-GB" sz="1400" i="1" dirty="0" err="1"/>
              <a:t>Langmuir</a:t>
            </a:r>
            <a:r>
              <a:rPr lang="en-GB" sz="1400" i="1" dirty="0"/>
              <a:t> waves (see e.g. Reid, Vilmer, </a:t>
            </a:r>
            <a:r>
              <a:rPr lang="en-GB" sz="1400" i="1" dirty="0" err="1"/>
              <a:t>Kontar</a:t>
            </a:r>
            <a:r>
              <a:rPr lang="en-GB" sz="1400" i="1" dirty="0"/>
              <a:t> in preparation)</a:t>
            </a:r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i="1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endParaRPr lang="en-GB" sz="1400" i="1" dirty="0"/>
          </a:p>
          <a:p>
            <a:pPr>
              <a:lnSpc>
                <a:spcPct val="100000"/>
              </a:lnSpc>
              <a:buClr>
                <a:srgbClr val="33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/>
            </a:pPr>
            <a:r>
              <a:rPr lang="en-GB" sz="1400" b="1" i="1" dirty="0"/>
              <a:t>All these questions will be addressed in the context of the preparation of the combined observations  of X-ray and radio bursts with STIX and </a:t>
            </a:r>
            <a:r>
              <a:rPr lang="en-GB" sz="1400" b="1" i="1" dirty="0" smtClean="0"/>
              <a:t>RPW on Solar </a:t>
            </a:r>
            <a:r>
              <a:rPr lang="en-GB" sz="1400" b="1" i="1" dirty="0" err="1" smtClean="0"/>
              <a:t>Orbiter</a:t>
            </a:r>
            <a:endParaRPr lang="en-GB" sz="14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71538" y="214290"/>
            <a:ext cx="243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conclusions: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3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195"/>
          <a:stretch>
            <a:fillRect/>
          </a:stretch>
        </p:blipFill>
        <p:spPr bwMode="auto">
          <a:xfrm>
            <a:off x="1828166" y="2900037"/>
            <a:ext cx="7315834" cy="39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08730" cy="28562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43108" y="214290"/>
            <a:ext cx="242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Acceleration</a:t>
            </a:r>
            <a:endParaRPr lang="fr-FR" dirty="0" smtClean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region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86050" y="1714488"/>
            <a:ext cx="76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X-rays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628652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Krucker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87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HXR from the low atmosphere (chromosphere) - </a:t>
            </a:r>
            <a:r>
              <a:rPr lang="fr-FR" sz="2400" i="1"/>
              <a:t>e</a:t>
            </a:r>
            <a:r>
              <a:rPr lang="fr-FR" sz="2400"/>
              <a:t> precipitated downward to </a:t>
            </a:r>
            <a:r>
              <a:rPr lang="fr-FR" sz="2400" i="1"/>
              <a:t>n</a:t>
            </a:r>
            <a:r>
              <a:rPr lang="fr-FR" sz="2400" i="1" baseline="-25000"/>
              <a:t>e</a:t>
            </a:r>
            <a:r>
              <a:rPr lang="fr-FR" sz="2400"/>
              <a:t> &gt; 10</a:t>
            </a:r>
            <a:r>
              <a:rPr lang="fr-FR" sz="2400" baseline="30000"/>
              <a:t>12</a:t>
            </a:r>
            <a:r>
              <a:rPr lang="fr-FR" sz="2400"/>
              <a:t> cm</a:t>
            </a:r>
            <a:r>
              <a:rPr lang="fr-FR" sz="2400" baseline="30000"/>
              <a:t>-3</a:t>
            </a:r>
            <a:r>
              <a:rPr lang="fr-FR" sz="2400"/>
              <a:t>,  bremsstrahlung with ambient </a:t>
            </a:r>
            <a:r>
              <a:rPr lang="fr-FR" sz="2400" i="1"/>
              <a:t>p, h</a:t>
            </a:r>
            <a:r>
              <a:rPr lang="fr-FR" sz="2400" i="1">
                <a:sym typeface="Symbol" pitchFamily="18" charset="2"/>
              </a:rPr>
              <a:t></a:t>
            </a:r>
            <a:r>
              <a:rPr lang="fr-FR" sz="2400" i="1"/>
              <a:t>&lt;energy(e)</a:t>
            </a:r>
            <a:endParaRPr lang="fr-FR" sz="2400"/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rgbClr val="FFFF00"/>
                </a:solidFill>
              </a:rPr>
              <a:t>Radio emission (type III) from outward propagating </a:t>
            </a:r>
            <a:r>
              <a:rPr lang="fr-FR" sz="2400" i="1">
                <a:solidFill>
                  <a:srgbClr val="FFFF00"/>
                </a:solidFill>
              </a:rPr>
              <a:t>e</a:t>
            </a:r>
            <a:r>
              <a:rPr lang="fr-FR" sz="2400">
                <a:solidFill>
                  <a:srgbClr val="FFFF00"/>
                </a:solidFill>
              </a:rPr>
              <a:t> beams,  </a:t>
            </a:r>
            <a:r>
              <a:rPr lang="fr-FR" sz="2400">
                <a:solidFill>
                  <a:srgbClr val="FFFF00"/>
                </a:solidFill>
                <a:sym typeface="Symbol" pitchFamily="18" charset="2"/>
              </a:rPr>
              <a:t>=2</a:t>
            </a:r>
            <a:r>
              <a:rPr lang="fr-FR" sz="2400" baseline="-25000">
                <a:solidFill>
                  <a:srgbClr val="FFFF00"/>
                </a:solidFill>
                <a:sym typeface="Symbol" pitchFamily="18" charset="2"/>
              </a:rPr>
              <a:t>pe</a:t>
            </a:r>
            <a:r>
              <a:rPr lang="fr-FR" sz="2400">
                <a:solidFill>
                  <a:srgbClr val="FFFF00"/>
                </a:solidFill>
                <a:sym typeface="Symbol" pitchFamily="18" charset="2"/>
              </a:rPr>
              <a:t></a:t>
            </a:r>
            <a:r>
              <a:rPr lang="fr-FR" sz="2400" i="1">
                <a:solidFill>
                  <a:srgbClr val="FFFF00"/>
                </a:solidFill>
                <a:sym typeface="Symbol" pitchFamily="18" charset="2"/>
              </a:rPr>
              <a:t>n</a:t>
            </a:r>
            <a:r>
              <a:rPr lang="fr-FR" sz="2400" i="1" baseline="-25000">
                <a:solidFill>
                  <a:srgbClr val="FFFF00"/>
                </a:solidFill>
                <a:sym typeface="Symbol" pitchFamily="18" charset="2"/>
              </a:rPr>
              <a:t>e</a:t>
            </a:r>
            <a:r>
              <a:rPr lang="fr-FR" sz="2400">
                <a:solidFill>
                  <a:srgbClr val="FFFF00"/>
                </a:solidFill>
                <a:sym typeface="Symbol" pitchFamily="18" charset="2"/>
              </a:rPr>
              <a:t>, </a:t>
            </a:r>
            <a:r>
              <a:rPr lang="fr-FR" sz="2400">
                <a:solidFill>
                  <a:srgbClr val="FFFF00"/>
                </a:solidFill>
              </a:rPr>
              <a:t>start &lt; 400 MHz : </a:t>
            </a:r>
            <a:r>
              <a:rPr lang="fr-FR" sz="2400" i="1">
                <a:solidFill>
                  <a:srgbClr val="FFFF00"/>
                </a:solidFill>
              </a:rPr>
              <a:t>n</a:t>
            </a:r>
            <a:r>
              <a:rPr lang="fr-FR" sz="2400" i="1" baseline="-25000">
                <a:solidFill>
                  <a:srgbClr val="FFFF00"/>
                </a:solidFill>
              </a:rPr>
              <a:t>e</a:t>
            </a:r>
            <a:r>
              <a:rPr lang="fr-FR" sz="2400">
                <a:solidFill>
                  <a:srgbClr val="FFFF00"/>
                </a:solidFill>
              </a:rPr>
              <a:t> &lt; 10</a:t>
            </a:r>
            <a:r>
              <a:rPr lang="fr-FR" sz="2400" baseline="30000">
                <a:solidFill>
                  <a:srgbClr val="FFFF00"/>
                </a:solidFill>
              </a:rPr>
              <a:t>9</a:t>
            </a:r>
            <a:r>
              <a:rPr lang="fr-FR" sz="2400">
                <a:solidFill>
                  <a:srgbClr val="FFFF00"/>
                </a:solidFill>
              </a:rPr>
              <a:t> cm</a:t>
            </a:r>
            <a:r>
              <a:rPr lang="fr-FR" sz="2400" baseline="30000">
                <a:solidFill>
                  <a:srgbClr val="FFFF00"/>
                </a:solidFill>
              </a:rPr>
              <a:t>-3</a:t>
            </a:r>
            <a:r>
              <a:rPr lang="fr-FR" sz="2400">
                <a:solidFill>
                  <a:srgbClr val="FFFF00"/>
                </a:solidFill>
              </a:rPr>
              <a:t>, energy some keV</a:t>
            </a:r>
          </a:p>
          <a:p>
            <a:pPr>
              <a:lnSpc>
                <a:spcPct val="90000"/>
              </a:lnSpc>
            </a:pPr>
            <a:endParaRPr lang="fr-FR" sz="2400">
              <a:solidFill>
                <a:srgbClr val="FFFF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400">
                <a:solidFill>
                  <a:schemeClr val="accent2"/>
                </a:solidFill>
                <a:sym typeface="Symbol" pitchFamily="18" charset="2"/>
              </a:rPr>
              <a:t> </a:t>
            </a:r>
            <a:r>
              <a:rPr lang="fr-FR" sz="2400">
                <a:solidFill>
                  <a:schemeClr val="tx2"/>
                </a:solidFill>
              </a:rPr>
              <a:t>Acceleration region in the corona, injects particles downward (chromosphere) &amp; upward (high corona, IP space)</a:t>
            </a:r>
            <a:endParaRPr lang="fr-FR" sz="2000">
              <a:solidFill>
                <a:schemeClr val="tx2"/>
              </a:solidFill>
            </a:endParaRPr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6207125" y="6521450"/>
            <a:ext cx="286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solidFill>
                  <a:srgbClr val="FFFF00"/>
                </a:solidFill>
                <a:latin typeface="Arial" charset="0"/>
                <a:ea typeface="ＭＳ Ｐゴシック" pitchFamily="80" charset="-128"/>
              </a:rPr>
              <a:t>Vilmer et al.  2002 Solar Phys</a:t>
            </a:r>
            <a:endParaRPr lang="fr-FR" sz="2400">
              <a:solidFill>
                <a:srgbClr val="FFFF00"/>
              </a:solidFill>
              <a:latin typeface="Arial" charset="0"/>
              <a:ea typeface="ＭＳ Ｐゴシック" pitchFamily="80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57800" y="1143000"/>
            <a:ext cx="3484563" cy="5410200"/>
            <a:chOff x="3312" y="864"/>
            <a:chExt cx="2195" cy="3408"/>
          </a:xfrm>
        </p:grpSpPr>
        <p:pic>
          <p:nvPicPr>
            <p:cNvPr id="62976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" y="960"/>
              <a:ext cx="2004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9766" name="AutoShape 6"/>
            <p:cNvSpPr>
              <a:spLocks/>
            </p:cNvSpPr>
            <p:nvPr/>
          </p:nvSpPr>
          <p:spPr bwMode="auto">
            <a:xfrm>
              <a:off x="3312" y="2256"/>
              <a:ext cx="132" cy="1632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25400">
              <a:solidFill>
                <a:srgbClr val="FF212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9767" name="AutoShape 7"/>
            <p:cNvSpPr>
              <a:spLocks/>
            </p:cNvSpPr>
            <p:nvPr/>
          </p:nvSpPr>
          <p:spPr bwMode="auto">
            <a:xfrm>
              <a:off x="3312" y="864"/>
              <a:ext cx="105" cy="1296"/>
            </a:xfrm>
            <a:prstGeom prst="leftBrace">
              <a:avLst>
                <a:gd name="adj1" fmla="val 102857"/>
                <a:gd name="adj2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sz="2400">
                <a:solidFill>
                  <a:schemeClr val="accent2"/>
                </a:solidFill>
                <a:latin typeface="Arial" charset="0"/>
                <a:ea typeface="ＭＳ Ｐゴシック" pitchFamily="80" charset="-128"/>
              </a:endParaRPr>
            </a:p>
          </p:txBody>
        </p:sp>
      </p:grpSp>
      <p:sp>
        <p:nvSpPr>
          <p:cNvPr id="62976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solidFill>
                  <a:schemeClr val="tx1"/>
                </a:solidFill>
              </a:rPr>
              <a:t>Electron acceleration associated with magnetic reconnection </a:t>
            </a:r>
            <a:r>
              <a:rPr lang="fr-FR" sz="3600">
                <a:solidFill>
                  <a:schemeClr val="tx1"/>
                </a:solidFill>
              </a:rPr>
              <a:t>? A simple flare.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418512" cy="1143000"/>
          </a:xfrm>
        </p:spPr>
        <p:txBody>
          <a:bodyPr/>
          <a:lstStyle/>
          <a:p>
            <a:r>
              <a:rPr lang="en-GB" sz="3600">
                <a:solidFill>
                  <a:schemeClr val="tx1"/>
                </a:solidFill>
              </a:rPr>
              <a:t>Electron acceleration associated with magnetic reconnection </a:t>
            </a:r>
            <a:r>
              <a:rPr lang="fr-FR" sz="3600">
                <a:solidFill>
                  <a:schemeClr val="tx1"/>
                </a:solidFill>
              </a:rPr>
              <a:t>? A simple flare.</a:t>
            </a:r>
            <a:r>
              <a:rPr lang="fr-FR" sz="4000" i="1"/>
              <a:t> </a:t>
            </a:r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212725" y="621347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822325" y="6259513"/>
            <a:ext cx="377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>
                <a:latin typeface="Times New Roman" pitchFamily="18" charset="0"/>
              </a:rPr>
              <a:t>Vilmer &amp; Krucker &amp; Lin &amp; RHESSI Team (2002)</a:t>
            </a:r>
          </a:p>
        </p:txBody>
      </p:sp>
      <p:sp>
        <p:nvSpPr>
          <p:cNvPr id="631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5257800"/>
            <a:ext cx="7162800" cy="1981200"/>
          </a:xfrm>
        </p:spPr>
        <p:txBody>
          <a:bodyPr/>
          <a:lstStyle/>
          <a:p>
            <a:r>
              <a:rPr lang="fr-FR" sz="2000"/>
              <a:t>Comparison of images at </a:t>
            </a:r>
            <a:r>
              <a:rPr lang="fr-FR" sz="2000">
                <a:sym typeface="Symbol" pitchFamily="18" charset="2"/>
              </a:rPr>
              <a:t> times </a:t>
            </a:r>
            <a:r>
              <a:rPr lang="fr-FR" sz="2000"/>
              <a:t>at decimetric wavelengths (NRH) and above 30 keV over EIT</a:t>
            </a:r>
          </a:p>
        </p:txBody>
      </p:sp>
      <p:pic>
        <p:nvPicPr>
          <p:cNvPr id="631814" name="Picture 6" descr="nicole_eit_nrh_1112_110617_large"/>
          <p:cNvPicPr>
            <a:picLocks noChangeAspect="1" noChangeArrowheads="1"/>
          </p:cNvPicPr>
          <p:nvPr/>
        </p:nvPicPr>
        <p:blipFill>
          <a:blip r:embed="rId2" cstate="print"/>
          <a:srcRect l="4764" t="50496" r="23822" b="13466"/>
          <a:stretch>
            <a:fillRect/>
          </a:stretch>
        </p:blipFill>
        <p:spPr bwMode="auto">
          <a:xfrm>
            <a:off x="0" y="1676400"/>
            <a:ext cx="4587875" cy="3276600"/>
          </a:xfrm>
          <a:prstGeom prst="rect">
            <a:avLst/>
          </a:prstGeom>
          <a:noFill/>
        </p:spPr>
      </p:pic>
      <p:pic>
        <p:nvPicPr>
          <p:cNvPr id="631815" name="Picture 7" descr="nicole_eit_nrh_1112_110625_large"/>
          <p:cNvPicPr>
            <a:picLocks noChangeAspect="1" noChangeArrowheads="1"/>
          </p:cNvPicPr>
          <p:nvPr/>
        </p:nvPicPr>
        <p:blipFill>
          <a:blip r:embed="rId3" cstate="print"/>
          <a:srcRect l="4764" t="50496" r="23822" b="13466"/>
          <a:stretch>
            <a:fillRect/>
          </a:stretch>
        </p:blipFill>
        <p:spPr bwMode="auto">
          <a:xfrm>
            <a:off x="4556125" y="1676400"/>
            <a:ext cx="4587875" cy="3273425"/>
          </a:xfrm>
          <a:prstGeom prst="rect">
            <a:avLst/>
          </a:prstGeom>
          <a:noFill/>
        </p:spPr>
      </p:pic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5127625" y="5897563"/>
            <a:ext cx="4064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Images at highest frequencies??</a:t>
            </a:r>
          </a:p>
          <a:p>
            <a:r>
              <a:rPr lang="fr-FR" sz="2400">
                <a:solidFill>
                  <a:srgbClr val="FF0000"/>
                </a:solidFill>
                <a:latin typeface="Times New Roman" pitchFamily="18" charset="0"/>
              </a:rPr>
              <a:t>Closest to the X-ray sites??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3827463" cy="1143000"/>
          </a:xfrm>
        </p:spPr>
        <p:txBody>
          <a:bodyPr/>
          <a:lstStyle/>
          <a:p>
            <a:r>
              <a:rPr lang="en-GB" sz="2400">
                <a:solidFill>
                  <a:schemeClr val="tx1"/>
                </a:solidFill>
              </a:rPr>
              <a:t>Electron acceleration and injection in  the interplanetary medium</a:t>
            </a:r>
            <a:r>
              <a:rPr lang="fr-FR" sz="2400">
                <a:solidFill>
                  <a:schemeClr val="tx1"/>
                </a:solidFill>
              </a:rPr>
              <a:t>? A more complex  flare.</a:t>
            </a:r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6096000" y="2057400"/>
            <a:ext cx="3079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440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fr-FR" sz="2800">
              <a:latin typeface="Times New Roman" pitchFamily="18" charset="0"/>
            </a:endParaRPr>
          </a:p>
          <a:p>
            <a:endParaRPr lang="fr-FR" sz="2400">
              <a:latin typeface="Times New Roman" pitchFamily="18" charset="0"/>
            </a:endParaRPr>
          </a:p>
        </p:txBody>
      </p:sp>
      <p:pic>
        <p:nvPicPr>
          <p:cNvPr id="634884" name="Picture 4" descr="rhessi_radio_spectres"/>
          <p:cNvPicPr>
            <a:picLocks noChangeAspect="1" noChangeArrowheads="1"/>
          </p:cNvPicPr>
          <p:nvPr/>
        </p:nvPicPr>
        <p:blipFill>
          <a:blip r:embed="rId2" cstate="print"/>
          <a:srcRect l="13432" t="10738" r="13895" b="10738"/>
          <a:stretch>
            <a:fillRect/>
          </a:stretch>
        </p:blipFill>
        <p:spPr bwMode="auto">
          <a:xfrm>
            <a:off x="4427538" y="260350"/>
            <a:ext cx="4516437" cy="6313488"/>
          </a:xfrm>
          <a:prstGeom prst="rect">
            <a:avLst/>
          </a:prstGeom>
          <a:noFill/>
        </p:spPr>
      </p:pic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5127625" y="5300663"/>
            <a:ext cx="668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634886" name="Text Box 6"/>
          <p:cNvSpPr txBox="1">
            <a:spLocks noChangeArrowheads="1"/>
          </p:cNvSpPr>
          <p:nvPr/>
        </p:nvSpPr>
        <p:spPr bwMode="auto">
          <a:xfrm>
            <a:off x="4984750" y="53213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634887" name="Rectangle 7"/>
          <p:cNvSpPr>
            <a:spLocks noChangeArrowheads="1"/>
          </p:cNvSpPr>
          <p:nvPr/>
        </p:nvSpPr>
        <p:spPr bwMode="auto">
          <a:xfrm>
            <a:off x="179388" y="1735138"/>
            <a:ext cx="4176712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HXR from the low atmosphere (chromosphere) -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precipitated downward to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</a:t>
            </a: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&gt; 1012 cm-3,  </a:t>
            </a:r>
          </a:p>
          <a:p>
            <a:endParaRPr lang="fr-FR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fr-FR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endParaRPr lang="fr-FR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fr-F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Radio emission (type III) from outward propagating </a:t>
            </a:r>
            <a:r>
              <a:rPr lang="fr-FR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fr-FR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beams,  </a:t>
            </a:r>
            <a:endParaRPr lang="fr-F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endParaRPr lang="fr-FR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r>
              <a:rPr lang="fr-FR" sz="2000">
                <a:latin typeface="Arial" charset="0"/>
              </a:rPr>
              <a:t>	</a:t>
            </a:r>
            <a:r>
              <a:rPr lang="fr-FR">
                <a:latin typeface="Arial" charset="0"/>
              </a:rPr>
              <a:t>Radio composite spectra </a:t>
            </a:r>
          </a:p>
          <a:p>
            <a:r>
              <a:rPr lang="fr-FR">
                <a:latin typeface="Arial" charset="0"/>
              </a:rPr>
              <a:t>		3 GHz to 1 MHz</a:t>
            </a:r>
          </a:p>
          <a:p>
            <a:endParaRPr lang="fr-FR">
              <a:latin typeface="Arial" charset="0"/>
            </a:endParaRPr>
          </a:p>
          <a:p>
            <a:r>
              <a:rPr lang="fr-FR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Acceleration region in the corona, injects particles downward &amp; upward but several sites for the high corona or IP space</a:t>
            </a:r>
          </a:p>
          <a:p>
            <a:r>
              <a:rPr lang="fr-FR" sz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Vilmer et al. 2003</a:t>
            </a:r>
          </a:p>
        </p:txBody>
      </p:sp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6804025" y="3213100"/>
            <a:ext cx="1439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000000"/>
                </a:solidFill>
                <a:latin typeface="Arial" charset="0"/>
              </a:rPr>
              <a:t>Types III</a:t>
            </a:r>
          </a:p>
          <a:p>
            <a:r>
              <a:rPr lang="fr-FR" sz="1800">
                <a:solidFill>
                  <a:srgbClr val="000000"/>
                </a:solidFill>
                <a:latin typeface="Arial" charset="0"/>
              </a:rPr>
              <a:t>(corona)</a:t>
            </a:r>
          </a:p>
          <a:p>
            <a:endParaRPr lang="fr-FR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889" name="Line 9"/>
          <p:cNvSpPr>
            <a:spLocks noChangeShapeType="1"/>
          </p:cNvSpPr>
          <p:nvPr/>
        </p:nvSpPr>
        <p:spPr bwMode="auto">
          <a:xfrm flipH="1">
            <a:off x="6156325" y="3502025"/>
            <a:ext cx="647700" cy="358775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072313" y="5465763"/>
            <a:ext cx="106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00"/>
                </a:solidFill>
                <a:latin typeface="Arial" charset="0"/>
              </a:rPr>
              <a:t>Types III</a:t>
            </a:r>
          </a:p>
          <a:p>
            <a:r>
              <a:rPr lang="fr-FR" sz="1800">
                <a:solidFill>
                  <a:srgbClr val="000000"/>
                </a:solidFill>
                <a:latin typeface="Arial" charset="0"/>
              </a:rPr>
              <a:t>(IP)</a:t>
            </a:r>
          </a:p>
          <a:p>
            <a:endParaRPr lang="fr-FR" sz="1800">
              <a:latin typeface="Arial" charset="0"/>
            </a:endParaRP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 flipH="1" flipV="1">
            <a:off x="6227763" y="5661025"/>
            <a:ext cx="865187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4892" name="Line 12"/>
          <p:cNvSpPr>
            <a:spLocks noChangeShapeType="1"/>
          </p:cNvSpPr>
          <p:nvPr/>
        </p:nvSpPr>
        <p:spPr bwMode="auto">
          <a:xfrm>
            <a:off x="5940425" y="620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4893" name="Line 13"/>
          <p:cNvSpPr>
            <a:spLocks noChangeShapeType="1"/>
          </p:cNvSpPr>
          <p:nvPr/>
        </p:nvSpPr>
        <p:spPr bwMode="auto">
          <a:xfrm>
            <a:off x="5867400" y="908050"/>
            <a:ext cx="0" cy="518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4894" name="Line 14"/>
          <p:cNvSpPr>
            <a:spLocks noChangeShapeType="1"/>
          </p:cNvSpPr>
          <p:nvPr/>
        </p:nvSpPr>
        <p:spPr bwMode="auto">
          <a:xfrm>
            <a:off x="6084888" y="981075"/>
            <a:ext cx="0" cy="3240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4800600" y="609600"/>
            <a:ext cx="43434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1800">
                <a:latin typeface="Times New Roman" pitchFamily="18" charset="0"/>
              </a:rPr>
              <a:t>RHESSI 40-65 keV and </a:t>
            </a:r>
          </a:p>
          <a:p>
            <a:pPr>
              <a:spcBef>
                <a:spcPct val="50000"/>
              </a:spcBef>
            </a:pPr>
            <a:r>
              <a:rPr lang="fr-FR" sz="1800">
                <a:latin typeface="Times New Roman" pitchFamily="18" charset="0"/>
              </a:rPr>
              <a:t> 432 (black), 327 and 164 MHz contours on EIT images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r-FR" sz="1800">
              <a:latin typeface="Times New Roman" pitchFamily="18" charset="0"/>
            </a:endParaRPr>
          </a:p>
          <a:p>
            <a:r>
              <a:rPr lang="fr-FR" sz="1800">
                <a:latin typeface="Times New Roman" pitchFamily="18" charset="0"/>
              </a:rPr>
              <a:t>First, electron acceleration and injection in low corona (Xray and 432 MHz radio emissions)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>
                <a:latin typeface="Times New Roman" pitchFamily="18" charset="0"/>
              </a:rPr>
              <a:t>Later on electron production higher in the corona in connection with type III in the interplanetary medium and electron injection in the corona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>
                <a:latin typeface="Times New Roman" pitchFamily="18" charset="0"/>
              </a:rPr>
              <a:t>-Interest of large band radio imaging spectroscopy to follow electron paths towards the IP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 i="1">
                <a:latin typeface="Times New Roman" pitchFamily="18" charset="0"/>
              </a:rPr>
              <a:t>Tracing the magnetic connectivity between the solar surface, corona and IP with combined X-ray and Radio observations</a:t>
            </a:r>
          </a:p>
          <a:p>
            <a:pPr>
              <a:spcBef>
                <a:spcPct val="50000"/>
              </a:spcBef>
            </a:pPr>
            <a:r>
              <a:rPr lang="fr-FR" sz="1800" i="1">
                <a:latin typeface="Times New Roman" pitchFamily="18" charset="0"/>
              </a:rPr>
              <a:t>(one of the key question of Solar Orbiter)</a:t>
            </a:r>
          </a:p>
        </p:txBody>
      </p:sp>
      <p:sp>
        <p:nvSpPr>
          <p:cNvPr id="636939" name="Arc 11"/>
          <p:cNvSpPr>
            <a:spLocks/>
          </p:cNvSpPr>
          <p:nvPr/>
        </p:nvSpPr>
        <p:spPr bwMode="auto">
          <a:xfrm flipH="1">
            <a:off x="3348038" y="4581525"/>
            <a:ext cx="71437" cy="714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636943" name="Picture 15" descr="Vilmer03"/>
          <p:cNvPicPr>
            <a:picLocks noChangeAspect="1" noChangeArrowheads="1"/>
          </p:cNvPicPr>
          <p:nvPr/>
        </p:nvPicPr>
        <p:blipFill>
          <a:blip r:embed="rId2" cstate="print"/>
          <a:srcRect l="48103"/>
          <a:stretch>
            <a:fillRect/>
          </a:stretch>
        </p:blipFill>
        <p:spPr bwMode="auto">
          <a:xfrm>
            <a:off x="0" y="404813"/>
            <a:ext cx="46069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6944" name="Text Box 16"/>
          <p:cNvSpPr txBox="1">
            <a:spLocks noChangeArrowheads="1"/>
          </p:cNvSpPr>
          <p:nvPr/>
        </p:nvSpPr>
        <p:spPr bwMode="auto">
          <a:xfrm>
            <a:off x="447675" y="6342063"/>
            <a:ext cx="180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/>
              <a:t>Vilmer et al.,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"/>
          </a:xfrm>
        </p:spPr>
        <p:txBody>
          <a:bodyPr/>
          <a:lstStyle/>
          <a:p>
            <a:pPr>
              <a:buNone/>
              <a:defRPr/>
            </a:pPr>
            <a:r>
              <a:rPr lang="fr-FR" sz="1600" dirty="0" smtClean="0"/>
              <a:t>                                          A  </a:t>
            </a:r>
            <a:r>
              <a:rPr lang="fr-FR" sz="1600" dirty="0" err="1" smtClean="0"/>
              <a:t>Systematic</a:t>
            </a:r>
            <a:r>
              <a:rPr lang="fr-FR" sz="1600" dirty="0" smtClean="0"/>
              <a:t> </a:t>
            </a:r>
            <a:r>
              <a:rPr lang="fr-FR" sz="1600" dirty="0" err="1" smtClean="0"/>
              <a:t>Work</a:t>
            </a:r>
            <a:r>
              <a:rPr lang="fr-FR" sz="1600" dirty="0" smtClean="0"/>
              <a:t> in Progress:</a:t>
            </a:r>
          </a:p>
          <a:p>
            <a:pPr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- Start </a:t>
            </a:r>
            <a:r>
              <a:rPr lang="fr-FR" sz="1600" dirty="0" err="1" smtClean="0"/>
              <a:t>from</a:t>
            </a:r>
            <a:r>
              <a:rPr lang="fr-FR" sz="1600" dirty="0" smtClean="0"/>
              <a:t> the </a:t>
            </a:r>
            <a:r>
              <a:rPr lang="fr-FR" sz="1600" dirty="0" err="1" smtClean="0"/>
              <a:t>list</a:t>
            </a:r>
            <a:r>
              <a:rPr lang="fr-FR" sz="1600" dirty="0" smtClean="0"/>
              <a:t> of </a:t>
            </a:r>
            <a:r>
              <a:rPr lang="fr-FR" sz="1600" dirty="0" err="1" smtClean="0"/>
              <a:t>solar</a:t>
            </a:r>
            <a:r>
              <a:rPr lang="fr-FR" sz="1600" dirty="0" smtClean="0"/>
              <a:t> radio </a:t>
            </a:r>
            <a:r>
              <a:rPr lang="fr-FR" sz="1600" dirty="0" err="1" smtClean="0"/>
              <a:t>bursts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NOAA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   Select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08:30 and 15h30 UT and in the 150-432 MHz range (i.e.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by the NRH). </a:t>
            </a:r>
            <a:r>
              <a:rPr lang="fr-FR" sz="1600" dirty="0" err="1" smtClean="0"/>
              <a:t>Removal</a:t>
            </a:r>
            <a:r>
              <a:rPr lang="fr-FR" sz="1600" dirty="0" smtClean="0"/>
              <a:t> of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reported</a:t>
            </a:r>
            <a:r>
              <a:rPr lang="fr-FR" sz="1600" dirty="0" smtClean="0"/>
              <a:t> by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observatories</a:t>
            </a:r>
            <a:r>
              <a:rPr lang="fr-FR" sz="1600" dirty="0" smtClean="0"/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   (</a:t>
            </a:r>
            <a:r>
              <a:rPr lang="fr-FR" sz="1600" dirty="0" err="1" smtClean="0"/>
              <a:t>see</a:t>
            </a:r>
            <a:r>
              <a:rPr lang="fr-FR" sz="1600" dirty="0" smtClean="0"/>
              <a:t> Saint-Hilaire, </a:t>
            </a:r>
            <a:r>
              <a:rPr lang="fr-FR" sz="1600" dirty="0" err="1" smtClean="0"/>
              <a:t>Vilmer</a:t>
            </a:r>
            <a:r>
              <a:rPr lang="fr-FR" sz="1600" dirty="0" smtClean="0"/>
              <a:t> and </a:t>
            </a:r>
            <a:r>
              <a:rPr lang="fr-FR" sz="1600" dirty="0" err="1" smtClean="0"/>
              <a:t>Kerdraon</a:t>
            </a:r>
            <a:r>
              <a:rPr lang="fr-FR" sz="1600" dirty="0" smtClean="0"/>
              <a:t> in </a:t>
            </a:r>
            <a:r>
              <a:rPr lang="fr-FR" sz="1600" dirty="0" err="1" smtClean="0"/>
              <a:t>preparation</a:t>
            </a:r>
            <a:r>
              <a:rPr lang="fr-FR" sz="1600" dirty="0" smtClean="0"/>
              <a:t>)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Select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by RHESSI and WIND/WAVES </a:t>
            </a:r>
            <a:r>
              <a:rPr lang="fr-FR" sz="1600" dirty="0" err="1" smtClean="0"/>
              <a:t>using</a:t>
            </a:r>
            <a:r>
              <a:rPr lang="fr-FR" sz="1600" dirty="0" smtClean="0"/>
              <a:t> the RHESSI quick look site (</a:t>
            </a:r>
            <a:r>
              <a:rPr lang="fr-FR" sz="1600" dirty="0" smtClean="0">
                <a:hlinkClick r:id="rId2"/>
              </a:rPr>
              <a:t>http://sprg.ssl.berkeley.edu</a:t>
            </a:r>
            <a:r>
              <a:rPr lang="fr-FR" sz="1600" dirty="0" smtClean="0"/>
              <a:t>) and the Radio Monitoring Survey </a:t>
            </a:r>
            <a:r>
              <a:rPr lang="fr-FR" sz="1600" dirty="0" err="1" smtClean="0"/>
              <a:t>at</a:t>
            </a:r>
            <a:r>
              <a:rPr lang="fr-FR" sz="1600" dirty="0" smtClean="0"/>
              <a:t> LESIA (http://secchirh.obspm.fr)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err="1" smtClean="0"/>
              <a:t>Some</a:t>
            </a:r>
            <a:r>
              <a:rPr lang="fr-FR" sz="1600" dirty="0" smtClean="0"/>
              <a:t> </a:t>
            </a:r>
            <a:r>
              <a:rPr lang="fr-FR" sz="1600" dirty="0" err="1" smtClean="0"/>
              <a:t>statistics</a:t>
            </a:r>
            <a:r>
              <a:rPr lang="fr-FR" sz="1600" dirty="0" smtClean="0"/>
              <a:t>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fr-FR" sz="1600" dirty="0" err="1" smtClean="0"/>
              <a:t>From</a:t>
            </a:r>
            <a:r>
              <a:rPr lang="fr-FR" sz="1600" dirty="0" smtClean="0"/>
              <a:t> 14 </a:t>
            </a:r>
            <a:r>
              <a:rPr lang="fr-FR" sz="1600" dirty="0" err="1" smtClean="0"/>
              <a:t>February</a:t>
            </a:r>
            <a:r>
              <a:rPr lang="fr-FR" sz="1600" dirty="0" smtClean="0"/>
              <a:t> 2002 to 30 </a:t>
            </a:r>
            <a:r>
              <a:rPr lang="fr-FR" sz="1600" dirty="0" err="1" smtClean="0"/>
              <a:t>September</a:t>
            </a:r>
            <a:r>
              <a:rPr lang="fr-FR" sz="1600" dirty="0" smtClean="0"/>
              <a:t> 2002: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1080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in the </a:t>
            </a:r>
            <a:r>
              <a:rPr lang="fr-FR" sz="1600" dirty="0" err="1" smtClean="0"/>
              <a:t>list</a:t>
            </a:r>
            <a:r>
              <a:rPr lang="fr-FR" sz="1600" dirty="0" smtClean="0"/>
              <a:t> (i.e. </a:t>
            </a:r>
            <a:r>
              <a:rPr lang="fr-FR" sz="1600" dirty="0" err="1" smtClean="0"/>
              <a:t>bursts</a:t>
            </a:r>
            <a:r>
              <a:rPr lang="fr-FR" sz="1600" dirty="0" smtClean="0"/>
              <a:t> </a:t>
            </a:r>
            <a:r>
              <a:rPr lang="fr-FR" sz="1600" dirty="0" err="1" smtClean="0"/>
              <a:t>reported</a:t>
            </a:r>
            <a:r>
              <a:rPr lang="fr-FR" sz="1600" dirty="0" smtClean="0"/>
              <a:t> by NOAA and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Nançay </a:t>
            </a:r>
            <a:r>
              <a:rPr lang="fr-FR" sz="1600" dirty="0" err="1" smtClean="0"/>
              <a:t>Radioheliograph</a:t>
            </a:r>
            <a:r>
              <a:rPr lang="fr-FR" sz="1600" dirty="0" smtClean="0"/>
              <a:t>)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596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 (55%)  have a signature in WIND/WAVES (i.e. </a:t>
            </a:r>
            <a:r>
              <a:rPr lang="fr-FR" sz="1600" dirty="0" err="1" smtClean="0"/>
              <a:t>at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frequencies</a:t>
            </a:r>
            <a:r>
              <a:rPr lang="fr-FR" sz="1600" dirty="0" smtClean="0"/>
              <a:t> </a:t>
            </a:r>
            <a:r>
              <a:rPr lang="fr-FR" sz="1600" dirty="0" err="1" smtClean="0"/>
              <a:t>below</a:t>
            </a:r>
            <a:r>
              <a:rPr lang="fr-FR" sz="1600" dirty="0" smtClean="0"/>
              <a:t> 12 MHz) 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357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for </a:t>
            </a:r>
            <a:r>
              <a:rPr lang="fr-FR" sz="1600" dirty="0" err="1" smtClean="0"/>
              <a:t>which</a:t>
            </a:r>
            <a:r>
              <a:rPr lang="fr-FR" sz="1600" dirty="0" smtClean="0"/>
              <a:t> the RHESSI </a:t>
            </a:r>
            <a:r>
              <a:rPr lang="fr-FR" sz="1600" dirty="0" err="1" smtClean="0"/>
              <a:t>spacecraft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in the night.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181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for </a:t>
            </a:r>
            <a:r>
              <a:rPr lang="fr-FR" sz="1600" dirty="0" err="1" smtClean="0"/>
              <a:t>which</a:t>
            </a:r>
            <a:r>
              <a:rPr lang="fr-FR" sz="1600" dirty="0" smtClean="0"/>
              <a:t> the RHESSI </a:t>
            </a:r>
            <a:r>
              <a:rPr lang="fr-FR" sz="1600" dirty="0" err="1" smtClean="0"/>
              <a:t>spacecraft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in the SAA (no </a:t>
            </a:r>
            <a:r>
              <a:rPr lang="fr-FR" sz="1600" dirty="0" err="1" smtClean="0"/>
              <a:t>solar</a:t>
            </a:r>
            <a:r>
              <a:rPr lang="fr-FR" sz="1600" dirty="0" smtClean="0"/>
              <a:t> observations)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err="1" smtClean="0"/>
              <a:t>Among</a:t>
            </a:r>
            <a:r>
              <a:rPr lang="fr-FR" sz="1600" dirty="0" smtClean="0"/>
              <a:t> the  542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RHESSI observations </a:t>
            </a:r>
            <a:r>
              <a:rPr lang="fr-FR" sz="1600" dirty="0" err="1" smtClean="0"/>
              <a:t>at</a:t>
            </a:r>
            <a:r>
              <a:rPr lang="fr-FR" sz="1600" dirty="0" smtClean="0"/>
              <a:t> the time of the radio </a:t>
            </a:r>
            <a:r>
              <a:rPr lang="fr-FR" sz="1600" dirty="0" err="1" smtClean="0"/>
              <a:t>burst</a:t>
            </a: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224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X-ray signature  </a:t>
            </a:r>
            <a:r>
              <a:rPr lang="fr-FR" sz="1600" dirty="0" err="1" smtClean="0"/>
              <a:t>with</a:t>
            </a:r>
            <a:r>
              <a:rPr lang="fr-FR" sz="1600" dirty="0" smtClean="0"/>
              <a:t> RHESSI (41%)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1600" dirty="0" smtClean="0"/>
              <a:t>163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both</a:t>
            </a:r>
            <a:r>
              <a:rPr lang="fr-FR" sz="1600" dirty="0" smtClean="0"/>
              <a:t> X-ray signature </a:t>
            </a:r>
            <a:r>
              <a:rPr lang="fr-FR" sz="1600" dirty="0" err="1" smtClean="0"/>
              <a:t>with</a:t>
            </a:r>
            <a:r>
              <a:rPr lang="fr-FR" sz="1600" dirty="0" smtClean="0"/>
              <a:t> RHESSI and a signature in WIND/WAVES (30%)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buNone/>
              <a:defRPr/>
            </a:pP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4" descr="20020214.png"/>
          <p:cNvPicPr>
            <a:picLocks noChangeAspect="1"/>
          </p:cNvPicPr>
          <p:nvPr/>
        </p:nvPicPr>
        <p:blipFill>
          <a:blip r:embed="rId2" cstate="print"/>
          <a:srcRect l="12288" t="13361" r="13966" b="6476"/>
          <a:stretch>
            <a:fillRect/>
          </a:stretch>
        </p:blipFill>
        <p:spPr bwMode="auto">
          <a:xfrm>
            <a:off x="285720" y="25503342"/>
            <a:ext cx="2786223" cy="42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4" descr="20020214.png"/>
          <p:cNvPicPr>
            <a:picLocks noChangeAspect="1"/>
          </p:cNvPicPr>
          <p:nvPr/>
        </p:nvPicPr>
        <p:blipFill>
          <a:blip r:embed="rId3" cstate="print"/>
          <a:srcRect l="12288" t="13361" r="13966" b="6476"/>
          <a:stretch>
            <a:fillRect/>
          </a:stretch>
        </p:blipFill>
        <p:spPr bwMode="auto">
          <a:xfrm>
            <a:off x="142844" y="642918"/>
            <a:ext cx="3900712" cy="600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6" descr="20020220_110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142984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000497" y="142852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Quasisimultaneous</a:t>
            </a:r>
            <a:r>
              <a:rPr lang="fr-FR" dirty="0" smtClean="0"/>
              <a:t> observations of the </a:t>
            </a:r>
            <a:r>
              <a:rPr lang="fr-FR" dirty="0" err="1" smtClean="0"/>
              <a:t>hardest</a:t>
            </a:r>
            <a:endParaRPr lang="fr-FR" dirty="0" smtClean="0"/>
          </a:p>
          <a:p>
            <a:pPr algn="ctr"/>
            <a:r>
              <a:rPr lang="fr-FR" dirty="0" smtClean="0"/>
              <a:t>X-ray </a:t>
            </a:r>
            <a:r>
              <a:rPr lang="fr-FR" dirty="0" err="1" smtClean="0"/>
              <a:t>emission</a:t>
            </a:r>
            <a:r>
              <a:rPr lang="fr-FR" dirty="0" smtClean="0"/>
              <a:t> and </a:t>
            </a:r>
            <a:r>
              <a:rPr lang="fr-FR" dirty="0" err="1" smtClean="0"/>
              <a:t>decimetric</a:t>
            </a:r>
            <a:r>
              <a:rPr lang="fr-FR" dirty="0" smtClean="0"/>
              <a:t> to </a:t>
            </a:r>
            <a:r>
              <a:rPr lang="fr-FR" dirty="0" err="1" smtClean="0"/>
              <a:t>hectometric</a:t>
            </a:r>
            <a:r>
              <a:rPr lang="fr-FR" dirty="0" smtClean="0"/>
              <a:t> type III </a:t>
            </a:r>
            <a:r>
              <a:rPr lang="fr-FR" dirty="0" err="1" smtClean="0"/>
              <a:t>bursts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5" descr="20020214_13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98" descr="200204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357290" y="6000768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400" dirty="0" err="1"/>
              <a:t>Metric</a:t>
            </a:r>
            <a:r>
              <a:rPr lang="fr-FR" sz="2400" dirty="0"/>
              <a:t> to </a:t>
            </a:r>
            <a:r>
              <a:rPr lang="fr-FR" sz="2400" dirty="0" err="1"/>
              <a:t>hectometric</a:t>
            </a:r>
            <a:r>
              <a:rPr lang="fr-FR" sz="2400" dirty="0"/>
              <a:t> </a:t>
            </a:r>
            <a:r>
              <a:rPr lang="fr-FR" sz="2400" dirty="0" err="1"/>
              <a:t>emissions</a:t>
            </a:r>
            <a:r>
              <a:rPr lang="fr-FR" sz="2400" dirty="0"/>
              <a:t> first!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par_e25_vilmer.ppt">
  <a:themeElements>
    <a:clrScheme name="Ruisseau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cospar_e25_vilmer.ppt</Template>
  <TotalTime>85</TotalTime>
  <Words>839</Words>
  <Application>Microsoft PowerPoint</Application>
  <PresentationFormat>Affichage à l'écran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cospar_e25_vilmer.ppt</vt:lpstr>
      <vt:lpstr>Diapositive 1</vt:lpstr>
      <vt:lpstr>Diapositive 2</vt:lpstr>
      <vt:lpstr>Electron acceleration associated with magnetic reconnection ? A simple flare.</vt:lpstr>
      <vt:lpstr>Electron acceleration associated with magnetic reconnection ? A simple flare. </vt:lpstr>
      <vt:lpstr>Electron acceleration and injection in  the interplanetary medium? A more complex  flare.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Nicole Vilmer</dc:creator>
  <cp:lastModifiedBy>Nicole Vilmer</cp:lastModifiedBy>
  <cp:revision>15</cp:revision>
  <dcterms:created xsi:type="dcterms:W3CDTF">2010-08-04T10:45:31Z</dcterms:created>
  <dcterms:modified xsi:type="dcterms:W3CDTF">2010-08-04T20:55:17Z</dcterms:modified>
</cp:coreProperties>
</file>