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3313B20C-962E-4CA2-84A8-B163FFF708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FB6648-B81C-43FB-BA64-2AC3377ED6E3}" type="slidenum">
              <a:rPr lang="en-US"/>
              <a:pPr/>
              <a:t>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6CDCB09-6F98-4C21-940F-5F0DF586E086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4DE6509-DB12-48CD-9168-4AC703BA560E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B1B8658-A168-4BE6-AE52-B18AC2CD6A4F}" type="slidenum">
              <a:rPr lang="en-US" sz="12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2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\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8CFE03-B50D-442E-8781-98EE219511FD}" type="slidenum">
              <a:rPr lang="en-US"/>
              <a:pPr/>
              <a:t>2</a:t>
            </a:fld>
            <a:endParaRPr lang="en-US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C4C31A3-D501-4F4E-A9C7-B9536D17B53D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CE18C05-C0DF-4735-B94C-20F77B0E5CCB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90F6643-AFF0-429F-8DF8-BD5443CA5520}" type="slidenum">
              <a:rPr lang="en-US" sz="12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2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7AA51-EB85-4D75-B065-E883559F5897}" type="slidenum">
              <a:rPr lang="en-US"/>
              <a:pPr/>
              <a:t>3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830DCD6-4F8A-4010-AB8E-848EB1854B42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84EB97E-D68A-46C2-981F-2179DD4C350C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2052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ED9BB1-6A02-4726-A6C9-BC22044FF3CB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30AD2CD-8E9E-4991-A87B-ABD2AD56C7A0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D54B129-80C5-45E7-8BAC-6BE964423149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561D7C6-1B75-4209-BF26-29B45B701BBB}" type="slidenum">
              <a:rPr lang="en-US" sz="12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2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077942-115F-4AD0-AB7D-27250E870FAF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91B07AE-3EB5-4EFA-A911-DA080C9D4994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B8FFC23-C3AB-4745-870A-A336C91BC7F6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2052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0389E1-0880-4569-9E5C-AA77F3B7B2A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388DABD-684A-4BCB-9258-DFECC462307C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2052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441791-13C9-4282-87CE-608469BDB84D}" type="slidenum">
              <a:rPr lang="en-US"/>
              <a:pPr/>
              <a:t>7</a:t>
            </a:fld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6279F97-3F5B-4951-84C0-1D93F5B5029E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A5E7955-921A-4EA4-BFFC-7B8596479247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A1699DD-A348-4C9C-B5C5-6C55541529CE}" type="slidenum">
              <a:rPr lang="en-US" sz="12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2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1C721A-A80C-4266-935B-3A03F9DB5469}" type="slidenum">
              <a:rPr lang="en-US"/>
              <a:pPr/>
              <a:t>10</a:t>
            </a:fld>
            <a:endParaRPr lang="en-US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7A0675D-B488-4C4F-A698-39CD34A014BD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BA5F8D7-4C5B-4E50-ACAF-256D9F727DB3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2052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3F737E-8991-46CF-8D5B-6809C909B843}" type="slidenum">
              <a:rPr lang="en-US"/>
              <a:pPr/>
              <a:t>11</a:t>
            </a:fld>
            <a:endParaRPr lang="en-US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82EB613-2DCB-412B-862C-CCAABB37F9F3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88F5C02-4789-4482-AAE2-F7C2438CF95B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2052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6904B84-F75B-4B04-B85F-0B4ECBF2F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200D49-BD03-4A95-A087-75D1F7F31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463550"/>
            <a:ext cx="1941513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3725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31A97C-3728-4EAD-81A5-BC31D4782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ACE6890-FCF1-456C-B910-3D44E729C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610B217-06B4-436C-B428-528EEF614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580E79-195F-4997-8066-593EE8677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3742DF-C87A-4D49-ADD9-2FFED52913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7303B1-48A9-44FC-AEFB-17F5E16C2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297396-6694-4117-AFF6-C8C14B9D1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1A9761-A43A-4A2C-B7F9-DE859CAD9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1CFB5F-FAE4-4776-8DCF-6CAD7D95D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7638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80"/>
                </a:solidFill>
                <a:ea typeface="+mn-ea"/>
                <a:cs typeface="+mn-cs"/>
              </a:defRPr>
            </a:lvl1pPr>
          </a:lstStyle>
          <a:p>
            <a:fld id="{DE7F8DB4-3736-42B2-AD7F-DD85F614C7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8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8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09600" y="685800"/>
            <a:ext cx="7772400" cy="106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>
                <a:solidFill>
                  <a:srgbClr val="000080"/>
                </a:solidFill>
                <a:latin typeface="Times New Roman" pitchFamily="16" charset="0"/>
                <a:ea typeface="DejaVu Sans" charset="0"/>
                <a:cs typeface="DejaVu Sans" charset="0"/>
              </a:rPr>
              <a:t>The Correlation Between HXR and UV Footpoints Emission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1676400" cy="233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655763" y="2057400"/>
            <a:ext cx="6429302" cy="1110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err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Jiong</a:t>
            </a:r>
            <a:r>
              <a:rPr lang="en-US" sz="18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Qiu</a:t>
            </a:r>
            <a:r>
              <a:rPr lang="en-US" sz="1800" baseline="300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1</a:t>
            </a:r>
            <a:r>
              <a:rPr lang="en-US" sz="18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800" b="1" u="sng" dirty="0" err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Wenjuan</a:t>
            </a:r>
            <a:r>
              <a:rPr lang="en-US" sz="1800" b="1" u="sng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Liu</a:t>
            </a:r>
            <a:r>
              <a:rPr lang="en-US" sz="1800" baseline="300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1</a:t>
            </a:r>
            <a:r>
              <a:rPr lang="en-US" sz="18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, Nicholas Hill</a:t>
            </a:r>
            <a:r>
              <a:rPr lang="en-US" sz="1800" baseline="300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2</a:t>
            </a:r>
            <a:r>
              <a:rPr lang="en-US" sz="18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, Maria Kazachenko</a:t>
            </a:r>
            <a:r>
              <a:rPr lang="en-US" sz="1800" baseline="300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1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dirty="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buClr>
                <a:srgbClr val="000080"/>
              </a:buClr>
              <a:buFont typeface="Times New Roman" pitchFamily="16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Physics Department, Montana State University</a:t>
            </a:r>
          </a:p>
          <a:p>
            <a:pPr algn="l"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2. Physics Department, Grinnell College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313113"/>
            <a:ext cx="7162800" cy="3544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3429000"/>
            <a:ext cx="678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UV and EUV of</a:t>
            </a:r>
            <a:r>
              <a:rPr lang="en-US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the</a:t>
            </a:r>
            <a:r>
              <a:rPr lang="en-US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Bastille-day flare 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38750"/>
            <a:ext cx="1619250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04800" y="457200"/>
            <a:ext cx="8229600" cy="155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Such patterns indicate that the reconnection rate may be divided into components due to parallel (    ) and perpendicular expansions (               ), respectively -- organized 2.5D, but wrt PIL.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05000"/>
            <a:ext cx="7146925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268913" y="2362200"/>
            <a:ext cx="719137" cy="100806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1A1AFF"/>
                </a:solidFill>
                <a:ea typeface="ＭＳ Ｐゴシック" charset="0"/>
                <a:cs typeface="ＭＳ Ｐゴシック" charset="0"/>
              </a:rPr>
              <a:t>HXR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FFC559"/>
                </a:solidFill>
                <a:ea typeface="ＭＳ Ｐゴシック" charset="0"/>
                <a:cs typeface="ＭＳ Ｐゴシック" charset="0"/>
              </a:rPr>
              <a:t>HUV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6148388"/>
            <a:ext cx="9144000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Non-thermal emission (HXR and HUV) evolves along with reconnection rate due to perpendicular expansion (reconnection rate in 2D).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4114800" y="1295400"/>
          <a:ext cx="1168400" cy="482600"/>
        </p:xfrm>
        <a:graphic>
          <a:graphicData uri="http://schemas.openxmlformats.org/presentationml/2006/ole">
            <p:oleObj spid="_x0000_s12295" name="Equation" r:id="rId5" imgW="583920" imgH="241200" progId="Equation.3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867400" y="838200"/>
          <a:ext cx="330200" cy="482600"/>
        </p:xfrm>
        <a:graphic>
          <a:graphicData uri="http://schemas.openxmlformats.org/presentationml/2006/ole">
            <p:oleObj spid="_x0000_s12296" name="Equation" r:id="rId6" imgW="164880" imgH="241200" progId="Equation.3">
              <p:embed/>
            </p:oleObj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810000" y="2362200"/>
          <a:ext cx="406400" cy="431800"/>
        </p:xfrm>
        <a:graphic>
          <a:graphicData uri="http://schemas.openxmlformats.org/presentationml/2006/ole">
            <p:oleObj spid="_x0000_s12297" name="Equation" r:id="rId7" imgW="20304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81000" y="654050"/>
            <a:ext cx="8534400" cy="283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Question: How is energy release related to the pattern of magnetic reconnection?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Quick answer: in a 2.5D model (as permitted by the organized 2-ribbon evolution), perpendicular expansion of UV ribbons, is strongly correlated with instantaneous (maybe non-thermal) energy release as reflected in radiation signatures. 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5072063"/>
            <a:ext cx="85344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Acknowledgement: we thank Drs. Nightingale, Tarbell, Longcope for discussions. This work is supported by NSF ATM-0748428 and NSF REU program at Montana State University.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09600" y="914400"/>
            <a:ext cx="8001000" cy="137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Some Properties: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38800" cy="416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486025"/>
            <a:ext cx="64008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15000" y="228600"/>
            <a:ext cx="3124200" cy="192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Brightening spreads </a:t>
            </a:r>
            <a:r>
              <a:rPr lang="en-US" sz="2000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parallel </a:t>
            </a: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along the PIL (“zipper effect”) as well as </a:t>
            </a:r>
            <a:r>
              <a:rPr lang="en-US" sz="2000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perpendicular</a:t>
            </a: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to the PIL (</a:t>
            </a:r>
            <a:r>
              <a:rPr lang="en-US" sz="18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e.g.  Moore et al. 2001</a:t>
            </a: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) - not exactly a 2D picture.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160838" y="6092825"/>
            <a:ext cx="51260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HXR (33-53 keV) images from HXT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-39688" y="4114800"/>
            <a:ext cx="3011488" cy="283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Hard X-ray sources exhibit apparent “</a:t>
            </a:r>
            <a:r>
              <a:rPr lang="en-US" sz="2000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motion”</a:t>
            </a: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as well, but they usually appear as </a:t>
            </a:r>
            <a:r>
              <a:rPr lang="en-US" sz="2000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kernels</a:t>
            </a: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other than ribbons, as has been known and considered as evidence of 3D nature of 2-ribbon flares.</a:t>
            </a:r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965200" y="1843088"/>
            <a:ext cx="2992438" cy="584200"/>
            <a:chOff x="608" y="1161"/>
            <a:chExt cx="1885" cy="368"/>
          </a:xfrm>
        </p:grpSpPr>
        <p:sp>
          <p:nvSpPr>
            <p:cNvPr id="4104" name="Freeform 8"/>
            <p:cNvSpPr>
              <a:spLocks noChangeArrowheads="1"/>
            </p:cNvSpPr>
            <p:nvPr/>
          </p:nvSpPr>
          <p:spPr bwMode="auto">
            <a:xfrm>
              <a:off x="608" y="1161"/>
              <a:ext cx="1549" cy="328"/>
            </a:xfrm>
            <a:custGeom>
              <a:avLst/>
              <a:gdLst>
                <a:gd name="T0" fmla="*/ 0 w 2511896"/>
                <a:gd name="T1" fmla="*/ 0 h 528030"/>
                <a:gd name="T2" fmla="*/ 0 w 2511896"/>
                <a:gd name="T3" fmla="*/ 0 h 528030"/>
                <a:gd name="T4" fmla="*/ 0 w 2511896"/>
                <a:gd name="T5" fmla="*/ 0 h 528030"/>
                <a:gd name="T6" fmla="*/ 0 w 2511896"/>
                <a:gd name="T7" fmla="*/ 0 h 528030"/>
                <a:gd name="T8" fmla="*/ 0 w 2511896"/>
                <a:gd name="T9" fmla="*/ 0 h 528030"/>
                <a:gd name="T10" fmla="*/ 0 w 2511896"/>
                <a:gd name="T11" fmla="*/ 0 h 528030"/>
                <a:gd name="T12" fmla="*/ 0 w 2511896"/>
                <a:gd name="T13" fmla="*/ 0 h 528030"/>
                <a:gd name="T14" fmla="*/ 0 w 2511896"/>
                <a:gd name="T15" fmla="*/ 0 h 528030"/>
                <a:gd name="T16" fmla="*/ 1 w 2511896"/>
                <a:gd name="T17" fmla="*/ 0 h 528030"/>
                <a:gd name="T18" fmla="*/ 1 w 2511896"/>
                <a:gd name="T19" fmla="*/ 0 h 528030"/>
                <a:gd name="T20" fmla="*/ 1 w 2511896"/>
                <a:gd name="T21" fmla="*/ 0 h 528030"/>
                <a:gd name="T22" fmla="*/ 1 w 2511896"/>
                <a:gd name="T23" fmla="*/ 0 h 528030"/>
                <a:gd name="T24" fmla="*/ 1 w 2511896"/>
                <a:gd name="T25" fmla="*/ 0 h 528030"/>
                <a:gd name="T26" fmla="*/ 1 w 2511896"/>
                <a:gd name="T27" fmla="*/ 0 h 528030"/>
                <a:gd name="T28" fmla="*/ 1 w 2511896"/>
                <a:gd name="T29" fmla="*/ 0 h 528030"/>
                <a:gd name="T30" fmla="*/ 1 w 2511896"/>
                <a:gd name="T31" fmla="*/ 0 h 528030"/>
                <a:gd name="T32" fmla="*/ 0 w 2511896"/>
                <a:gd name="T33" fmla="*/ 0 h 528030"/>
                <a:gd name="T34" fmla="*/ 2511896 w 2511896"/>
                <a:gd name="T35" fmla="*/ 528030 h 528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T32" t="T33" r="T34" b="T35"/>
              <a:pathLst>
                <a:path w="2511896" h="528030">
                  <a:moveTo>
                    <a:pt x="0" y="58153"/>
                  </a:moveTo>
                  <a:cubicBezTo>
                    <a:pt x="103499" y="31402"/>
                    <a:pt x="206998" y="4652"/>
                    <a:pt x="279099" y="2326"/>
                  </a:cubicBezTo>
                  <a:cubicBezTo>
                    <a:pt x="351200" y="0"/>
                    <a:pt x="367481" y="32566"/>
                    <a:pt x="432604" y="44197"/>
                  </a:cubicBezTo>
                  <a:cubicBezTo>
                    <a:pt x="497727" y="55828"/>
                    <a:pt x="604716" y="46523"/>
                    <a:pt x="669839" y="72110"/>
                  </a:cubicBezTo>
                  <a:cubicBezTo>
                    <a:pt x="734962" y="97697"/>
                    <a:pt x="776827" y="148872"/>
                    <a:pt x="823343" y="197721"/>
                  </a:cubicBezTo>
                  <a:cubicBezTo>
                    <a:pt x="869859" y="246570"/>
                    <a:pt x="904747" y="314027"/>
                    <a:pt x="948938" y="365202"/>
                  </a:cubicBezTo>
                  <a:cubicBezTo>
                    <a:pt x="993129" y="416377"/>
                    <a:pt x="1037320" y="481508"/>
                    <a:pt x="1088488" y="504769"/>
                  </a:cubicBezTo>
                  <a:cubicBezTo>
                    <a:pt x="1139656" y="528030"/>
                    <a:pt x="1209431" y="511747"/>
                    <a:pt x="1255948" y="504769"/>
                  </a:cubicBezTo>
                  <a:cubicBezTo>
                    <a:pt x="1302465" y="497791"/>
                    <a:pt x="1307117" y="479182"/>
                    <a:pt x="1367588" y="462899"/>
                  </a:cubicBezTo>
                  <a:cubicBezTo>
                    <a:pt x="1428059" y="446616"/>
                    <a:pt x="1551328" y="421029"/>
                    <a:pt x="1618777" y="407072"/>
                  </a:cubicBezTo>
                  <a:cubicBezTo>
                    <a:pt x="1686226" y="393115"/>
                    <a:pt x="1707159" y="383811"/>
                    <a:pt x="1772282" y="379159"/>
                  </a:cubicBezTo>
                  <a:cubicBezTo>
                    <a:pt x="1837405" y="374507"/>
                    <a:pt x="1939742" y="386137"/>
                    <a:pt x="2009517" y="379159"/>
                  </a:cubicBezTo>
                  <a:cubicBezTo>
                    <a:pt x="2079292" y="372181"/>
                    <a:pt x="2190931" y="337288"/>
                    <a:pt x="2190931" y="337288"/>
                  </a:cubicBezTo>
                  <a:cubicBezTo>
                    <a:pt x="2263032" y="321005"/>
                    <a:pt x="2388627" y="325657"/>
                    <a:pt x="2442121" y="281461"/>
                  </a:cubicBezTo>
                  <a:cubicBezTo>
                    <a:pt x="2495615" y="237265"/>
                    <a:pt x="2511896" y="72110"/>
                    <a:pt x="2511896" y="72110"/>
                  </a:cubicBezTo>
                </a:path>
              </a:pathLst>
            </a:custGeom>
            <a:noFill/>
            <a:ln w="7632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61" y="1261"/>
              <a:ext cx="433" cy="2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84250" y="269875"/>
            <a:ext cx="3671888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UV (1600 A) front from TRACE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14400" y="4953000"/>
            <a:ext cx="76200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Clr>
                <a:srgbClr val="000080"/>
              </a:buClr>
              <a:buFont typeface="Wingdings" charset="2"/>
              <a:buChar char="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 UV emission rises and peaks along with HXRs, but decays more gradually.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2900"/>
            <a:ext cx="8001000" cy="461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42900"/>
            <a:ext cx="8001000" cy="461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14400" y="5692775"/>
            <a:ext cx="70866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Clr>
                <a:srgbClr val="000080"/>
              </a:buClr>
              <a:buFont typeface="Wingdings" charset="2"/>
              <a:buChar char="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The reconnection rate, inferred from UV images and magnetogram, precedes UV and HXR emissions.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33400" y="701675"/>
            <a:ext cx="7696200" cy="393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“New” questions from the re-visit: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Q1: What is the relationship between UV and hard X-ray emissions in two-ribbon flares? 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Q2: How is energy release related, or not, to the pattern of magnetic reconnection in an N-dimension ( 3 &gt; N &gt; 2) manner?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058863" y="909638"/>
            <a:ext cx="71056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Time profiles of UV emission in single pixels (1”x1”)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33488" y="5124450"/>
            <a:ext cx="7500937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buClr>
                <a:srgbClr val="000080"/>
              </a:buClr>
              <a:buFont typeface="Wingdings" charset="2"/>
              <a:buChar char="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rapid rise, reaching the peak nearly instantaneously</a:t>
            </a:r>
          </a:p>
          <a:p>
            <a:pPr algn="l">
              <a:buClr>
                <a:srgbClr val="000080"/>
              </a:buClr>
              <a:buFont typeface="Wingdings" charset="2"/>
              <a:buChar char="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 gradual smooth exponential decay</a:t>
            </a:r>
          </a:p>
          <a:p>
            <a:pPr algn="l"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35125"/>
            <a:ext cx="9144000" cy="331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513" y="1069190"/>
            <a:ext cx="6338887" cy="487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49500" y="5862638"/>
            <a:ext cx="47561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e-slope decay time: 5-10 minutes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0" y="609600"/>
            <a:ext cx="5257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Gradual  “cooling” of UV emission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0" y="1752600"/>
            <a:ext cx="161925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~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5500 </a:t>
            </a: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pixels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bg2"/>
                </a:solidFill>
                <a:ea typeface="ＭＳ Ｐゴシック" charset="0"/>
                <a:cs typeface="ＭＳ Ｐゴシック" charset="0"/>
              </a:rPr>
              <a:t>~4500 </a:t>
            </a:r>
            <a:r>
              <a:rPr lang="en-US" sz="2000" dirty="0">
                <a:solidFill>
                  <a:schemeClr val="bg2"/>
                </a:solidFill>
                <a:ea typeface="ＭＳ Ｐゴシック" charset="0"/>
                <a:cs typeface="ＭＳ Ｐゴシック" charset="0"/>
              </a:rPr>
              <a:t>pixels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33400" y="304800"/>
            <a:ext cx="8305800" cy="484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Question: What is the relationship between UV and  hard X-ray emissions in two-ribbon flares?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Quick answer: 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- simultaneous HXR (&gt; 20keV) and UV emission (rise and peak) by electrons precipitation.</a:t>
            </a:r>
          </a:p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- elongated “cooling” (5-10 min) of UV emission at the same locations but not apparently related to HXR producing process.</a:t>
            </a:r>
          </a:p>
          <a:p>
            <a:pPr algn="l">
              <a:buFont typeface="Arial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the </a:t>
            </a:r>
            <a:r>
              <a:rPr lang="en-US" sz="2000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“moving” </a:t>
            </a: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precipitation along the PIL (at a few tens km/s) and substantial </a:t>
            </a:r>
            <a:r>
              <a:rPr lang="en-US" sz="2000" b="1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“cooling” </a:t>
            </a: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time (5-10 min) in the UV band may explain extended UV ribbons. </a:t>
            </a:r>
          </a:p>
          <a:p>
            <a:pPr algn="l"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80"/>
              </a:solidFill>
              <a:ea typeface="ＭＳ Ｐゴシック" charset="0"/>
              <a:cs typeface="ＭＳ Ｐゴシック" charset="0"/>
            </a:endParaRPr>
          </a:p>
          <a:p>
            <a:pPr algn="l"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80"/>
                </a:solidFill>
                <a:ea typeface="ＭＳ Ｐゴシック" charset="0"/>
                <a:cs typeface="ＭＳ Ｐゴシック" charset="0"/>
              </a:rPr>
              <a:t>Implication: imaging UV being a proxy of electron precipitation and instantaneous energy release.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Box 3"/>
          <p:cNvSpPr txBox="1">
            <a:spLocks noChangeArrowheads="1"/>
          </p:cNvSpPr>
          <p:nvPr/>
        </p:nvSpPr>
        <p:spPr bwMode="auto">
          <a:xfrm>
            <a:off x="1143000" y="5943600"/>
            <a:ext cx="3662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first phase (0-25 min)</a:t>
            </a:r>
          </a:p>
        </p:txBody>
      </p:sp>
      <p:pic>
        <p:nvPicPr>
          <p:cNvPr id="32775" name="Picture 4" descr="f9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5562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TextBox 6"/>
          <p:cNvSpPr txBox="1">
            <a:spLocks noChangeArrowheads="1"/>
          </p:cNvSpPr>
          <p:nvPr/>
        </p:nvSpPr>
        <p:spPr bwMode="auto">
          <a:xfrm>
            <a:off x="6024563" y="609600"/>
            <a:ext cx="22220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accent6"/>
                </a:solidFill>
              </a:rPr>
              <a:t>ribbon length   </a:t>
            </a:r>
          </a:p>
          <a:p>
            <a:pPr algn="l"/>
            <a:r>
              <a:rPr lang="en-US" dirty="0">
                <a:solidFill>
                  <a:schemeClr val="accent6"/>
                </a:solidFill>
              </a:rPr>
              <a:t>along PIL</a:t>
            </a:r>
          </a:p>
        </p:txBody>
      </p:sp>
      <p:sp>
        <p:nvSpPr>
          <p:cNvPr id="32777" name="TextBox 7"/>
          <p:cNvSpPr txBox="1">
            <a:spLocks noChangeArrowheads="1"/>
          </p:cNvSpPr>
          <p:nvPr/>
        </p:nvSpPr>
        <p:spPr bwMode="auto">
          <a:xfrm>
            <a:off x="4521200" y="1962150"/>
            <a:ext cx="73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8000"/>
                </a:solidFill>
              </a:rPr>
              <a:t>HUV</a:t>
            </a:r>
          </a:p>
        </p:txBody>
      </p:sp>
      <p:sp>
        <p:nvSpPr>
          <p:cNvPr id="32778" name="TextBox 8"/>
          <p:cNvSpPr txBox="1">
            <a:spLocks noChangeArrowheads="1"/>
          </p:cNvSpPr>
          <p:nvPr/>
        </p:nvSpPr>
        <p:spPr bwMode="auto">
          <a:xfrm>
            <a:off x="4572000" y="4857750"/>
            <a:ext cx="73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8000"/>
                </a:solidFill>
              </a:rPr>
              <a:t>HUV</a:t>
            </a:r>
          </a:p>
        </p:txBody>
      </p:sp>
      <p:sp>
        <p:nvSpPr>
          <p:cNvPr id="32779" name="TextBox 9"/>
          <p:cNvSpPr txBox="1">
            <a:spLocks noChangeArrowheads="1"/>
          </p:cNvSpPr>
          <p:nvPr/>
        </p:nvSpPr>
        <p:spPr bwMode="auto">
          <a:xfrm>
            <a:off x="5911850" y="3276600"/>
            <a:ext cx="2927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accent6"/>
                </a:solidFill>
              </a:rPr>
              <a:t>ribbon width          </a:t>
            </a:r>
          </a:p>
          <a:p>
            <a:pPr algn="l"/>
            <a:r>
              <a:rPr lang="en-US" dirty="0">
                <a:solidFill>
                  <a:schemeClr val="accent6"/>
                </a:solidFill>
              </a:rPr>
              <a:t>perpendicular to PIL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7924800" y="685800"/>
          <a:ext cx="342900" cy="457200"/>
        </p:xfrm>
        <a:graphic>
          <a:graphicData uri="http://schemas.openxmlformats.org/presentationml/2006/ole">
            <p:oleObj spid="_x0000_s43010" name="Equation" r:id="rId4" imgW="114300" imgH="1778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7772400" y="3276600"/>
          <a:ext cx="266700" cy="457200"/>
        </p:xfrm>
        <a:graphic>
          <a:graphicData uri="http://schemas.openxmlformats.org/presentationml/2006/ole">
            <p:oleObj spid="_x0000_s43011" name="Equation" r:id="rId5" imgW="88900" imgH="17780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248400" y="1676400"/>
          <a:ext cx="2133600" cy="457200"/>
        </p:xfrm>
        <a:graphic>
          <a:graphicData uri="http://schemas.openxmlformats.org/presentationml/2006/ole">
            <p:oleObj spid="_x0000_s43012" name="Equation" r:id="rId6" imgW="889000" imgH="19050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292850" y="4419600"/>
          <a:ext cx="2041525" cy="457200"/>
        </p:xfrm>
        <a:graphic>
          <a:graphicData uri="http://schemas.openxmlformats.org/presentationml/2006/ole">
            <p:oleObj spid="_x0000_s43013" name="Equation" r:id="rId7" imgW="8509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1" descr="f9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5562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Box 3"/>
          <p:cNvSpPr txBox="1">
            <a:spLocks noChangeArrowheads="1"/>
          </p:cNvSpPr>
          <p:nvPr/>
        </p:nvSpPr>
        <p:spPr bwMode="auto">
          <a:xfrm>
            <a:off x="1143000" y="59436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second phase (25-45 min)</a:t>
            </a:r>
          </a:p>
        </p:txBody>
      </p:sp>
      <p:sp>
        <p:nvSpPr>
          <p:cNvPr id="33798" name="TextBox 3"/>
          <p:cNvSpPr txBox="1">
            <a:spLocks noChangeArrowheads="1"/>
          </p:cNvSpPr>
          <p:nvPr/>
        </p:nvSpPr>
        <p:spPr bwMode="auto">
          <a:xfrm>
            <a:off x="6024563" y="1066800"/>
            <a:ext cx="22220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accent6"/>
                </a:solidFill>
              </a:rPr>
              <a:t>ribbon length   </a:t>
            </a:r>
          </a:p>
          <a:p>
            <a:pPr algn="l"/>
            <a:r>
              <a:rPr lang="en-US" dirty="0">
                <a:solidFill>
                  <a:schemeClr val="accent6"/>
                </a:solidFill>
              </a:rPr>
              <a:t>along PIL</a:t>
            </a:r>
          </a:p>
        </p:txBody>
      </p:sp>
      <p:sp>
        <p:nvSpPr>
          <p:cNvPr id="33799" name="TextBox 4"/>
          <p:cNvSpPr txBox="1">
            <a:spLocks noChangeArrowheads="1"/>
          </p:cNvSpPr>
          <p:nvPr/>
        </p:nvSpPr>
        <p:spPr bwMode="auto">
          <a:xfrm>
            <a:off x="5911850" y="4248150"/>
            <a:ext cx="3003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accent6"/>
                </a:solidFill>
              </a:rPr>
              <a:t>ribbon width </a:t>
            </a:r>
            <a:endParaRPr lang="en-US" dirty="0" smtClean="0">
              <a:solidFill>
                <a:schemeClr val="accent6"/>
              </a:solidFill>
            </a:endParaRPr>
          </a:p>
          <a:p>
            <a:pPr algn="l"/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</a:rPr>
              <a:t>erpendicular </a:t>
            </a:r>
            <a:r>
              <a:rPr lang="en-US" dirty="0" smtClean="0">
                <a:solidFill>
                  <a:schemeClr val="accent6"/>
                </a:solidFill>
              </a:rPr>
              <a:t>to </a:t>
            </a:r>
            <a:r>
              <a:rPr lang="en-US" dirty="0">
                <a:solidFill>
                  <a:schemeClr val="accent6"/>
                </a:solidFill>
              </a:rPr>
              <a:t>PIL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924800" y="1066800"/>
          <a:ext cx="342900" cy="457200"/>
        </p:xfrm>
        <a:graphic>
          <a:graphicData uri="http://schemas.openxmlformats.org/presentationml/2006/ole">
            <p:oleObj spid="_x0000_s44034" name="Equation" r:id="rId4" imgW="114300" imgH="1778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53400" y="4191000"/>
          <a:ext cx="266700" cy="457200"/>
        </p:xfrm>
        <a:graphic>
          <a:graphicData uri="http://schemas.openxmlformats.org/presentationml/2006/ole">
            <p:oleObj spid="_x0000_s44035" name="Equation" r:id="rId5" imgW="88900" imgH="177800" progId="Equation.3">
              <p:embed/>
            </p:oleObj>
          </a:graphicData>
        </a:graphic>
      </p:graphicFrame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3276600" y="1752600"/>
            <a:ext cx="73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8000"/>
                </a:solidFill>
              </a:rPr>
              <a:t>HUV</a:t>
            </a:r>
          </a:p>
        </p:txBody>
      </p:sp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4521200" y="4705350"/>
            <a:ext cx="73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8000"/>
                </a:solidFill>
              </a:rPr>
              <a:t>HUV</a:t>
            </a:r>
          </a:p>
        </p:txBody>
      </p:sp>
      <p:sp>
        <p:nvSpPr>
          <p:cNvPr id="33802" name="TextBox 9"/>
          <p:cNvSpPr txBox="1">
            <a:spLocks noChangeArrowheads="1"/>
          </p:cNvSpPr>
          <p:nvPr/>
        </p:nvSpPr>
        <p:spPr bwMode="auto">
          <a:xfrm>
            <a:off x="2551113" y="1352550"/>
            <a:ext cx="72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66FF"/>
                </a:solidFill>
              </a:rPr>
              <a:t>HXR</a:t>
            </a:r>
          </a:p>
        </p:txBody>
      </p:sp>
      <p:sp>
        <p:nvSpPr>
          <p:cNvPr id="33803" name="TextBox 10"/>
          <p:cNvSpPr txBox="1">
            <a:spLocks noChangeArrowheads="1"/>
          </p:cNvSpPr>
          <p:nvPr/>
        </p:nvSpPr>
        <p:spPr bwMode="auto">
          <a:xfrm>
            <a:off x="2474913" y="3790950"/>
            <a:ext cx="72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66FF"/>
                </a:solidFill>
              </a:rPr>
              <a:t>HXR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13214</TotalTime>
  <Words>575</Words>
  <Application>Microsoft Office PowerPoint</Application>
  <PresentationFormat>On-screen Show (4:3)</PresentationFormat>
  <Paragraphs>93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wjliu</dc:creator>
  <cp:lastModifiedBy>wjliu</cp:lastModifiedBy>
  <cp:revision>1753</cp:revision>
  <cp:lastPrinted>1601-01-01T00:00:00Z</cp:lastPrinted>
  <dcterms:created xsi:type="dcterms:W3CDTF">2010-05-26T02:44:52Z</dcterms:created>
  <dcterms:modified xsi:type="dcterms:W3CDTF">2010-08-03T16:17:40Z</dcterms:modified>
</cp:coreProperties>
</file>