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7.xml" ContentType="application/vnd.openxmlformats-officedocument.presentationml.notesSlide+xml"/>
  <Override PartName="/ppt/notesSlides/notesSlide4.xml" ContentType="application/vnd.openxmlformats-officedocument.presentationml.notesSlide+xml"/>
  <Override PartName="/ppt/embeddings/Microsoft_Equation2.bin" ContentType="application/vnd.openxmlformats-officedocument.oleObject"/>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embeddings/Microsoft_Equation1.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5019" r:id="rId1"/>
  </p:sldMasterIdLst>
  <p:notesMasterIdLst>
    <p:notesMasterId r:id="rId25"/>
  </p:notesMasterIdLst>
  <p:sldIdLst>
    <p:sldId id="256" r:id="rId2"/>
    <p:sldId id="257" r:id="rId3"/>
    <p:sldId id="259" r:id="rId4"/>
    <p:sldId id="271" r:id="rId5"/>
    <p:sldId id="282" r:id="rId6"/>
    <p:sldId id="272" r:id="rId7"/>
    <p:sldId id="258" r:id="rId8"/>
    <p:sldId id="284" r:id="rId9"/>
    <p:sldId id="261" r:id="rId10"/>
    <p:sldId id="262" r:id="rId11"/>
    <p:sldId id="286" r:id="rId12"/>
    <p:sldId id="263" r:id="rId13"/>
    <p:sldId id="264" r:id="rId14"/>
    <p:sldId id="289" r:id="rId15"/>
    <p:sldId id="265" r:id="rId16"/>
    <p:sldId id="270" r:id="rId17"/>
    <p:sldId id="266" r:id="rId18"/>
    <p:sldId id="267" r:id="rId19"/>
    <p:sldId id="280" r:id="rId20"/>
    <p:sldId id="268" r:id="rId21"/>
    <p:sldId id="274" r:id="rId22"/>
    <p:sldId id="278" r:id="rId23"/>
    <p:sldId id="2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F7E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inimized">
    <p:restoredLeft sz="15630" autoAdjust="0"/>
    <p:restoredTop sz="91004" autoAdjust="0"/>
  </p:normalViewPr>
  <p:slideViewPr>
    <p:cSldViewPr snapToGrid="0" snapToObjects="1">
      <p:cViewPr varScale="1">
        <p:scale>
          <a:sx n="33" d="100"/>
          <a:sy n="33" d="100"/>
        </p:scale>
        <p:origin x="-27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91450-103B-B34F-ADE9-5CF63FDF08F9}" type="datetimeFigureOut">
              <a:rPr lang="en-US" smtClean="0"/>
              <a:pPr/>
              <a:t>8/4/10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9A43A-C9DD-D649-B5E3-0720C7709C8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3" Type="http://schemas.openxmlformats.org/officeDocument/2006/relationships/hyperlink" Target="http://iopscience.iop.org/1538-4357/618/2/L153/18947.text.html%23fg1" TargetMode="Externa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 et al </a:t>
            </a:r>
            <a:r>
              <a:rPr lang="en-US" dirty="0" err="1" smtClean="0"/>
              <a:t>ApJ</a:t>
            </a:r>
            <a:r>
              <a:rPr lang="en-US" dirty="0" smtClean="0"/>
              <a:t> 2009EXCITATION OF KINK WAVES DUE TO SMALL-SCALE MAGNETIC RECONNECTION IN THE CHROMOSPHERE, He et al 2009 (SOT observations)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dirty="0" err="1" smtClean="0"/>
              <a:t>statvolt</a:t>
            </a:r>
            <a:r>
              <a:rPr lang="en-US" dirty="0" smtClean="0"/>
              <a:t>=300</a:t>
            </a:r>
            <a:r>
              <a:rPr lang="en-US" baseline="0" dirty="0" smtClean="0"/>
              <a:t> volt– 1 </a:t>
            </a:r>
            <a:r>
              <a:rPr lang="en-US" baseline="0" dirty="0" err="1" smtClean="0"/>
              <a:t>statvolt</a:t>
            </a:r>
            <a:r>
              <a:rPr lang="en-US" baseline="0" dirty="0" smtClean="0"/>
              <a:t>/cm = 300 </a:t>
            </a:r>
            <a:r>
              <a:rPr lang="en-US" baseline="0" dirty="0" err="1" smtClean="0"/>
              <a:t>v</a:t>
            </a:r>
            <a:r>
              <a:rPr lang="en-US" baseline="0" dirty="0" smtClean="0"/>
              <a:t>/cm= 30000  </a:t>
            </a:r>
            <a:r>
              <a:rPr lang="en-US" baseline="0" dirty="0" err="1" smtClean="0"/>
              <a:t>v/m</a:t>
            </a:r>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Location</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effect of the</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reconnection taking place at</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 later time than</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shown in </a:t>
            </a:r>
            <a:r>
              <a:rPr lang="en-US" sz="1200" u="sng" kern="1200" baseline="0" dirty="0" smtClean="0">
                <a:solidFill>
                  <a:schemeClr val="tx1"/>
                </a:solidFill>
                <a:latin typeface="+mn-lt"/>
                <a:ea typeface="+mn-ea"/>
                <a:cs typeface="+mn-cs"/>
                <a:hlinkClick r:id="rId3"/>
              </a:rPr>
              <a:t>Fig. 1. The</a:t>
            </a:r>
            <a:r>
              <a:rPr lang="en-US" sz="1200" u="sng" kern="1200" baseline="30000" dirty="0" smtClean="0">
                <a:solidFill>
                  <a:schemeClr val="tx1"/>
                </a:solidFill>
                <a:latin typeface="+mn-lt"/>
                <a:ea typeface="+mn-ea"/>
                <a:cs typeface="+mn-cs"/>
                <a:hlinkClick r:id="rId3"/>
              </a:rPr>
              <a:t> </a:t>
            </a:r>
            <a:r>
              <a:rPr lang="en-US" sz="1200" u="sng" kern="1200" baseline="0" dirty="0" smtClean="0">
                <a:solidFill>
                  <a:schemeClr val="tx1"/>
                </a:solidFill>
                <a:latin typeface="+mn-lt"/>
                <a:ea typeface="+mn-ea"/>
                <a:cs typeface="+mn-cs"/>
                <a:hlinkClick r:id="rId3"/>
              </a:rPr>
              <a:t>image shows the current</a:t>
            </a:r>
            <a:r>
              <a:rPr lang="en-US" sz="1200" u="sng" kern="1200" baseline="30000" dirty="0" smtClean="0">
                <a:solidFill>
                  <a:schemeClr val="tx1"/>
                </a:solidFill>
                <a:latin typeface="+mn-lt"/>
                <a:ea typeface="+mn-ea"/>
                <a:cs typeface="+mn-cs"/>
                <a:hlinkClick r:id="rId3"/>
              </a:rPr>
              <a:t> </a:t>
            </a:r>
            <a:r>
              <a:rPr lang="en-US" sz="1200" u="sng" kern="1200" baseline="0" dirty="0" smtClean="0">
                <a:solidFill>
                  <a:schemeClr val="tx1"/>
                </a:solidFill>
                <a:latin typeface="+mn-lt"/>
                <a:ea typeface="+mn-ea"/>
                <a:cs typeface="+mn-cs"/>
                <a:hlinkClick r:id="rId3"/>
              </a:rPr>
              <a:t>sheet as an arch-shaped</a:t>
            </a:r>
            <a:r>
              <a:rPr lang="en-US" sz="1200" u="sng" kern="1200" baseline="30000" dirty="0" smtClean="0">
                <a:solidFill>
                  <a:schemeClr val="tx1"/>
                </a:solidFill>
                <a:latin typeface="+mn-lt"/>
                <a:ea typeface="+mn-ea"/>
                <a:cs typeface="+mn-cs"/>
                <a:hlinkClick r:id="rId3"/>
              </a:rPr>
              <a:t> </a:t>
            </a:r>
            <a:r>
              <a:rPr lang="en-US" sz="1200" u="sng" kern="1200" baseline="0" dirty="0" smtClean="0">
                <a:solidFill>
                  <a:schemeClr val="tx1"/>
                </a:solidFill>
                <a:latin typeface="+mn-lt"/>
                <a:ea typeface="+mn-ea"/>
                <a:cs typeface="+mn-cs"/>
                <a:hlinkClick r:id="rId3"/>
              </a:rPr>
              <a:t>red isosurface, isosurfaces of</a:t>
            </a:r>
            <a:r>
              <a:rPr lang="en-US" sz="1200" u="sng" kern="1200" baseline="30000" dirty="0" smtClean="0">
                <a:solidFill>
                  <a:schemeClr val="tx1"/>
                </a:solidFill>
                <a:latin typeface="+mn-lt"/>
                <a:ea typeface="+mn-ea"/>
                <a:cs typeface="+mn-cs"/>
                <a:hlinkClick r:id="rId3"/>
              </a:rPr>
              <a:t> </a:t>
            </a:r>
            <a:r>
              <a:rPr lang="en-US" sz="1200" u="sng" kern="1200" baseline="0" dirty="0" smtClean="0">
                <a:solidFill>
                  <a:schemeClr val="tx1"/>
                </a:solidFill>
                <a:latin typeface="+mn-lt"/>
                <a:ea typeface="+mn-ea"/>
                <a:cs typeface="+mn-cs"/>
                <a:hlinkClick r:id="rId3"/>
              </a:rPr>
              <a:t>the two high-speed jets,</a:t>
            </a:r>
            <a:r>
              <a:rPr lang="en-US" sz="1200" u="sng" kern="1200" baseline="30000" dirty="0" smtClean="0">
                <a:solidFill>
                  <a:schemeClr val="tx1"/>
                </a:solidFill>
                <a:latin typeface="+mn-lt"/>
                <a:ea typeface="+mn-ea"/>
                <a:cs typeface="+mn-cs"/>
                <a:hlinkClick r:id="rId3"/>
              </a:rPr>
              <a:t> </a:t>
            </a:r>
            <a:r>
              <a:rPr lang="en-US" sz="1200" u="sng" kern="1200" baseline="0" dirty="0" smtClean="0">
                <a:solidFill>
                  <a:schemeClr val="tx1"/>
                </a:solidFill>
                <a:latin typeface="+mn-lt"/>
                <a:ea typeface="+mn-ea"/>
                <a:cs typeface="+mn-cs"/>
                <a:hlinkClick r:id="rId3"/>
              </a:rPr>
              <a:t>and various sets of</a:t>
            </a:r>
            <a:r>
              <a:rPr lang="en-US" sz="1200" u="sng" kern="1200" baseline="30000" dirty="0" smtClean="0">
                <a:solidFill>
                  <a:schemeClr val="tx1"/>
                </a:solidFill>
                <a:latin typeface="+mn-lt"/>
                <a:ea typeface="+mn-ea"/>
                <a:cs typeface="+mn-cs"/>
                <a:hlinkClick r:id="rId3"/>
              </a:rPr>
              <a:t> </a:t>
            </a:r>
            <a:r>
              <a:rPr lang="en-US" sz="1200" u="sng" kern="1200" baseline="0" dirty="0" smtClean="0">
                <a:solidFill>
                  <a:schemeClr val="tx1"/>
                </a:solidFill>
                <a:latin typeface="+mn-lt"/>
                <a:ea typeface="+mn-ea"/>
                <a:cs typeface="+mn-cs"/>
                <a:hlinkClick r:id="rId3"/>
              </a:rPr>
              <a:t>magnetic field lines.</a:t>
            </a:r>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9A43A-C9DD-D649-B5E3-0720C7709C8D}"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4AB02A5-4FE5-49D9-9E24-09F23B90C450}" type="datetimeFigureOut">
              <a:rPr lang="en-US" smtClean="0"/>
              <a:pPr/>
              <a:t>8/4/10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0"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294C92D-0306-4E69-9CD3-20855E849650}"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695897FE-57C4-8F4F-9B0F-EA3163600F0A}" type="datetimeFigureOut">
              <a:rPr lang="en-US" smtClean="0"/>
              <a:pPr/>
              <a:t>8/4/10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56BC6-9FCC-F84A-B091-1B9B053947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95897FE-57C4-8F4F-9B0F-EA3163600F0A}" type="datetimeFigureOut">
              <a:rPr lang="en-US" smtClean="0"/>
              <a:pPr/>
              <a:t>8/4/10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91056BC6-9FCC-F84A-B091-1B9B053947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695897FE-57C4-8F4F-9B0F-EA3163600F0A}" type="datetimeFigureOut">
              <a:rPr lang="en-US" smtClean="0"/>
              <a:pPr/>
              <a:t>8/4/10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1056BC6-9FCC-F84A-B091-1B9B053947B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fld id="{54AB02A5-4FE5-49D9-9E24-09F23B90C450}" type="datetimeFigureOut">
              <a:rPr lang="en-US" smtClean="0"/>
              <a:pPr/>
              <a:t>8/4/10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dirty="0"/>
          </a:p>
        </p:txBody>
      </p:sp>
      <p:sp>
        <p:nvSpPr>
          <p:cNvPr id="14" name="Footer Placeholder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fld id="{695897FE-57C4-8F4F-9B0F-EA3163600F0A}" type="datetimeFigureOut">
              <a:rPr lang="en-US" smtClean="0"/>
              <a:pPr/>
              <a:t>8/4/10</a:t>
            </a:fld>
            <a:endParaRPr lang="en-US" dirty="0"/>
          </a:p>
        </p:txBody>
      </p:sp>
      <p:sp>
        <p:nvSpPr>
          <p:cNvPr id="10" name="Slide Number Placeholder 9"/>
          <p:cNvSpPr>
            <a:spLocks noGrp="1"/>
          </p:cNvSpPr>
          <p:nvPr>
            <p:ph type="sldNum" sz="quarter" idx="16"/>
          </p:nvPr>
        </p:nvSpPr>
        <p:spPr/>
        <p:txBody>
          <a:bodyPr rtlCol="0"/>
          <a:lstStyle/>
          <a:p>
            <a:fld id="{91056BC6-9FCC-F84A-B091-1B9B053947B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fld id="{695897FE-57C4-8F4F-9B0F-EA3163600F0A}" type="datetimeFigureOut">
              <a:rPr lang="en-US" smtClean="0"/>
              <a:pPr/>
              <a:t>8/4/10</a:t>
            </a:fld>
            <a:endParaRPr lang="en-US" dirty="0"/>
          </a:p>
        </p:txBody>
      </p:sp>
      <p:sp>
        <p:nvSpPr>
          <p:cNvPr id="12" name="Slide Number Placeholder 11"/>
          <p:cNvSpPr>
            <a:spLocks noGrp="1"/>
          </p:cNvSpPr>
          <p:nvPr>
            <p:ph type="sldNum" sz="quarter" idx="16"/>
          </p:nvPr>
        </p:nvSpPr>
        <p:spPr/>
        <p:txBody>
          <a:bodyPr rtlCol="0"/>
          <a:lstStyle/>
          <a:p>
            <a:fld id="{91056BC6-9FCC-F84A-B091-1B9B053947B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695897FE-57C4-8F4F-9B0F-EA3163600F0A}" type="datetimeFigureOut">
              <a:rPr lang="en-US" smtClean="0"/>
              <a:pPr/>
              <a:t>8/4/10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1056BC6-9FCC-F84A-B091-1B9B053947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897FE-57C4-8F4F-9B0F-EA3163600F0A}" type="datetimeFigureOut">
              <a:rPr lang="en-US" smtClean="0"/>
              <a:pPr/>
              <a:t>8/4/10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1056BC6-9FCC-F84A-B091-1B9B053947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695897FE-57C4-8F4F-9B0F-EA3163600F0A}" type="datetimeFigureOut">
              <a:rPr lang="en-US" smtClean="0"/>
              <a:pPr/>
              <a:t>8/4/10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a:t>
            </a:fld>
            <a:endParaRPr kumimoji="0"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695897FE-57C4-8F4F-9B0F-EA3163600F0A}" type="datetimeFigureOut">
              <a:rPr lang="en-US" smtClean="0"/>
              <a:pPr/>
              <a:t>8/4/10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1056BC6-9FCC-F84A-B091-1B9B053947B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95897FE-57C4-8F4F-9B0F-EA3163600F0A}" type="datetimeFigureOut">
              <a:rPr lang="en-US" smtClean="0"/>
              <a:pPr/>
              <a:t>8/4/10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1056BC6-9FCC-F84A-B091-1B9B053947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0.png"/><Relationship Id="rId5" Type="http://schemas.openxmlformats.org/officeDocument/2006/relationships/oleObject" Target="../embeddings/Microsoft_Equation2.bin"/></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71600" y="2743200"/>
            <a:ext cx="7123113" cy="688333"/>
          </a:xfrm>
        </p:spPr>
        <p:txBody>
          <a:bodyPr/>
          <a:lstStyle/>
          <a:p>
            <a:r>
              <a:rPr lang="en-US" dirty="0" smtClean="0"/>
              <a:t>Dr Rim Turkmani 	</a:t>
            </a:r>
            <a:r>
              <a:rPr lang="en-US" dirty="0" smtClean="0">
                <a:solidFill>
                  <a:srgbClr val="EF7E40"/>
                </a:solidFill>
              </a:rPr>
              <a:t>Imperial College</a:t>
            </a:r>
            <a:endParaRPr lang="en-US" dirty="0">
              <a:solidFill>
                <a:srgbClr val="EF7E40"/>
              </a:solidFill>
            </a:endParaRPr>
          </a:p>
        </p:txBody>
      </p:sp>
      <p:sp>
        <p:nvSpPr>
          <p:cNvPr id="2" name="Title 1"/>
          <p:cNvSpPr>
            <a:spLocks noGrp="1"/>
          </p:cNvSpPr>
          <p:nvPr>
            <p:ph type="title"/>
          </p:nvPr>
        </p:nvSpPr>
        <p:spPr/>
        <p:txBody>
          <a:bodyPr>
            <a:normAutofit/>
          </a:bodyPr>
          <a:lstStyle/>
          <a:p>
            <a:r>
              <a:rPr lang="en-US" sz="3600" dirty="0" smtClean="0"/>
              <a:t>The Chromosphere, an accelerator?</a:t>
            </a:r>
            <a:endParaRPr lang="en-US" sz="3600" dirty="0"/>
          </a:p>
        </p:txBody>
      </p:sp>
      <p:pic>
        <p:nvPicPr>
          <p:cNvPr id="4" name="Picture 7"/>
          <p:cNvPicPr>
            <a:picLocks noChangeArrowheads="1"/>
          </p:cNvPicPr>
          <p:nvPr/>
        </p:nvPicPr>
        <p:blipFill>
          <a:blip r:embed="rId2"/>
          <a:srcRect/>
          <a:stretch>
            <a:fillRect/>
          </a:stretch>
        </p:blipFill>
        <p:spPr bwMode="auto">
          <a:xfrm>
            <a:off x="290191" y="250083"/>
            <a:ext cx="2425648" cy="925285"/>
          </a:xfrm>
          <a:prstGeom prst="rect">
            <a:avLst/>
          </a:prstGeom>
          <a:noFill/>
          <a:ln w="12700">
            <a:noFill/>
            <a:miter lim="800000"/>
            <a:headEnd/>
            <a:tailEnd/>
          </a:ln>
        </p:spPr>
      </p:pic>
      <p:sp>
        <p:nvSpPr>
          <p:cNvPr id="14" name="Subtitle 2"/>
          <p:cNvSpPr txBox="1">
            <a:spLocks/>
          </p:cNvSpPr>
          <p:nvPr/>
        </p:nvSpPr>
        <p:spPr>
          <a:xfrm>
            <a:off x="1371601" y="3735542"/>
            <a:ext cx="5875064" cy="697149"/>
          </a:xfrm>
          <a:prstGeom prst="rect">
            <a:avLst/>
          </a:prstGeom>
        </p:spPr>
        <p:txBody>
          <a:bodyPr vert="horz" anchor="t">
            <a:normAutofit/>
          </a:bodyPr>
          <a:lstStyle/>
          <a:p>
            <a:pPr defTabSz="914400">
              <a:spcBef>
                <a:spcPts val="700"/>
              </a:spcBef>
              <a:buClr>
                <a:schemeClr val="accent2"/>
              </a:buClr>
              <a:buSzPct val="60000"/>
            </a:pPr>
            <a:r>
              <a:rPr lang="en-US" sz="2800" dirty="0" smtClean="0">
                <a:solidFill>
                  <a:schemeClr val="tx2"/>
                </a:solidFill>
              </a:rPr>
              <a:t>Prof. John Brown 	</a:t>
            </a:r>
            <a:r>
              <a:rPr lang="en-US" sz="2800" dirty="0" smtClean="0">
                <a:solidFill>
                  <a:srgbClr val="EF7E40"/>
                </a:solidFill>
              </a:rPr>
              <a:t>Glasgow University</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Box 5"/>
          <p:cNvSpPr txBox="1"/>
          <p:nvPr/>
        </p:nvSpPr>
        <p:spPr>
          <a:xfrm>
            <a:off x="1371601" y="3366210"/>
            <a:ext cx="2379784" cy="400110"/>
          </a:xfrm>
          <a:prstGeom prst="rect">
            <a:avLst/>
          </a:prstGeom>
          <a:noFill/>
        </p:spPr>
        <p:txBody>
          <a:bodyPr wrap="square" rtlCol="0">
            <a:spAutoFit/>
          </a:bodyPr>
          <a:lstStyle/>
          <a:p>
            <a:r>
              <a:rPr lang="en-US" sz="2000" i="1" dirty="0" smtClean="0">
                <a:solidFill>
                  <a:schemeClr val="tx2"/>
                </a:solidFill>
              </a:rPr>
              <a:t>In collaboration with</a:t>
            </a:r>
            <a:endParaRPr lang="en-US" sz="2000" i="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HXR Source Requirements</a:t>
            </a:r>
            <a:endParaRPr lang="en-US" dirty="0"/>
          </a:p>
        </p:txBody>
      </p:sp>
      <p:sp>
        <p:nvSpPr>
          <p:cNvPr id="3" name="Content Placeholder 2"/>
          <p:cNvSpPr>
            <a:spLocks noGrp="1"/>
          </p:cNvSpPr>
          <p:nvPr>
            <p:ph sz="quarter" idx="1"/>
          </p:nvPr>
        </p:nvSpPr>
        <p:spPr/>
        <p:txBody>
          <a:bodyPr/>
          <a:lstStyle/>
          <a:p>
            <a:r>
              <a:rPr lang="en-GB" sz="2800" kern="0" dirty="0" smtClean="0">
                <a:latin typeface="Calibri"/>
                <a:cs typeface="Calibri"/>
                <a:sym typeface="Verdana Italic" charset="0"/>
              </a:rPr>
              <a:t>For any thick target model the N</a:t>
            </a:r>
            <a:r>
              <a:rPr lang="en-GB" sz="2800" kern="0" baseline="-25000" dirty="0" smtClean="0">
                <a:latin typeface="Calibri"/>
                <a:cs typeface="Calibri"/>
                <a:sym typeface="Verdana Italic" charset="0"/>
              </a:rPr>
              <a:t>1</a:t>
            </a:r>
            <a:r>
              <a:rPr lang="en-GB" sz="2800" kern="0" dirty="0" smtClean="0">
                <a:latin typeface="Calibri"/>
                <a:cs typeface="Calibri"/>
                <a:sym typeface="Verdana Italic" charset="0"/>
              </a:rPr>
              <a:t> source electrons of life t need ‘replenished’ at a rate</a:t>
            </a:r>
          </a:p>
          <a:p>
            <a:pPr>
              <a:buNone/>
            </a:pPr>
            <a:endParaRPr lang="en-GB" sz="2800" kern="0" dirty="0" smtClean="0">
              <a:latin typeface="Calibri"/>
              <a:cs typeface="Calibri"/>
              <a:sym typeface="Verdana Italic" charset="0"/>
            </a:endParaRPr>
          </a:p>
          <a:p>
            <a:r>
              <a:rPr lang="en-GB" sz="2800" dirty="0" smtClean="0">
                <a:latin typeface="Calibri"/>
                <a:cs typeface="Calibri"/>
              </a:rPr>
              <a:t>For the CTTM collisional case t =tcoll ~ 1/n and F  </a:t>
            </a:r>
            <a:r>
              <a:rPr lang="en-GB" sz="2800" baseline="-25000" dirty="0" smtClean="0">
                <a:latin typeface="Calibri"/>
                <a:cs typeface="Calibri"/>
              </a:rPr>
              <a:t>1</a:t>
            </a:r>
            <a:r>
              <a:rPr lang="en-GB" sz="2800" dirty="0" smtClean="0">
                <a:latin typeface="Calibri"/>
                <a:cs typeface="Calibri"/>
              </a:rPr>
              <a:t> is independent of n</a:t>
            </a:r>
          </a:p>
          <a:p>
            <a:r>
              <a:rPr lang="en-GB" sz="2800" dirty="0" smtClean="0">
                <a:latin typeface="Calibri"/>
                <a:cs typeface="Calibri"/>
              </a:rPr>
              <a:t>If there is </a:t>
            </a:r>
            <a:r>
              <a:rPr lang="en-GB" sz="2800" u="sng" dirty="0" smtClean="0">
                <a:latin typeface="Calibri"/>
                <a:cs typeface="Calibri"/>
              </a:rPr>
              <a:t>L</a:t>
            </a:r>
            <a:r>
              <a:rPr lang="en-GB" sz="2800" dirty="0" smtClean="0">
                <a:latin typeface="Calibri"/>
                <a:cs typeface="Calibri"/>
              </a:rPr>
              <a:t>OCAL </a:t>
            </a:r>
            <a:r>
              <a:rPr lang="en-GB" sz="2800" u="sng" dirty="0" smtClean="0">
                <a:latin typeface="Calibri"/>
                <a:cs typeface="Calibri"/>
              </a:rPr>
              <a:t>R</a:t>
            </a:r>
            <a:r>
              <a:rPr lang="en-GB" sz="2800" dirty="0" smtClean="0">
                <a:latin typeface="Calibri"/>
                <a:cs typeface="Calibri"/>
              </a:rPr>
              <a:t>EACCELERATION inside the HXR source t is increased and F</a:t>
            </a:r>
            <a:r>
              <a:rPr lang="en-GB" sz="2800" baseline="-25000" dirty="0" smtClean="0">
                <a:latin typeface="Calibri"/>
                <a:cs typeface="Calibri"/>
              </a:rPr>
              <a:t>1</a:t>
            </a:r>
            <a:r>
              <a:rPr lang="en-GB" sz="2800" dirty="0" smtClean="0">
                <a:latin typeface="Calibri"/>
                <a:cs typeface="Calibri"/>
              </a:rPr>
              <a:t> reduced. In other words the photon yield per electron is increased </a:t>
            </a:r>
          </a:p>
          <a:p>
            <a:endParaRPr lang="en-US" sz="2800" kern="0" dirty="0" smtClean="0">
              <a:latin typeface="Calibri"/>
              <a:cs typeface="Calibri"/>
              <a:sym typeface="Verdana Italic" charset="0"/>
            </a:endParaRPr>
          </a:p>
          <a:p>
            <a:pPr>
              <a:buNone/>
            </a:pPr>
            <a:endParaRPr lang="en-US" sz="2800" dirty="0" smtClean="0">
              <a:latin typeface="Calibri"/>
              <a:cs typeface="Calibri"/>
            </a:endParaRPr>
          </a:p>
          <a:p>
            <a:pPr>
              <a:buNone/>
            </a:pPr>
            <a:endParaRPr lang="en-US" dirty="0" smtClean="0"/>
          </a:p>
          <a:p>
            <a:pPr>
              <a:buNone/>
            </a:pPr>
            <a:endParaRPr lang="en-US" dirty="0" smtClean="0"/>
          </a:p>
          <a:p>
            <a:pPr>
              <a:buNone/>
            </a:pPr>
            <a:endParaRPr lang="en-US" dirty="0"/>
          </a:p>
        </p:txBody>
      </p:sp>
      <p:pic>
        <p:nvPicPr>
          <p:cNvPr id="4" name="Picture 4"/>
          <p:cNvPicPr>
            <a:picLocks noChangeAspect="1" noChangeArrowheads="1"/>
          </p:cNvPicPr>
          <p:nvPr/>
        </p:nvPicPr>
        <p:blipFill>
          <a:blip r:embed="rId3"/>
          <a:srcRect/>
          <a:stretch>
            <a:fillRect/>
          </a:stretch>
        </p:blipFill>
        <p:spPr bwMode="auto">
          <a:xfrm>
            <a:off x="1380243" y="2475398"/>
            <a:ext cx="5105400" cy="750888"/>
          </a:xfrm>
          <a:prstGeom prst="rect">
            <a:avLst/>
          </a:prstGeom>
          <a:noFill/>
          <a:ln w="12700">
            <a:noFill/>
            <a:miter lim="800000"/>
            <a:headEnd/>
            <a:tailEnd/>
          </a:ln>
        </p:spPr>
      </p:pic>
      <p:graphicFrame>
        <p:nvGraphicFramePr>
          <p:cNvPr id="1419266" name="Object 2"/>
          <p:cNvGraphicFramePr>
            <a:graphicFrameLocks noChangeAspect="1"/>
          </p:cNvGraphicFramePr>
          <p:nvPr/>
        </p:nvGraphicFramePr>
        <p:xfrm>
          <a:off x="1380243" y="5381527"/>
          <a:ext cx="5761038" cy="1266825"/>
        </p:xfrm>
        <a:graphic>
          <a:graphicData uri="http://schemas.openxmlformats.org/presentationml/2006/ole">
            <p:oleObj spid="_x0000_s1419266" name="Equation" r:id="rId4" imgW="1790640" imgH="39348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12648" y="166077"/>
            <a:ext cx="7772400" cy="1143000"/>
          </a:xfrm>
        </p:spPr>
        <p:txBody>
          <a:bodyPr>
            <a:normAutofit fontScale="90000"/>
          </a:bodyPr>
          <a:lstStyle/>
          <a:p>
            <a:r>
              <a:rPr lang="en-GB" sz="3200" dirty="0"/>
              <a:t>How might CTTM  be modified to reduce electron requirements and</a:t>
            </a:r>
            <a:r>
              <a:rPr lang="en-GB" sz="3200" dirty="0" smtClean="0"/>
              <a:t> to </a:t>
            </a:r>
            <a:r>
              <a:rPr lang="en-GB" sz="3200" dirty="0"/>
              <a:t>agree better with data?</a:t>
            </a:r>
            <a:endParaRPr lang="en-US" sz="3200" dirty="0"/>
          </a:p>
        </p:txBody>
      </p:sp>
      <p:sp>
        <p:nvSpPr>
          <p:cNvPr id="254979" name="Rectangle 3"/>
          <p:cNvSpPr>
            <a:spLocks noGrp="1" noChangeArrowheads="1"/>
          </p:cNvSpPr>
          <p:nvPr>
            <p:ph type="body" idx="1"/>
          </p:nvPr>
        </p:nvSpPr>
        <p:spPr/>
        <p:txBody>
          <a:bodyPr/>
          <a:lstStyle/>
          <a:p>
            <a:pPr>
              <a:buFontTx/>
              <a:buNone/>
            </a:pPr>
            <a:r>
              <a:rPr lang="en-GB" sz="2000" dirty="0" smtClean="0"/>
              <a:t>The </a:t>
            </a:r>
            <a:r>
              <a:rPr lang="en-GB" sz="2000" dirty="0"/>
              <a:t>CTTM </a:t>
            </a:r>
            <a:r>
              <a:rPr lang="en-GB" sz="2000" dirty="0" err="1"/>
              <a:t>bremss</a:t>
            </a:r>
            <a:r>
              <a:rPr lang="en-GB" sz="2000" dirty="0"/>
              <a:t> model electron power demands can NOT be reduced since long range Coulomb losses (to plasma heating) scale with </a:t>
            </a:r>
            <a:r>
              <a:rPr lang="en-GB" sz="2000" dirty="0" err="1"/>
              <a:t>bremss</a:t>
            </a:r>
            <a:r>
              <a:rPr lang="en-GB" sz="2000" dirty="0"/>
              <a:t> output</a:t>
            </a:r>
          </a:p>
          <a:p>
            <a:pPr>
              <a:buFontTx/>
              <a:buNone/>
            </a:pPr>
            <a:r>
              <a:rPr lang="en-GB" sz="2000" dirty="0"/>
              <a:t>BUT the </a:t>
            </a:r>
            <a:r>
              <a:rPr lang="en-GB" sz="2000" dirty="0">
                <a:solidFill>
                  <a:schemeClr val="tx2"/>
                </a:solidFill>
              </a:rPr>
              <a:t>key TTM assumption</a:t>
            </a:r>
            <a:r>
              <a:rPr lang="en-GB" sz="2000" dirty="0"/>
              <a:t> that makes electron numbers large is that electron energies </a:t>
            </a:r>
            <a:r>
              <a:rPr lang="en-GB" sz="2000" dirty="0" err="1"/>
              <a:t>E(t</a:t>
            </a:r>
            <a:r>
              <a:rPr lang="en-GB" sz="2000" dirty="0"/>
              <a:t>) decay monotonically by collisions (and other losses) in the HXR source</a:t>
            </a:r>
            <a:r>
              <a:rPr lang="en-GB" sz="2000" dirty="0">
                <a:solidFill>
                  <a:schemeClr val="tx2"/>
                </a:solidFill>
              </a:rPr>
              <a:t>, ignoring any energy gain processes in the HXR source</a:t>
            </a:r>
            <a:r>
              <a:rPr lang="en-GB" sz="2000" dirty="0"/>
              <a:t>  which could prolong radiation lifetimes beyond </a:t>
            </a:r>
            <a:r>
              <a:rPr lang="en-GB" sz="2000" dirty="0" err="1"/>
              <a:t>collisional</a:t>
            </a:r>
            <a:r>
              <a:rPr lang="en-GB" sz="2000" dirty="0"/>
              <a:t> and hence increase HXR output per electron.</a:t>
            </a:r>
          </a:p>
          <a:p>
            <a:pPr>
              <a:buFontTx/>
              <a:buNone/>
            </a:pPr>
            <a:r>
              <a:rPr lang="en-GB" sz="2000" dirty="0"/>
              <a:t>Such a Local Reacceleration Thick Target Model LRTTM was proposed by Brown, Turkmani, </a:t>
            </a:r>
            <a:r>
              <a:rPr lang="en-GB" sz="2000" dirty="0" err="1"/>
              <a:t>Kontar</a:t>
            </a:r>
            <a:r>
              <a:rPr lang="en-GB" sz="2000" dirty="0"/>
              <a:t>, MacKinnon and Vlahos</a:t>
            </a:r>
          </a:p>
          <a:p>
            <a:pPr>
              <a:buFontTx/>
              <a:buNone/>
            </a:pPr>
            <a:r>
              <a:rPr lang="en-GB" sz="2000" dirty="0"/>
              <a:t>     (2009 A&amp;A 508,993)</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60576" y="5486399"/>
            <a:ext cx="7583424" cy="1371601"/>
          </a:xfrm>
        </p:spPr>
        <p:txBody>
          <a:bodyPr>
            <a:normAutofit/>
          </a:bodyPr>
          <a:lstStyle/>
          <a:p>
            <a:r>
              <a:rPr lang="en-GB" sz="1200" dirty="0" smtClean="0"/>
              <a:t>Thick Target Model LRTTM was proposed by Brown, Turkmani, </a:t>
            </a:r>
            <a:r>
              <a:rPr lang="en-GB" sz="1200" dirty="0" err="1" smtClean="0"/>
              <a:t>Kontar</a:t>
            </a:r>
            <a:r>
              <a:rPr lang="en-GB" sz="1200" dirty="0" smtClean="0"/>
              <a:t>, MacKinnon and Vlahos (2009 A&amp;A 508,993)</a:t>
            </a:r>
            <a:endParaRPr lang="en-US" sz="1200" dirty="0" smtClean="0"/>
          </a:p>
          <a:p>
            <a:r>
              <a:rPr lang="en-US" sz="1200" dirty="0" smtClean="0"/>
              <a:t>In LRMs electrons are locally confined and continuously re-accelerated, with lifetimes much longer than collisional, radiating HXRs throughout reacceleration volume V.</a:t>
            </a:r>
          </a:p>
          <a:p>
            <a:r>
              <a:rPr lang="en-US" sz="1200" dirty="0" smtClean="0"/>
              <a:t> If net acceleration rates are a signiﬁcant fraction of collisional loss rates, and if electrons are contained in a dense LRM plasma by scattering, the net radiative HXR output per fast electron can be substantially increased over the TTM, and so fast electron number requirements reduced </a:t>
            </a:r>
            <a:endParaRPr lang="en-US" sz="1200" dirty="0"/>
          </a:p>
        </p:txBody>
      </p:sp>
      <p:sp>
        <p:nvSpPr>
          <p:cNvPr id="2" name="Title 1"/>
          <p:cNvSpPr>
            <a:spLocks noGrp="1"/>
          </p:cNvSpPr>
          <p:nvPr>
            <p:ph type="title"/>
          </p:nvPr>
        </p:nvSpPr>
        <p:spPr/>
        <p:txBody>
          <a:bodyPr/>
          <a:lstStyle/>
          <a:p>
            <a:r>
              <a:rPr lang="en-US" dirty="0" smtClean="0"/>
              <a:t>Local Re-acceleration Model LRM</a:t>
            </a:r>
            <a:endParaRPr lang="en-US" dirty="0"/>
          </a:p>
        </p:txBody>
      </p:sp>
      <p:sp>
        <p:nvSpPr>
          <p:cNvPr id="4" name="Picture Placeholder 3"/>
          <p:cNvSpPr>
            <a:spLocks noGrp="1"/>
          </p:cNvSpPr>
          <p:nvPr>
            <p:ph type="pic" idx="1"/>
          </p:nvPr>
        </p:nvSpPr>
        <p:spPr/>
      </p:sp>
      <p:pic>
        <p:nvPicPr>
          <p:cNvPr id="6" name="Picture 8"/>
          <p:cNvPicPr>
            <a:picLocks noChangeAspect="1" noChangeArrowheads="1"/>
          </p:cNvPicPr>
          <p:nvPr/>
        </p:nvPicPr>
        <p:blipFill>
          <a:blip r:embed="rId2"/>
          <a:srcRect/>
          <a:stretch>
            <a:fillRect/>
          </a:stretch>
        </p:blipFill>
        <p:spPr bwMode="auto">
          <a:xfrm>
            <a:off x="1792563" y="337972"/>
            <a:ext cx="6284624" cy="3696718"/>
          </a:xfrm>
          <a:prstGeom prst="rect">
            <a:avLst/>
          </a:prstGeom>
          <a:noFill/>
          <a:ln w="12700">
            <a:noFill/>
            <a:miter lim="800000"/>
            <a:headEnd/>
            <a:tailEnd/>
          </a:ln>
        </p:spPr>
      </p:pic>
      <p:sp>
        <p:nvSpPr>
          <p:cNvPr id="7" name="TextBox 6"/>
          <p:cNvSpPr txBox="1"/>
          <p:nvPr/>
        </p:nvSpPr>
        <p:spPr>
          <a:xfrm>
            <a:off x="608024" y="3850342"/>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Re-acceleration at the footpoints?</a:t>
            </a:r>
            <a:endParaRPr lang="en-US" dirty="0"/>
          </a:p>
        </p:txBody>
      </p:sp>
      <p:sp>
        <p:nvSpPr>
          <p:cNvPr id="10" name="Content Placeholder 9"/>
          <p:cNvSpPr>
            <a:spLocks noGrp="1"/>
          </p:cNvSpPr>
          <p:nvPr>
            <p:ph sz="quarter" idx="1"/>
          </p:nvPr>
        </p:nvSpPr>
        <p:spPr/>
        <p:txBody>
          <a:bodyPr/>
          <a:lstStyle/>
          <a:p>
            <a:r>
              <a:rPr lang="en-US" sz="2000" dirty="0" smtClean="0">
                <a:latin typeface="Calibri"/>
                <a:cs typeface="Calibri"/>
              </a:rPr>
              <a:t>Usually not considered because of the smaller volume, high density and colder plasma</a:t>
            </a:r>
          </a:p>
          <a:p>
            <a:r>
              <a:rPr lang="en-US" sz="2000" dirty="0" smtClean="0">
                <a:latin typeface="Calibri"/>
                <a:cs typeface="Calibri"/>
              </a:rPr>
              <a:t>Resistivity is higher at the colder photospher since</a:t>
            </a:r>
          </a:p>
          <a:p>
            <a:r>
              <a:rPr lang="en-US" sz="2000" dirty="0" smtClean="0">
                <a:latin typeface="Calibri"/>
                <a:cs typeface="Calibri"/>
              </a:rPr>
              <a:t>The electric field required to offset collisional losses scales with n/T</a:t>
            </a:r>
          </a:p>
          <a:p>
            <a:endParaRPr lang="en-US" sz="3200" dirty="0" smtClean="0"/>
          </a:p>
          <a:p>
            <a:endParaRPr lang="en-US" sz="3200" dirty="0" smtClean="0"/>
          </a:p>
          <a:p>
            <a:endParaRPr lang="en-US" dirty="0"/>
          </a:p>
        </p:txBody>
      </p:sp>
      <p:pic>
        <p:nvPicPr>
          <p:cNvPr id="11" name="Picture 10"/>
          <p:cNvPicPr>
            <a:picLocks noChangeArrowheads="1"/>
          </p:cNvPicPr>
          <p:nvPr/>
        </p:nvPicPr>
        <p:blipFill>
          <a:blip r:embed="rId3"/>
          <a:srcRect/>
          <a:stretch>
            <a:fillRect/>
          </a:stretch>
        </p:blipFill>
        <p:spPr bwMode="auto">
          <a:xfrm>
            <a:off x="6261348" y="2070362"/>
            <a:ext cx="893762" cy="665162"/>
          </a:xfrm>
          <a:prstGeom prst="rect">
            <a:avLst/>
          </a:prstGeom>
          <a:noFill/>
          <a:ln w="12700">
            <a:noFill/>
            <a:miter lim="800000"/>
            <a:headEnd/>
            <a:tailEnd/>
          </a:ln>
        </p:spPr>
      </p:pic>
      <p:pic>
        <p:nvPicPr>
          <p:cNvPr id="12" name="Picture 11"/>
          <p:cNvPicPr>
            <a:picLocks noChangeArrowheads="1"/>
          </p:cNvPicPr>
          <p:nvPr/>
        </p:nvPicPr>
        <p:blipFill>
          <a:blip r:embed="rId4"/>
          <a:srcRect l="10831" t="14381" r="4692" b="43365"/>
          <a:stretch>
            <a:fillRect/>
          </a:stretch>
        </p:blipFill>
        <p:spPr bwMode="auto">
          <a:xfrm>
            <a:off x="4521413" y="3087454"/>
            <a:ext cx="4622587" cy="3360565"/>
          </a:xfrm>
          <a:prstGeom prst="rect">
            <a:avLst/>
          </a:prstGeom>
          <a:noFill/>
          <a:ln w="12700">
            <a:noFill/>
            <a:miter lim="800000"/>
            <a:headEnd/>
            <a:tailEnd/>
          </a:ln>
        </p:spPr>
      </p:pic>
      <p:sp>
        <p:nvSpPr>
          <p:cNvPr id="14" name="Rectangle 13"/>
          <p:cNvSpPr>
            <a:spLocks/>
          </p:cNvSpPr>
          <p:nvPr/>
        </p:nvSpPr>
        <p:spPr bwMode="auto">
          <a:xfrm>
            <a:off x="4946650" y="6448019"/>
            <a:ext cx="4197350" cy="254000"/>
          </a:xfrm>
          <a:prstGeom prst="rect">
            <a:avLst/>
          </a:prstGeom>
          <a:noFill/>
          <a:ln w="12700">
            <a:noFill/>
            <a:miter lim="800000"/>
            <a:headEnd/>
            <a:tailEnd/>
          </a:ln>
        </p:spPr>
        <p:txBody>
          <a:bodyPr wrap="none" lIns="0" tIns="0" rIns="40639" bIns="0">
            <a:prstTxWarp prst="textNoShape">
              <a:avLst/>
            </a:prstTxWarp>
            <a:spAutoFit/>
          </a:bodyPr>
          <a:lstStyle/>
          <a:p>
            <a:pPr marL="39688"/>
            <a:r>
              <a:rPr lang="en-US" sz="1000" dirty="0">
                <a:solidFill>
                  <a:schemeClr val="tx1"/>
                </a:solidFill>
                <a:latin typeface="Verdana Italic" charset="0"/>
                <a:ea typeface="Verdana Italic" charset="0"/>
                <a:cs typeface="Verdana Italic" charset="0"/>
                <a:sym typeface="Verdana Italic" charset="0"/>
              </a:rPr>
              <a:t>The Dreicer field vs Velocity for the Photospher and the Corona</a:t>
            </a:r>
          </a:p>
        </p:txBody>
      </p:sp>
      <p:sp>
        <p:nvSpPr>
          <p:cNvPr id="15" name="Rectangle 1"/>
          <p:cNvSpPr>
            <a:spLocks/>
          </p:cNvSpPr>
          <p:nvPr/>
        </p:nvSpPr>
        <p:spPr bwMode="auto">
          <a:xfrm>
            <a:off x="668468" y="3218493"/>
            <a:ext cx="3852945" cy="2463396"/>
          </a:xfrm>
          <a:prstGeom prst="rect">
            <a:avLst/>
          </a:prstGeom>
          <a:noFill/>
          <a:ln w="12700">
            <a:noFill/>
            <a:miter lim="800000"/>
            <a:headEnd/>
            <a:tailEnd/>
          </a:ln>
        </p:spPr>
        <p:txBody>
          <a:bodyPr lIns="0" tIns="0" rIns="40639" bIns="0">
            <a:prstTxWarp prst="textNoShape">
              <a:avLst/>
            </a:prstTxWarp>
          </a:bodyPr>
          <a:lstStyle/>
          <a:p>
            <a:pPr marL="509588" indent="-469900">
              <a:spcBef>
                <a:spcPts val="613"/>
              </a:spcBef>
              <a:buClr>
                <a:srgbClr val="CC0000"/>
              </a:buClr>
              <a:buSzPct val="64000"/>
              <a:buFont typeface="Wingdings" charset="2"/>
              <a:buChar char="o"/>
            </a:pPr>
            <a:r>
              <a:rPr lang="en-US" sz="2000" dirty="0">
                <a:solidFill>
                  <a:schemeClr val="tx1"/>
                </a:solidFill>
                <a:latin typeface="Calibri"/>
                <a:ea typeface="Lucida Grande" charset="0"/>
                <a:cs typeface="Calibri"/>
                <a:sym typeface="Lucida Grande" charset="0"/>
              </a:rPr>
              <a:t>Within the same region, </a:t>
            </a:r>
            <a:r>
              <a:rPr lang="en-US" sz="2000" dirty="0" smtClean="0">
                <a:solidFill>
                  <a:schemeClr val="tx1"/>
                </a:solidFill>
                <a:latin typeface="Calibri"/>
                <a:ea typeface="Lucida Grande" charset="0"/>
                <a:cs typeface="Calibri"/>
                <a:sym typeface="Lucida Grande" charset="0"/>
              </a:rPr>
              <a:t>this electron </a:t>
            </a:r>
            <a:r>
              <a:rPr lang="en-US" sz="2000" dirty="0">
                <a:solidFill>
                  <a:schemeClr val="tx1"/>
                </a:solidFill>
                <a:latin typeface="Calibri"/>
                <a:ea typeface="Lucida Grande" charset="0"/>
                <a:cs typeface="Calibri"/>
                <a:sym typeface="Lucida Grande" charset="0"/>
              </a:rPr>
              <a:t>field drops </a:t>
            </a:r>
            <a:r>
              <a:rPr lang="en-US" sz="2000" dirty="0" smtClean="0">
                <a:solidFill>
                  <a:schemeClr val="tx1"/>
                </a:solidFill>
                <a:latin typeface="Calibri"/>
                <a:ea typeface="Lucida Grande" charset="0"/>
                <a:cs typeface="Calibri"/>
                <a:sym typeface="Lucida Grande" charset="0"/>
              </a:rPr>
              <a:t>as       </a:t>
            </a:r>
            <a:r>
              <a:rPr lang="en-US" sz="2000" dirty="0">
                <a:solidFill>
                  <a:schemeClr val="tx1"/>
                </a:solidFill>
                <a:latin typeface="Calibri"/>
                <a:ea typeface="Lucida Grande" charset="0"/>
                <a:cs typeface="Calibri"/>
                <a:sym typeface="Lucida Grande" charset="0"/>
              </a:rPr>
              <a:t>which means that a much smaller electric field is needed to accelerate the </a:t>
            </a:r>
            <a:r>
              <a:rPr lang="en-US" sz="2000" dirty="0" smtClean="0">
                <a:solidFill>
                  <a:schemeClr val="tx1"/>
                </a:solidFill>
                <a:latin typeface="Calibri"/>
                <a:ea typeface="Lucida Grande" charset="0"/>
                <a:cs typeface="Calibri"/>
                <a:sym typeface="Lucida Grande" charset="0"/>
              </a:rPr>
              <a:t>electrons </a:t>
            </a:r>
            <a:r>
              <a:rPr lang="en-US" sz="2000" dirty="0">
                <a:solidFill>
                  <a:schemeClr val="tx1"/>
                </a:solidFill>
                <a:latin typeface="Calibri"/>
                <a:ea typeface="Lucida Grande" charset="0"/>
                <a:cs typeface="Calibri"/>
                <a:sym typeface="Lucida Grande" charset="0"/>
              </a:rPr>
              <a:t>of the tail of the </a:t>
            </a:r>
            <a:r>
              <a:rPr lang="en-US" sz="2000" dirty="0" smtClean="0">
                <a:solidFill>
                  <a:schemeClr val="tx1"/>
                </a:solidFill>
                <a:latin typeface="Calibri"/>
                <a:ea typeface="Lucida Grande" charset="0"/>
                <a:cs typeface="Calibri"/>
                <a:sym typeface="Lucida Grande" charset="0"/>
              </a:rPr>
              <a:t>distribution or electrons initially accelerated at the corona. </a:t>
            </a:r>
            <a:endParaRPr lang="en-US" sz="2000" dirty="0">
              <a:solidFill>
                <a:schemeClr val="tx1"/>
              </a:solidFill>
              <a:latin typeface="Calibri"/>
              <a:ea typeface="Lucida Grande" charset="0"/>
              <a:cs typeface="Calibri"/>
              <a:sym typeface="Lucida Grande" charset="0"/>
            </a:endParaRPr>
          </a:p>
          <a:p>
            <a:pPr marL="509588" indent="-469900">
              <a:spcBef>
                <a:spcPts val="675"/>
              </a:spcBef>
            </a:pPr>
            <a:r>
              <a:rPr lang="en-US" sz="2000" dirty="0">
                <a:solidFill>
                  <a:schemeClr val="tx1"/>
                </a:solidFill>
                <a:latin typeface="Calibri"/>
                <a:ea typeface="Lucida Grande" charset="0"/>
                <a:cs typeface="Calibri"/>
                <a:sym typeface="Lucida Grande" charset="0"/>
              </a:rPr>
              <a:t> </a:t>
            </a:r>
          </a:p>
        </p:txBody>
      </p:sp>
      <p:pic>
        <p:nvPicPr>
          <p:cNvPr id="16" name="Picture 11"/>
          <p:cNvPicPr>
            <a:picLocks noChangeArrowheads="1"/>
          </p:cNvPicPr>
          <p:nvPr/>
        </p:nvPicPr>
        <p:blipFill>
          <a:blip r:embed="rId5"/>
          <a:srcRect/>
          <a:stretch>
            <a:fillRect/>
          </a:stretch>
        </p:blipFill>
        <p:spPr bwMode="auto">
          <a:xfrm>
            <a:off x="3457908" y="3463660"/>
            <a:ext cx="434975" cy="4095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9" name="Line 5"/>
          <p:cNvSpPr>
            <a:spLocks noChangeShapeType="1"/>
          </p:cNvSpPr>
          <p:nvPr/>
        </p:nvSpPr>
        <p:spPr bwMode="auto">
          <a:xfrm>
            <a:off x="179388" y="6165850"/>
            <a:ext cx="8355012" cy="6350"/>
          </a:xfrm>
          <a:prstGeom prst="line">
            <a:avLst/>
          </a:prstGeom>
          <a:noFill/>
          <a:ln w="12700">
            <a:solidFill>
              <a:srgbClr val="CC0000"/>
            </a:solidFill>
            <a:round/>
            <a:headEnd/>
            <a:tailEnd/>
          </a:ln>
        </p:spPr>
        <p:txBody>
          <a:bodyPr>
            <a:prstTxWarp prst="textNoShape">
              <a:avLst/>
            </a:prstTxWarp>
          </a:bodyPr>
          <a:lstStyle/>
          <a:p>
            <a:endParaRPr lang="en-US"/>
          </a:p>
        </p:txBody>
      </p:sp>
      <p:sp>
        <p:nvSpPr>
          <p:cNvPr id="203780" name="Rectangle 6"/>
          <p:cNvSpPr>
            <a:spLocks noGrp="1" noChangeArrowheads="1"/>
          </p:cNvSpPr>
          <p:nvPr>
            <p:ph type="title"/>
          </p:nvPr>
        </p:nvSpPr>
        <p:spPr/>
        <p:txBody>
          <a:bodyPr>
            <a:normAutofit fontScale="90000"/>
          </a:bodyPr>
          <a:lstStyle/>
          <a:p>
            <a:r>
              <a:rPr lang="en-US" dirty="0" smtClean="0"/>
              <a:t>3D MHD experiments of flaring Loops</a:t>
            </a:r>
          </a:p>
        </p:txBody>
      </p:sp>
      <p:sp>
        <p:nvSpPr>
          <p:cNvPr id="203781" name="Vertical Text Placeholder 9"/>
          <p:cNvSpPr>
            <a:spLocks noGrp="1"/>
          </p:cNvSpPr>
          <p:nvPr>
            <p:ph idx="1"/>
          </p:nvPr>
        </p:nvSpPr>
        <p:spPr/>
        <p:txBody>
          <a:bodyPr/>
          <a:lstStyle/>
          <a:p>
            <a:r>
              <a:rPr lang="en-US" sz="2400" dirty="0" smtClean="0"/>
              <a:t>3D MHD experiment of slender magnetic flux tubes, including density stratifications, the effect of anisotropic heat condition and optical thin radiation. </a:t>
            </a:r>
          </a:p>
          <a:p>
            <a:endParaRPr lang="en-US" sz="2400" dirty="0" smtClean="0"/>
          </a:p>
        </p:txBody>
      </p:sp>
      <p:pic>
        <p:nvPicPr>
          <p:cNvPr id="203782" name="Picture 9" descr="heat"/>
          <p:cNvPicPr>
            <a:picLocks noChangeAspect="1" noChangeArrowheads="1" noCrop="1"/>
          </p:cNvPicPr>
          <p:nvPr/>
        </p:nvPicPr>
        <p:blipFill>
          <a:blip r:embed="rId2"/>
          <a:srcRect/>
          <a:stretch>
            <a:fillRect/>
          </a:stretch>
        </p:blipFill>
        <p:spPr bwMode="auto">
          <a:xfrm>
            <a:off x="4960937" y="3541712"/>
            <a:ext cx="4183063" cy="1749425"/>
          </a:xfrm>
          <a:prstGeom prst="rect">
            <a:avLst/>
          </a:prstGeom>
          <a:noFill/>
          <a:ln w="12700">
            <a:noFill/>
            <a:miter lim="800000"/>
            <a:headEnd/>
            <a:tailEnd/>
          </a:ln>
        </p:spPr>
      </p:pic>
      <p:pic>
        <p:nvPicPr>
          <p:cNvPr id="203783" name="Picture 7" descr="mhd1"/>
          <p:cNvPicPr>
            <a:picLocks noChangeAspect="1" noChangeArrowheads="1"/>
          </p:cNvPicPr>
          <p:nvPr/>
        </p:nvPicPr>
        <p:blipFill>
          <a:blip r:embed="rId3"/>
          <a:srcRect/>
          <a:stretch>
            <a:fillRect/>
          </a:stretch>
        </p:blipFill>
        <p:spPr bwMode="auto">
          <a:xfrm>
            <a:off x="250825" y="3276600"/>
            <a:ext cx="4572000" cy="27749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Test particle simulation of LRM</a:t>
            </a:r>
            <a:endParaRPr lang="en-US" dirty="0"/>
          </a:p>
        </p:txBody>
      </p:sp>
      <p:sp>
        <p:nvSpPr>
          <p:cNvPr id="12" name="Content Placeholder 11"/>
          <p:cNvSpPr>
            <a:spLocks noGrp="1"/>
          </p:cNvSpPr>
          <p:nvPr>
            <p:ph sz="quarter" idx="1"/>
          </p:nvPr>
        </p:nvSpPr>
        <p:spPr/>
        <p:txBody>
          <a:bodyPr>
            <a:normAutofit fontScale="62500" lnSpcReduction="20000"/>
          </a:bodyPr>
          <a:lstStyle/>
          <a:p>
            <a:pPr>
              <a:lnSpc>
                <a:spcPct val="90000"/>
              </a:lnSpc>
              <a:spcAft>
                <a:spcPts val="1200"/>
              </a:spcAft>
            </a:pPr>
            <a:r>
              <a:rPr lang="en-US" sz="3200" dirty="0" smtClean="0">
                <a:latin typeface="Calibri"/>
                <a:ea typeface="Verdana" charset="0"/>
                <a:cs typeface="Calibri"/>
                <a:sym typeface="Verdana" charset="0"/>
              </a:rPr>
              <a:t>Test particle experiments are carried out using the electric and magnetic fields of the footpoints of  stressed coronal loop as a background</a:t>
            </a:r>
            <a:endParaRPr lang="en-US" sz="3200" dirty="0" smtClean="0">
              <a:latin typeface="Calibri"/>
              <a:cs typeface="Calibri"/>
              <a:sym typeface="Verdana" charset="0"/>
            </a:endParaRPr>
          </a:p>
          <a:p>
            <a:pPr>
              <a:lnSpc>
                <a:spcPct val="90000"/>
              </a:lnSpc>
              <a:spcAft>
                <a:spcPts val="1200"/>
              </a:spcAft>
            </a:pPr>
            <a:r>
              <a:rPr lang="en-US" sz="3200" dirty="0" smtClean="0">
                <a:latin typeface="Calibri"/>
                <a:ea typeface="Verdana" charset="0"/>
                <a:cs typeface="Calibri"/>
                <a:sym typeface="Verdana" charset="0"/>
              </a:rPr>
              <a:t>Collisions are included:</a:t>
            </a:r>
            <a:endParaRPr lang="en-US" sz="3200" dirty="0" smtClean="0">
              <a:latin typeface="Calibri"/>
              <a:cs typeface="Calibri"/>
              <a:sym typeface="Verdana" charset="0"/>
            </a:endParaRPr>
          </a:p>
          <a:p>
            <a:pPr>
              <a:lnSpc>
                <a:spcPct val="90000"/>
              </a:lnSpc>
              <a:spcAft>
                <a:spcPts val="1200"/>
              </a:spcAft>
            </a:pPr>
            <a:endParaRPr lang="en-US" sz="3200" dirty="0" smtClean="0">
              <a:latin typeface="Calibri"/>
              <a:cs typeface="Calibri"/>
              <a:sym typeface="Verdana" charset="0"/>
            </a:endParaRPr>
          </a:p>
          <a:p>
            <a:pPr>
              <a:lnSpc>
                <a:spcPct val="90000"/>
              </a:lnSpc>
              <a:spcAft>
                <a:spcPts val="1200"/>
              </a:spcAft>
            </a:pPr>
            <a:endParaRPr lang="en-US" sz="3200" dirty="0" smtClean="0">
              <a:latin typeface="Calibri"/>
              <a:cs typeface="Calibri"/>
              <a:sym typeface="Verdana" charset="0"/>
            </a:endParaRPr>
          </a:p>
          <a:p>
            <a:pPr>
              <a:lnSpc>
                <a:spcPct val="90000"/>
              </a:lnSpc>
              <a:spcAft>
                <a:spcPts val="1200"/>
              </a:spcAft>
            </a:pPr>
            <a:endParaRPr lang="en-US" sz="3200" dirty="0" smtClean="0">
              <a:latin typeface="Calibri"/>
              <a:cs typeface="Calibri"/>
              <a:sym typeface="Verdana" charset="0"/>
            </a:endParaRPr>
          </a:p>
          <a:p>
            <a:pPr>
              <a:lnSpc>
                <a:spcPct val="90000"/>
              </a:lnSpc>
              <a:spcAft>
                <a:spcPts val="1200"/>
              </a:spcAft>
            </a:pPr>
            <a:endParaRPr lang="en-US" sz="3200" dirty="0" smtClean="0">
              <a:latin typeface="Calibri"/>
              <a:cs typeface="Calibri"/>
              <a:sym typeface="Verdana" charset="0"/>
            </a:endParaRPr>
          </a:p>
          <a:p>
            <a:pPr>
              <a:lnSpc>
                <a:spcPct val="90000"/>
              </a:lnSpc>
              <a:spcAft>
                <a:spcPts val="1200"/>
              </a:spcAft>
            </a:pPr>
            <a:r>
              <a:rPr lang="en-US" sz="3200" dirty="0" smtClean="0">
                <a:latin typeface="Calibri"/>
                <a:ea typeface="Verdana" charset="0"/>
                <a:cs typeface="Calibri"/>
                <a:sym typeface="Verdana" charset="0"/>
              </a:rPr>
              <a:t>Temperature:           ,density</a:t>
            </a:r>
            <a:endParaRPr lang="en-US" sz="3200" dirty="0" smtClean="0">
              <a:latin typeface="Calibri"/>
              <a:cs typeface="Calibri"/>
              <a:sym typeface="Verdana" charset="0"/>
            </a:endParaRPr>
          </a:p>
          <a:p>
            <a:pPr>
              <a:lnSpc>
                <a:spcPct val="90000"/>
              </a:lnSpc>
              <a:spcAft>
                <a:spcPts val="1200"/>
              </a:spcAft>
            </a:pPr>
            <a:r>
              <a:rPr lang="en-US" sz="3200" dirty="0" smtClean="0">
                <a:latin typeface="Calibri"/>
                <a:ea typeface="Verdana" charset="0"/>
                <a:cs typeface="Calibri"/>
                <a:sym typeface="Verdana" charset="0"/>
              </a:rPr>
              <a:t>Only electrons are considered</a:t>
            </a:r>
            <a:endParaRPr lang="en-US" sz="3200" dirty="0" smtClean="0">
              <a:latin typeface="Calibri"/>
              <a:cs typeface="Calibri"/>
              <a:sym typeface="Verdana" charset="0"/>
            </a:endParaRPr>
          </a:p>
          <a:p>
            <a:pPr>
              <a:lnSpc>
                <a:spcPct val="90000"/>
              </a:lnSpc>
              <a:spcAft>
                <a:spcPts val="1200"/>
              </a:spcAft>
            </a:pPr>
            <a:r>
              <a:rPr lang="en-US" sz="3200" dirty="0" smtClean="0">
                <a:latin typeface="Calibri"/>
                <a:ea typeface="Verdana" charset="0"/>
                <a:cs typeface="Calibri"/>
                <a:sym typeface="Verdana" charset="0"/>
              </a:rPr>
              <a:t>To avoid complexity, only electrons with similar initial energy are considered every time, for example E*=50 Kev</a:t>
            </a:r>
            <a:endParaRPr lang="en-US" sz="3200" dirty="0" smtClean="0">
              <a:latin typeface="Calibri"/>
              <a:cs typeface="Calibri"/>
              <a:sym typeface="Verdana" charset="0"/>
            </a:endParaRPr>
          </a:p>
        </p:txBody>
      </p:sp>
      <p:sp>
        <p:nvSpPr>
          <p:cNvPr id="14" name="Oval 13"/>
          <p:cNvSpPr>
            <a:spLocks/>
          </p:cNvSpPr>
          <p:nvPr/>
        </p:nvSpPr>
        <p:spPr bwMode="auto">
          <a:xfrm>
            <a:off x="5090833" y="2773443"/>
            <a:ext cx="2116823" cy="1223962"/>
          </a:xfrm>
          <a:prstGeom prst="ellipse">
            <a:avLst/>
          </a:prstGeom>
          <a:noFill/>
          <a:ln w="12700">
            <a:solidFill>
              <a:srgbClr val="CC0000"/>
            </a:solidFill>
            <a:round/>
            <a:headEnd/>
            <a:tailEnd/>
          </a:ln>
        </p:spPr>
        <p:txBody>
          <a:bodyPr lIns="0" tIns="0" rIns="0" bIns="0">
            <a:prstTxWarp prst="textNoShape">
              <a:avLst/>
            </a:prstTxWarp>
          </a:bodyPr>
          <a:lstStyle/>
          <a:p>
            <a:endParaRPr lang="en-US" dirty="0"/>
          </a:p>
        </p:txBody>
      </p:sp>
      <p:sp>
        <p:nvSpPr>
          <p:cNvPr id="15" name="Line 10"/>
          <p:cNvSpPr>
            <a:spLocks noChangeShapeType="1"/>
          </p:cNvSpPr>
          <p:nvPr/>
        </p:nvSpPr>
        <p:spPr bwMode="auto">
          <a:xfrm>
            <a:off x="3352133" y="2471454"/>
            <a:ext cx="1647173" cy="597983"/>
          </a:xfrm>
          <a:prstGeom prst="line">
            <a:avLst/>
          </a:prstGeom>
          <a:noFill/>
          <a:ln w="12700">
            <a:solidFill>
              <a:srgbClr val="CC0000"/>
            </a:solidFill>
            <a:round/>
            <a:headEnd/>
            <a:tailEnd type="triangle" w="med" len="med"/>
          </a:ln>
        </p:spPr>
        <p:txBody>
          <a:bodyPr>
            <a:prstTxWarp prst="textNoShape">
              <a:avLst/>
            </a:prstTxWarp>
          </a:bodyPr>
          <a:lstStyle/>
          <a:p>
            <a:endParaRPr lang="en-US" dirty="0"/>
          </a:p>
        </p:txBody>
      </p:sp>
      <p:pic>
        <p:nvPicPr>
          <p:cNvPr id="16" name="Picture 15"/>
          <p:cNvPicPr>
            <a:picLocks noChangeArrowheads="1"/>
          </p:cNvPicPr>
          <p:nvPr/>
        </p:nvPicPr>
        <p:blipFill>
          <a:blip r:embed="rId3"/>
          <a:srcRect/>
          <a:stretch>
            <a:fillRect/>
          </a:stretch>
        </p:blipFill>
        <p:spPr bwMode="auto">
          <a:xfrm>
            <a:off x="2386451" y="4514081"/>
            <a:ext cx="685800" cy="330200"/>
          </a:xfrm>
          <a:prstGeom prst="rect">
            <a:avLst/>
          </a:prstGeom>
          <a:noFill/>
          <a:ln w="12700">
            <a:noFill/>
            <a:miter lim="800000"/>
            <a:headEnd/>
            <a:tailEnd/>
          </a:ln>
        </p:spPr>
      </p:pic>
      <p:pic>
        <p:nvPicPr>
          <p:cNvPr id="17" name="Picture 16"/>
          <p:cNvPicPr>
            <a:picLocks noChangeArrowheads="1"/>
          </p:cNvPicPr>
          <p:nvPr/>
        </p:nvPicPr>
        <p:blipFill>
          <a:blip r:embed="rId4"/>
          <a:srcRect/>
          <a:stretch>
            <a:fillRect/>
          </a:stretch>
        </p:blipFill>
        <p:spPr bwMode="auto">
          <a:xfrm>
            <a:off x="3902343" y="4450581"/>
            <a:ext cx="1041400" cy="393700"/>
          </a:xfrm>
          <a:prstGeom prst="rect">
            <a:avLst/>
          </a:prstGeom>
          <a:noFill/>
          <a:ln w="12700">
            <a:noFill/>
            <a:miter lim="800000"/>
            <a:headEnd/>
            <a:tailEnd/>
          </a:ln>
        </p:spPr>
      </p:pic>
      <p:graphicFrame>
        <p:nvGraphicFramePr>
          <p:cNvPr id="1422338" name="Object 2"/>
          <p:cNvGraphicFramePr>
            <a:graphicFrameLocks noChangeAspect="1"/>
          </p:cNvGraphicFramePr>
          <p:nvPr/>
        </p:nvGraphicFramePr>
        <p:xfrm>
          <a:off x="1408113" y="2853536"/>
          <a:ext cx="5799544" cy="1021535"/>
        </p:xfrm>
        <a:graphic>
          <a:graphicData uri="http://schemas.openxmlformats.org/presentationml/2006/ole">
            <p:oleObj spid="_x0000_s1422338" name="Equation" r:id="rId5" imgW="2235200" imgH="393700" progId="Equation.3">
              <p:embed/>
            </p:oleObj>
          </a:graphicData>
        </a:graphic>
      </p:graphicFrame>
      <p:pic>
        <p:nvPicPr>
          <p:cNvPr id="9" name="Picture 10"/>
          <p:cNvPicPr>
            <a:picLocks noChangeArrowheads="1"/>
          </p:cNvPicPr>
          <p:nvPr/>
        </p:nvPicPr>
        <p:blipFill>
          <a:blip r:embed="rId6"/>
          <a:srcRect/>
          <a:stretch>
            <a:fillRect/>
          </a:stretch>
        </p:blipFill>
        <p:spPr bwMode="auto">
          <a:xfrm>
            <a:off x="5963474" y="3963415"/>
            <a:ext cx="3078370" cy="1531166"/>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9" name="Line 5"/>
          <p:cNvSpPr>
            <a:spLocks noChangeShapeType="1"/>
          </p:cNvSpPr>
          <p:nvPr/>
        </p:nvSpPr>
        <p:spPr bwMode="auto">
          <a:xfrm>
            <a:off x="179388" y="6165850"/>
            <a:ext cx="8355012" cy="6350"/>
          </a:xfrm>
          <a:prstGeom prst="line">
            <a:avLst/>
          </a:prstGeom>
          <a:noFill/>
          <a:ln w="12700">
            <a:solidFill>
              <a:srgbClr val="CC0000"/>
            </a:solidFill>
            <a:round/>
            <a:headEnd/>
            <a:tailEnd/>
          </a:ln>
        </p:spPr>
        <p:txBody>
          <a:bodyPr>
            <a:prstTxWarp prst="textNoShape">
              <a:avLst/>
            </a:prstTxWarp>
          </a:bodyPr>
          <a:lstStyle/>
          <a:p>
            <a:endParaRPr lang="en-US"/>
          </a:p>
        </p:txBody>
      </p:sp>
      <p:sp>
        <p:nvSpPr>
          <p:cNvPr id="224260" name="Rectangle 6"/>
          <p:cNvSpPr>
            <a:spLocks noGrp="1" noChangeArrowheads="1"/>
          </p:cNvSpPr>
          <p:nvPr>
            <p:ph type="title"/>
          </p:nvPr>
        </p:nvSpPr>
        <p:spPr/>
        <p:txBody>
          <a:bodyPr rIns="132080"/>
          <a:lstStyle/>
          <a:p>
            <a:pPr marL="0" indent="0" eaLnBrk="1" hangingPunct="1"/>
            <a:r>
              <a:rPr lang="en-US" sz="2400">
                <a:latin typeface="Verdana" pitchFamily="-108" charset="0"/>
                <a:ea typeface="Verdana" pitchFamily="-108" charset="0"/>
                <a:cs typeface="Verdana" pitchFamily="-108" charset="0"/>
                <a:sym typeface="Verdana" pitchFamily="-108" charset="0"/>
              </a:rPr>
              <a:t>Examples of re-accelerated coronal electron</a:t>
            </a:r>
            <a:endParaRPr lang="en-US" sz="2400">
              <a:latin typeface="Verdana" pitchFamily="-108" charset="0"/>
              <a:sym typeface="Verdana" pitchFamily="-108" charset="0"/>
            </a:endParaRPr>
          </a:p>
        </p:txBody>
      </p:sp>
      <p:sp>
        <p:nvSpPr>
          <p:cNvPr id="224261" name="Rectangle 7"/>
          <p:cNvSpPr>
            <a:spLocks noGrp="1" noChangeArrowheads="1"/>
          </p:cNvSpPr>
          <p:nvPr>
            <p:ph sz="quarter" idx="1"/>
          </p:nvPr>
        </p:nvSpPr>
        <p:spPr>
          <a:xfrm>
            <a:off x="386291" y="1759283"/>
            <a:ext cx="4206875" cy="3727468"/>
          </a:xfrm>
        </p:spPr>
        <p:txBody>
          <a:bodyPr rIns="0"/>
          <a:lstStyle/>
          <a:p>
            <a:pPr marL="0" indent="0"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t>An example of two re-accelerated coronal electrons which arrive to the chromosphere with an initial energy of E=50 </a:t>
            </a:r>
            <a:r>
              <a:rPr lang="en-US" sz="1800" dirty="0" err="1"/>
              <a:t>kev</a:t>
            </a:r>
            <a:r>
              <a:rPr lang="en-US" sz="1800" dirty="0"/>
              <a:t>, and </a:t>
            </a:r>
            <a:r>
              <a:rPr lang="en-US" sz="1800" b="1" dirty="0" err="1"/>
              <a:t>panle</a:t>
            </a:r>
            <a:r>
              <a:rPr lang="en-US" sz="1800" b="1" dirty="0"/>
              <a:t> a</a:t>
            </a:r>
            <a:r>
              <a:rPr lang="en-US" sz="1800" dirty="0"/>
              <a:t> shows the temporal evolution of kinetic energy of two accelerated electrons. </a:t>
            </a:r>
            <a:r>
              <a:rPr lang="en-US" sz="1800" dirty="0" err="1"/>
              <a:t>t_c</a:t>
            </a:r>
            <a:r>
              <a:rPr lang="en-US" sz="1800" dirty="0"/>
              <a:t> is the </a:t>
            </a:r>
            <a:r>
              <a:rPr lang="en-US" sz="1800" dirty="0" err="1"/>
              <a:t>collisional</a:t>
            </a:r>
            <a:r>
              <a:rPr lang="en-US" sz="1800" dirty="0"/>
              <a:t> time for these electrons and it is marked on the </a:t>
            </a:r>
            <a:r>
              <a:rPr lang="en-US" sz="1800" dirty="0" err="1"/>
              <a:t>x-axise</a:t>
            </a:r>
            <a:endParaRPr lang="en-US" sz="1800" dirty="0"/>
          </a:p>
          <a:p>
            <a:pPr marL="0" indent="0"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err="1"/>
              <a:t>Panle</a:t>
            </a:r>
            <a:r>
              <a:rPr lang="en-US" sz="1800" b="1" dirty="0"/>
              <a:t> </a:t>
            </a:r>
            <a:r>
              <a:rPr lang="en-US" sz="1800" b="1" dirty="0" err="1"/>
              <a:t>b</a:t>
            </a:r>
            <a:r>
              <a:rPr lang="en-US" sz="1800" dirty="0"/>
              <a:t> shows the main component of the electric field which these two electrons undergo</a:t>
            </a:r>
          </a:p>
        </p:txBody>
      </p:sp>
      <p:pic>
        <p:nvPicPr>
          <p:cNvPr id="224262" name="Picture 8"/>
          <p:cNvPicPr>
            <a:picLocks noChangeAspect="1" noChangeArrowheads="1"/>
          </p:cNvPicPr>
          <p:nvPr/>
        </p:nvPicPr>
        <p:blipFill>
          <a:blip r:embed="rId2"/>
          <a:srcRect/>
          <a:stretch>
            <a:fillRect/>
          </a:stretch>
        </p:blipFill>
        <p:spPr bwMode="auto">
          <a:xfrm>
            <a:off x="4942418" y="1603562"/>
            <a:ext cx="3429000" cy="456863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endParaRPr lang="en-US" dirty="0"/>
          </a:p>
        </p:txBody>
      </p:sp>
      <p:sp>
        <p:nvSpPr>
          <p:cNvPr id="6" name="Title 5"/>
          <p:cNvSpPr>
            <a:spLocks noGrp="1"/>
          </p:cNvSpPr>
          <p:nvPr>
            <p:ph type="title"/>
          </p:nvPr>
        </p:nvSpPr>
        <p:spPr/>
        <p:txBody>
          <a:bodyPr/>
          <a:lstStyle/>
          <a:p>
            <a:r>
              <a:rPr lang="en-US" dirty="0" smtClean="0">
                <a:ea typeface="Apple Symbols" charset="2"/>
                <a:cs typeface="Apple Symbols" charset="2"/>
              </a:rPr>
              <a:t>Examples of Electrons with E∗ = 50 keV</a:t>
            </a:r>
            <a:endParaRPr lang="en-US" dirty="0"/>
          </a:p>
        </p:txBody>
      </p:sp>
      <p:sp>
        <p:nvSpPr>
          <p:cNvPr id="7" name="Picture Placeholder 6"/>
          <p:cNvSpPr>
            <a:spLocks noGrp="1"/>
          </p:cNvSpPr>
          <p:nvPr>
            <p:ph type="pic" idx="1"/>
          </p:nvPr>
        </p:nvSpPr>
        <p:spPr/>
      </p:sp>
      <p:pic>
        <p:nvPicPr>
          <p:cNvPr id="9" name="Picture 1"/>
          <p:cNvPicPr>
            <a:picLocks noChangeAspect="1" noChangeArrowheads="1"/>
          </p:cNvPicPr>
          <p:nvPr/>
        </p:nvPicPr>
        <p:blipFill>
          <a:blip r:embed="rId2"/>
          <a:srcRect l="19991" t="4881"/>
          <a:stretch>
            <a:fillRect/>
          </a:stretch>
        </p:blipFill>
        <p:spPr bwMode="auto">
          <a:xfrm>
            <a:off x="1588166" y="119778"/>
            <a:ext cx="4618018" cy="4528422"/>
          </a:xfrm>
          <a:prstGeom prst="rect">
            <a:avLst/>
          </a:prstGeom>
          <a:noFill/>
          <a:ln w="12700">
            <a:noFill/>
            <a:miter lim="800000"/>
            <a:headEnd/>
            <a:tailEnd/>
          </a:ln>
        </p:spPr>
      </p:pic>
      <p:sp>
        <p:nvSpPr>
          <p:cNvPr id="10" name="Rectangle 9"/>
          <p:cNvSpPr>
            <a:spLocks/>
          </p:cNvSpPr>
          <p:nvPr/>
        </p:nvSpPr>
        <p:spPr bwMode="auto">
          <a:xfrm>
            <a:off x="6235986" y="559394"/>
            <a:ext cx="1922463" cy="304800"/>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400" dirty="0">
                <a:solidFill>
                  <a:schemeClr val="tx1"/>
                </a:solidFill>
                <a:latin typeface="Verdana" charset="0"/>
                <a:ea typeface="Apple Symbols" charset="2"/>
                <a:cs typeface="Apple Symbols" charset="2"/>
                <a:sym typeface="Verdana" charset="0"/>
              </a:rPr>
              <a:t> Trajectories E(E∗, t)</a:t>
            </a:r>
          </a:p>
        </p:txBody>
      </p:sp>
      <p:sp>
        <p:nvSpPr>
          <p:cNvPr id="11" name="Rectangle 10"/>
          <p:cNvSpPr>
            <a:spLocks/>
          </p:cNvSpPr>
          <p:nvPr/>
        </p:nvSpPr>
        <p:spPr bwMode="auto">
          <a:xfrm>
            <a:off x="6359525" y="2012986"/>
            <a:ext cx="2555875" cy="508000"/>
          </a:xfrm>
          <a:prstGeom prst="rect">
            <a:avLst/>
          </a:prstGeom>
          <a:noFill/>
          <a:ln w="12700">
            <a:noFill/>
            <a:miter lim="800000"/>
            <a:headEnd/>
            <a:tailEnd/>
          </a:ln>
        </p:spPr>
        <p:txBody>
          <a:bodyPr wrap="none" lIns="0" tIns="0" rIns="0" bIns="0" anchor="ctr">
            <a:prstTxWarp prst="textNoShape">
              <a:avLst/>
            </a:prstTxWarp>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chemeClr val="tx1"/>
                </a:solidFill>
                <a:latin typeface="Verdana" charset="0"/>
                <a:ea typeface="Verdana" charset="0"/>
                <a:cs typeface="Verdana" charset="0"/>
                <a:sym typeface="Verdana" charset="0"/>
              </a:rPr>
              <a:t>Relative photon production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chemeClr val="tx1"/>
                </a:solidFill>
                <a:latin typeface="Verdana" charset="0"/>
                <a:ea typeface="Verdana" charset="0"/>
                <a:cs typeface="Verdana" charset="0"/>
                <a:sym typeface="Verdana" charset="0"/>
              </a:rPr>
              <a:t>rate at 20 keV.</a:t>
            </a:r>
          </a:p>
        </p:txBody>
      </p:sp>
      <p:sp>
        <p:nvSpPr>
          <p:cNvPr id="12" name="Rectangle 11"/>
          <p:cNvSpPr>
            <a:spLocks/>
          </p:cNvSpPr>
          <p:nvPr/>
        </p:nvSpPr>
        <p:spPr bwMode="auto">
          <a:xfrm>
            <a:off x="6333670" y="3446339"/>
            <a:ext cx="2959100" cy="736600"/>
          </a:xfrm>
          <a:prstGeom prst="rect">
            <a:avLst/>
          </a:prstGeom>
          <a:noFill/>
          <a:ln w="12700">
            <a:noFill/>
            <a:miter lim="800000"/>
            <a:headEnd/>
            <a:tailEnd/>
          </a:ln>
        </p:spPr>
        <p:txBody>
          <a:bodyPr wrap="none" lIns="0" tIns="0" rIns="0" bIns="0" anchor="ctr">
            <a:prstTxWarp prst="textNoShape">
              <a:avLst/>
            </a:prstTxWarp>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chemeClr val="tx1"/>
                </a:solidFill>
                <a:latin typeface="Verdana" charset="0"/>
                <a:ea typeface="Verdana" charset="0"/>
                <a:cs typeface="Verdana" charset="0"/>
                <a:sym typeface="Verdana" charset="0"/>
              </a:rPr>
              <a:t>Relative cumulative photon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chemeClr val="tx1"/>
                </a:solidFill>
                <a:latin typeface="Verdana" charset="0"/>
                <a:ea typeface="Verdana" charset="0"/>
                <a:cs typeface="Verdana" charset="0"/>
                <a:sym typeface="Verdana" charset="0"/>
              </a:rPr>
              <a:t>production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chemeClr val="tx1"/>
                </a:solidFill>
                <a:latin typeface="Verdana" charset="0"/>
                <a:ea typeface="Verdana" charset="0"/>
                <a:cs typeface="Verdana" charset="0"/>
                <a:sym typeface="Verdana" charset="0"/>
              </a:rPr>
              <a:t>ζ (ǫ , t)dt keV−1 at ǫ = 20 keV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Results</a:t>
            </a:r>
            <a:endParaRPr lang="en-US" dirty="0"/>
          </a:p>
        </p:txBody>
      </p:sp>
      <p:sp>
        <p:nvSpPr>
          <p:cNvPr id="7" name="Content Placeholder 23"/>
          <p:cNvSpPr txBox="1">
            <a:spLocks/>
          </p:cNvSpPr>
          <p:nvPr/>
        </p:nvSpPr>
        <p:spPr>
          <a:xfrm>
            <a:off x="612648" y="1669992"/>
            <a:ext cx="8153400" cy="3200915"/>
          </a:xfrm>
          <a:prstGeom prst="rect">
            <a:avLst/>
          </a:prstGeom>
        </p:spPr>
        <p:txBody>
          <a:bodyPr vert="horz">
            <a:normAutofit/>
          </a:bodyPr>
          <a:lstStyle/>
          <a:p>
            <a:pPr marL="609600" indent="-609600" defTabSz="914400">
              <a:lnSpc>
                <a:spcPct val="90000"/>
              </a:lnSpc>
              <a:spcBef>
                <a:spcPts val="700"/>
              </a:spcBef>
              <a:buClr>
                <a:schemeClr val="accent2"/>
              </a:buClr>
              <a:buSzPct val="60000"/>
              <a:buFont typeface="Wingdings"/>
              <a:buChar char=""/>
              <a:defRPr/>
            </a:pPr>
            <a:r>
              <a:rPr lang="en-US" sz="2900" dirty="0" smtClean="0">
                <a:latin typeface="Calibri"/>
                <a:cs typeface="Calibri"/>
              </a:rPr>
              <a:t>65</a:t>
            </a:r>
            <a:r>
              <a:rPr lang="en-US" sz="2900" dirty="0">
                <a:latin typeface="Calibri"/>
                <a:cs typeface="Calibri"/>
              </a:rPr>
              <a:t>% of electrons underwent varying amount of re-acceleration</a:t>
            </a:r>
          </a:p>
          <a:p>
            <a:pPr marL="609600" indent="-609600" defTabSz="914400">
              <a:lnSpc>
                <a:spcPct val="90000"/>
              </a:lnSpc>
              <a:spcBef>
                <a:spcPts val="700"/>
              </a:spcBef>
              <a:buClr>
                <a:schemeClr val="accent2"/>
              </a:buClr>
              <a:buSzPct val="60000"/>
              <a:buFont typeface="Wingdings"/>
              <a:buChar char=""/>
              <a:defRPr/>
            </a:pPr>
            <a:r>
              <a:rPr lang="en-US" sz="2900" dirty="0">
                <a:latin typeface="Calibri"/>
                <a:cs typeface="Calibri"/>
              </a:rPr>
              <a:t>Life time enhancement: up to 20 X, average 5 X</a:t>
            </a:r>
          </a:p>
          <a:p>
            <a:pPr marL="609600" indent="-609600" defTabSz="914400">
              <a:lnSpc>
                <a:spcPct val="90000"/>
              </a:lnSpc>
              <a:spcBef>
                <a:spcPts val="700"/>
              </a:spcBef>
              <a:buClr>
                <a:schemeClr val="accent2"/>
              </a:buClr>
              <a:buSzPct val="60000"/>
              <a:buFont typeface="Wingdings"/>
              <a:buChar char=""/>
              <a:defRPr/>
            </a:pPr>
            <a:r>
              <a:rPr lang="en-US" sz="2900" dirty="0">
                <a:latin typeface="Calibri"/>
                <a:cs typeface="Calibri"/>
              </a:rPr>
              <a:t>Photon Yield enhancement: average value 10X</a:t>
            </a:r>
          </a:p>
          <a:p>
            <a:pPr marL="609600" indent="-609600" defTabSz="914400">
              <a:lnSpc>
                <a:spcPct val="90000"/>
              </a:lnSpc>
              <a:spcBef>
                <a:spcPts val="700"/>
              </a:spcBef>
              <a:buClr>
                <a:schemeClr val="accent2"/>
              </a:buClr>
              <a:buSzPct val="60000"/>
              <a:buFont typeface="Wingdings"/>
              <a:buChar char=""/>
              <a:defRPr/>
            </a:pPr>
            <a:r>
              <a:rPr lang="en-US" sz="2900" dirty="0">
                <a:latin typeface="Calibri"/>
                <a:cs typeface="Calibri"/>
              </a:rPr>
              <a:t>eps= 10, 20, 30, 40, 45, 49 Kev</a:t>
            </a:r>
          </a:p>
          <a:p>
            <a:pPr marL="609600" indent="-609600" defTabSz="914400">
              <a:lnSpc>
                <a:spcPct val="90000"/>
              </a:lnSpc>
              <a:spcBef>
                <a:spcPts val="700"/>
              </a:spcBef>
              <a:buClr>
                <a:schemeClr val="accent2"/>
              </a:buClr>
              <a:buSzPct val="60000"/>
              <a:buFont typeface="Wingdings"/>
              <a:buChar char=""/>
              <a:defRPr/>
            </a:pPr>
            <a:r>
              <a:rPr lang="en-US" sz="2900" dirty="0">
                <a:latin typeface="Calibri"/>
                <a:cs typeface="Calibri"/>
              </a:rPr>
              <a:t>Gain in photon yield= 5, 10, 15, 50, 100, 800</a:t>
            </a:r>
          </a:p>
          <a:p>
            <a:pPr marL="609600" indent="-609600" defTabSz="914400">
              <a:lnSpc>
                <a:spcPct val="90000"/>
              </a:lnSpc>
              <a:spcBef>
                <a:spcPts val="700"/>
              </a:spcBef>
              <a:buClr>
                <a:schemeClr val="accent2"/>
              </a:buClr>
              <a:buSzPct val="60000"/>
              <a:buFont typeface="Wingdings"/>
              <a:buChar char=""/>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8"/>
          <p:cNvPicPr>
            <a:picLocks noChangeAspect="1" noChangeArrowheads="1"/>
          </p:cNvPicPr>
          <p:nvPr/>
        </p:nvPicPr>
        <p:blipFill>
          <a:blip r:embed="rId2"/>
          <a:srcRect l="19991" t="5742" b="63936"/>
          <a:stretch>
            <a:fillRect/>
          </a:stretch>
        </p:blipFill>
        <p:spPr bwMode="auto">
          <a:xfrm>
            <a:off x="1728190" y="4870907"/>
            <a:ext cx="5727700" cy="17907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0981" y="228600"/>
            <a:ext cx="8153400" cy="990600"/>
          </a:xfrm>
        </p:spPr>
        <p:txBody>
          <a:bodyPr>
            <a:normAutofit fontScale="90000"/>
          </a:bodyPr>
          <a:lstStyle/>
          <a:p>
            <a:r>
              <a:rPr lang="en-US" dirty="0" smtClean="0"/>
              <a:t>Correlation between the HXR flux and B strength at particular foot point</a:t>
            </a:r>
            <a:endParaRPr lang="en-US" dirty="0"/>
          </a:p>
        </p:txBody>
      </p:sp>
      <p:pic>
        <p:nvPicPr>
          <p:cNvPr id="4" name="Content Placeholder 3" descr="fig10a.tiff"/>
          <p:cNvPicPr>
            <a:picLocks noGrp="1" noChangeAspect="1"/>
          </p:cNvPicPr>
          <p:nvPr>
            <p:ph sz="quarter" idx="1"/>
          </p:nvPr>
        </p:nvPicPr>
        <p:blipFill>
          <a:blip r:embed="rId3"/>
          <a:srcRect l="-28403" r="-28403"/>
          <a:stretch>
            <a:fillRect/>
          </a:stretch>
        </p:blipFill>
        <p:spPr>
          <a:xfrm>
            <a:off x="1294788" y="1765300"/>
            <a:ext cx="6264759" cy="3454400"/>
          </a:xfrm>
        </p:spPr>
      </p:pic>
      <p:sp>
        <p:nvSpPr>
          <p:cNvPr id="5" name="TextBox 4"/>
          <p:cNvSpPr txBox="1"/>
          <p:nvPr/>
        </p:nvSpPr>
        <p:spPr>
          <a:xfrm>
            <a:off x="2921000" y="5219700"/>
            <a:ext cx="3683000" cy="369332"/>
          </a:xfrm>
          <a:prstGeom prst="rect">
            <a:avLst/>
          </a:prstGeom>
          <a:noFill/>
        </p:spPr>
        <p:txBody>
          <a:bodyPr wrap="square" rtlCol="0">
            <a:spAutoFit/>
          </a:bodyPr>
          <a:lstStyle/>
          <a:p>
            <a:r>
              <a:rPr lang="en-US" dirty="0" smtClean="0"/>
              <a:t>From Liu et al 2009</a:t>
            </a:r>
            <a:endParaRPr lang="en-US" dirty="0"/>
          </a:p>
        </p:txBody>
      </p:sp>
      <p:sp>
        <p:nvSpPr>
          <p:cNvPr id="6" name="TextBox 5"/>
          <p:cNvSpPr txBox="1"/>
          <p:nvPr/>
        </p:nvSpPr>
        <p:spPr>
          <a:xfrm>
            <a:off x="1854200" y="5533767"/>
            <a:ext cx="6148976" cy="923330"/>
          </a:xfrm>
          <a:prstGeom prst="rect">
            <a:avLst/>
          </a:prstGeom>
          <a:noFill/>
        </p:spPr>
        <p:txBody>
          <a:bodyPr wrap="none" rtlCol="0">
            <a:spAutoFit/>
          </a:bodyPr>
          <a:lstStyle/>
          <a:p>
            <a:r>
              <a:rPr lang="en-US" dirty="0" smtClean="0"/>
              <a:t>Logarithmic HXR flux at 50 </a:t>
            </a:r>
            <a:r>
              <a:rPr lang="en-US" dirty="0" err="1" smtClean="0"/>
              <a:t>keV</a:t>
            </a:r>
            <a:endParaRPr lang="en-US" dirty="0" smtClean="0"/>
          </a:p>
          <a:p>
            <a:r>
              <a:rPr lang="en-US" dirty="0" smtClean="0"/>
              <a:t>vs. the corresponding magnetic field strength for E-FP (diamonds)</a:t>
            </a:r>
          </a:p>
          <a:p>
            <a:r>
              <a:rPr lang="en-US" dirty="0" smtClean="0"/>
              <a:t>and W-FP (plus signs).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486399"/>
            <a:ext cx="7315200" cy="933707"/>
          </a:xfrm>
        </p:spPr>
        <p:txBody>
          <a:bodyPr>
            <a:normAutofit/>
          </a:bodyPr>
          <a:lstStyle/>
          <a:p>
            <a:r>
              <a:rPr lang="en-US" sz="2400" dirty="0" smtClean="0"/>
              <a:t>Brown 71</a:t>
            </a:r>
          </a:p>
          <a:p>
            <a:r>
              <a:rPr lang="en-US" sz="2400" dirty="0" smtClean="0"/>
              <a:t>Hudson 72</a:t>
            </a:r>
          </a:p>
          <a:p>
            <a:endParaRPr lang="en-US" dirty="0"/>
          </a:p>
        </p:txBody>
      </p:sp>
      <p:sp>
        <p:nvSpPr>
          <p:cNvPr id="2" name="Title 1"/>
          <p:cNvSpPr>
            <a:spLocks noGrp="1"/>
          </p:cNvSpPr>
          <p:nvPr>
            <p:ph type="title"/>
          </p:nvPr>
        </p:nvSpPr>
        <p:spPr/>
        <p:txBody>
          <a:bodyPr>
            <a:normAutofit/>
          </a:bodyPr>
          <a:lstStyle/>
          <a:p>
            <a:r>
              <a:rPr lang="en-US" dirty="0" smtClean="0"/>
              <a:t>Collisional Thick Target Model</a:t>
            </a:r>
            <a:endParaRPr lang="en-US" dirty="0"/>
          </a:p>
        </p:txBody>
      </p:sp>
      <p:sp>
        <p:nvSpPr>
          <p:cNvPr id="5" name="Picture Placeholder 4"/>
          <p:cNvSpPr>
            <a:spLocks noGrp="1"/>
          </p:cNvSpPr>
          <p:nvPr>
            <p:ph type="pic" idx="1"/>
          </p:nvPr>
        </p:nvSpPr>
        <p:spPr/>
      </p:sp>
      <p:pic>
        <p:nvPicPr>
          <p:cNvPr id="7" name="Picture 12" descr="cartoon1"/>
          <p:cNvPicPr>
            <a:picLocks noChangeAspect="1" noChangeArrowheads="1"/>
          </p:cNvPicPr>
          <p:nvPr/>
        </p:nvPicPr>
        <p:blipFill>
          <a:blip r:embed="rId2"/>
          <a:srcRect l="57078" t="11993" r="1483" b="13083"/>
          <a:stretch>
            <a:fillRect/>
          </a:stretch>
        </p:blipFill>
        <p:spPr bwMode="auto">
          <a:xfrm>
            <a:off x="1711840" y="1034585"/>
            <a:ext cx="3220835" cy="3357566"/>
          </a:xfrm>
          <a:prstGeom prst="rect">
            <a:avLst/>
          </a:prstGeom>
          <a:noFill/>
          <a:ln w="9525">
            <a:noFill/>
            <a:miter lim="800000"/>
            <a:headEnd/>
            <a:tailEnd/>
          </a:ln>
        </p:spPr>
      </p:pic>
      <p:pic>
        <p:nvPicPr>
          <p:cNvPr id="8" name="Picture 11" descr="prodxray.gif"/>
          <p:cNvPicPr>
            <a:picLocks noChangeAspect="1"/>
          </p:cNvPicPr>
          <p:nvPr/>
        </p:nvPicPr>
        <p:blipFill>
          <a:blip r:embed="rId3"/>
          <a:srcRect/>
          <a:stretch>
            <a:fillRect/>
          </a:stretch>
        </p:blipFill>
        <p:spPr bwMode="auto">
          <a:xfrm>
            <a:off x="5441730" y="1542387"/>
            <a:ext cx="347367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Examples of mechanisms which generate electric field in the Chromosphere </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alibri"/>
                <a:cs typeface="Calibri"/>
              </a:rPr>
              <a:t>Currents resulting from the interaction between the emerging flux and the pre-existing magnetic field</a:t>
            </a:r>
          </a:p>
          <a:p>
            <a:endParaRPr lang="en-US" dirty="0"/>
          </a:p>
        </p:txBody>
      </p:sp>
      <p:pic>
        <p:nvPicPr>
          <p:cNvPr id="4" name="Picture 3" descr="galsgaard-emerging-flux.jpg"/>
          <p:cNvPicPr>
            <a:picLocks noChangeAspect="1"/>
          </p:cNvPicPr>
          <p:nvPr/>
        </p:nvPicPr>
        <p:blipFill>
          <a:blip r:embed="rId3"/>
          <a:stretch>
            <a:fillRect/>
          </a:stretch>
        </p:blipFill>
        <p:spPr>
          <a:xfrm>
            <a:off x="2273300" y="2657475"/>
            <a:ext cx="4622800" cy="3178175"/>
          </a:xfrm>
          <a:prstGeom prst="rect">
            <a:avLst/>
          </a:prstGeom>
        </p:spPr>
      </p:pic>
      <p:sp>
        <p:nvSpPr>
          <p:cNvPr id="5" name="TextBox 4"/>
          <p:cNvSpPr txBox="1"/>
          <p:nvPr/>
        </p:nvSpPr>
        <p:spPr>
          <a:xfrm>
            <a:off x="2273300" y="6076434"/>
            <a:ext cx="2255621" cy="369332"/>
          </a:xfrm>
          <a:prstGeom prst="rect">
            <a:avLst/>
          </a:prstGeom>
          <a:noFill/>
        </p:spPr>
        <p:txBody>
          <a:bodyPr wrap="none" rtlCol="0">
            <a:spAutoFit/>
          </a:bodyPr>
          <a:lstStyle/>
          <a:p>
            <a:r>
              <a:rPr lang="en-US" dirty="0" err="1" smtClean="0"/>
              <a:t>Galsgaard</a:t>
            </a:r>
            <a:r>
              <a:rPr lang="en-US" dirty="0" smtClean="0"/>
              <a:t> et al 2004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Examples of mechanisms which generate electric field in the Chromosphere </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alibri"/>
                <a:cs typeface="Calibri"/>
              </a:rPr>
              <a:t>Electric currents generated by Alfven waves</a:t>
            </a:r>
          </a:p>
          <a:p>
            <a:r>
              <a:rPr lang="en-US" sz="2800" dirty="0" smtClean="0">
                <a:latin typeface="Calibri"/>
                <a:cs typeface="Calibri"/>
              </a:rPr>
              <a:t>Goodman and </a:t>
            </a:r>
            <a:r>
              <a:rPr lang="en-US" sz="2800" dirty="0" err="1" smtClean="0">
                <a:latin typeface="Calibri"/>
                <a:cs typeface="Calibri"/>
              </a:rPr>
              <a:t>Kazeminezhad</a:t>
            </a:r>
            <a:r>
              <a:rPr lang="en-US" sz="2800" dirty="0" smtClean="0">
                <a:latin typeface="Calibri"/>
                <a:cs typeface="Calibri"/>
              </a:rPr>
              <a:t> 06, 09</a:t>
            </a:r>
          </a:p>
          <a:p>
            <a:r>
              <a:rPr lang="en-US" sz="2800" dirty="0" smtClean="0"/>
              <a:t>When realistic electrical conductivity tensor is included in MHD simulations of chromosphere, a new picture emerges. Magnetic activities then result in more than one current; there is the field aligned current, the Pedersen current (carried by ions), and the Hall current.</a:t>
            </a:r>
            <a:endParaRPr lang="en-GB" sz="2800" dirty="0" smtClean="0"/>
          </a:p>
          <a:p>
            <a:endParaRPr lang="en-US" sz="2800" dirty="0" smtClean="0">
              <a:latin typeface="Calibri"/>
              <a:cs typeface="Calibri"/>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Examples of mechanisms which generate electric field in the Chromosphere </a:t>
            </a:r>
            <a:endParaRPr lang="en-US" sz="3600" dirty="0"/>
          </a:p>
        </p:txBody>
      </p:sp>
      <p:sp>
        <p:nvSpPr>
          <p:cNvPr id="3" name="Content Placeholder 2"/>
          <p:cNvSpPr>
            <a:spLocks noGrp="1"/>
          </p:cNvSpPr>
          <p:nvPr>
            <p:ph sz="quarter" idx="1"/>
          </p:nvPr>
        </p:nvSpPr>
        <p:spPr/>
        <p:txBody>
          <a:bodyPr>
            <a:normAutofit fontScale="85000" lnSpcReduction="20000"/>
          </a:bodyPr>
          <a:lstStyle/>
          <a:p>
            <a:r>
              <a:rPr lang="en-US" sz="2800" dirty="0" smtClean="0">
                <a:latin typeface="Calibri"/>
                <a:cs typeface="Calibri"/>
              </a:rPr>
              <a:t>Density gradience has been shown to be responsible of generating electric field both in the corona (</a:t>
            </a:r>
            <a:r>
              <a:rPr lang="en-US" sz="2800" dirty="0" err="1" smtClean="0"/>
              <a:t>Vranjes</a:t>
            </a:r>
            <a:r>
              <a:rPr lang="en-US" sz="2800" dirty="0" smtClean="0"/>
              <a:t> and </a:t>
            </a:r>
            <a:r>
              <a:rPr lang="en-US" sz="2800" dirty="0" err="1" smtClean="0"/>
              <a:t>poedts</a:t>
            </a:r>
            <a:r>
              <a:rPr lang="en-US" sz="2800" dirty="0" smtClean="0"/>
              <a:t> 2009 </a:t>
            </a:r>
            <a:r>
              <a:rPr lang="en-US" sz="2800" dirty="0" smtClean="0">
                <a:latin typeface="Calibri"/>
                <a:cs typeface="Calibri"/>
              </a:rPr>
              <a:t>) and the chromosphere (</a:t>
            </a:r>
            <a:r>
              <a:rPr lang="en-US" sz="2800" dirty="0" err="1" smtClean="0"/>
              <a:t>Vranjes</a:t>
            </a:r>
            <a:r>
              <a:rPr lang="en-US" sz="2800" dirty="0" smtClean="0"/>
              <a:t> and </a:t>
            </a:r>
            <a:r>
              <a:rPr lang="en-US" sz="2800" dirty="0" err="1" smtClean="0"/>
              <a:t>poedts</a:t>
            </a:r>
            <a:r>
              <a:rPr lang="en-US" sz="2800" dirty="0" smtClean="0"/>
              <a:t> 2006)</a:t>
            </a:r>
          </a:p>
          <a:p>
            <a:r>
              <a:rPr lang="en-US" sz="2800" dirty="0" smtClean="0"/>
              <a:t>The authors show that an alternative source of energy is able to generate such currents, that is the energy provided by the omnipresent gradients of the background plasma parameters (density temperature and magnetic field). </a:t>
            </a:r>
            <a:r>
              <a:rPr lang="en-US" sz="2800" u="sng" dirty="0" smtClean="0"/>
              <a:t>This is beyond standard MHD</a:t>
            </a:r>
            <a:r>
              <a:rPr lang="en-US" sz="2800" dirty="0" smtClean="0"/>
              <a:t> (needs multi </a:t>
            </a:r>
            <a:r>
              <a:rPr lang="en-US" sz="2800" dirty="0" err="1" smtClean="0"/>
              <a:t>component)In</a:t>
            </a:r>
            <a:r>
              <a:rPr lang="en-US" sz="2800" dirty="0" smtClean="0"/>
              <a:t> </a:t>
            </a:r>
            <a:r>
              <a:rPr lang="en-US" sz="2800" dirty="0" err="1" smtClean="0"/>
              <a:t>collisional</a:t>
            </a:r>
            <a:r>
              <a:rPr lang="en-US" sz="2800" dirty="0" smtClean="0"/>
              <a:t> plasma: density gradient + magnetic field --&gt;electrostatic drift wave + electromagnetic drift Alfven wave</a:t>
            </a:r>
            <a:endParaRPr lang="en-GB" sz="2800" dirty="0" smtClean="0"/>
          </a:p>
          <a:p>
            <a:r>
              <a:rPr lang="en-US" sz="2800" dirty="0" smtClean="0"/>
              <a:t>Density gradient + electrons colliding with ions --&gt; instability of electrostatic drift mode which is coupled to dispersive Alfven mode</a:t>
            </a:r>
            <a:endParaRPr lang="en-GB" sz="2800" dirty="0" smtClean="0"/>
          </a:p>
          <a:p>
            <a:endParaRPr lang="en-GB" sz="2800" dirty="0" smtClean="0"/>
          </a:p>
          <a:p>
            <a:endParaRPr lang="en-US" sz="2800" dirty="0" smtClean="0">
              <a:latin typeface="Calibri"/>
              <a:cs typeface="Calibri"/>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body" sz="half" idx="2"/>
          </p:nvPr>
        </p:nvSpPr>
        <p:spPr/>
        <p:txBody>
          <a:bodyPr/>
          <a:lstStyle/>
          <a:p>
            <a:endParaRPr lang="en-US" dirty="0"/>
          </a:p>
        </p:txBody>
      </p:sp>
      <p:sp>
        <p:nvSpPr>
          <p:cNvPr id="8" name="Title 7"/>
          <p:cNvSpPr>
            <a:spLocks noGrp="1"/>
          </p:cNvSpPr>
          <p:nvPr>
            <p:ph type="title"/>
          </p:nvPr>
        </p:nvSpPr>
        <p:spPr/>
        <p:txBody>
          <a:bodyPr>
            <a:normAutofit/>
          </a:bodyPr>
          <a:lstStyle/>
          <a:p>
            <a:r>
              <a:rPr lang="en-US" dirty="0" smtClean="0"/>
              <a:t>Conclusion</a:t>
            </a:r>
            <a:endParaRPr lang="en-US" dirty="0"/>
          </a:p>
        </p:txBody>
      </p:sp>
      <p:sp>
        <p:nvSpPr>
          <p:cNvPr id="9" name="Picture Placeholder 8"/>
          <p:cNvSpPr>
            <a:spLocks noGrp="1"/>
          </p:cNvSpPr>
          <p:nvPr>
            <p:ph type="pic" idx="1"/>
          </p:nvPr>
        </p:nvSpPr>
        <p:spPr>
          <a:xfrm>
            <a:off x="1564923" y="0"/>
            <a:ext cx="7583424" cy="4568952"/>
          </a:xfrm>
        </p:spPr>
      </p:sp>
      <p:sp>
        <p:nvSpPr>
          <p:cNvPr id="6" name="Content Placeholder 23"/>
          <p:cNvSpPr txBox="1">
            <a:spLocks/>
          </p:cNvSpPr>
          <p:nvPr/>
        </p:nvSpPr>
        <p:spPr>
          <a:xfrm>
            <a:off x="1520040" y="549212"/>
            <a:ext cx="7623960" cy="3774646"/>
          </a:xfrm>
          <a:prstGeom prst="rect">
            <a:avLst/>
          </a:prstGeom>
        </p:spPr>
        <p:txBody>
          <a:bodyPr vert="horz">
            <a:normAutofit/>
          </a:bodyPr>
          <a:lstStyle/>
          <a:p>
            <a:pPr marL="609600" indent="-609600" defTabSz="914400">
              <a:lnSpc>
                <a:spcPct val="90000"/>
              </a:lnSpc>
              <a:spcBef>
                <a:spcPts val="700"/>
              </a:spcBef>
              <a:buClr>
                <a:schemeClr val="accent2"/>
              </a:buClr>
              <a:buSzPct val="60000"/>
              <a:buFont typeface="Wingdings"/>
              <a:buChar char=""/>
              <a:defRPr/>
            </a:pPr>
            <a:r>
              <a:rPr lang="en-US" sz="2800" dirty="0" smtClean="0">
                <a:latin typeface="Calibri"/>
                <a:cs typeface="Calibri"/>
              </a:rPr>
              <a:t>Re-acceleration and/or Acceleration at the footpoints! Why not!  </a:t>
            </a:r>
          </a:p>
          <a:p>
            <a:pPr marL="609600" indent="-609600" defTabSz="914400">
              <a:lnSpc>
                <a:spcPct val="90000"/>
              </a:lnSpc>
              <a:spcBef>
                <a:spcPts val="700"/>
              </a:spcBef>
              <a:buClr>
                <a:schemeClr val="accent2"/>
              </a:buClr>
              <a:buSzPct val="60000"/>
              <a:buFont typeface="Wingdings"/>
              <a:buChar char=""/>
              <a:defRPr/>
            </a:pPr>
            <a:r>
              <a:rPr lang="en-US" sz="2800" dirty="0" smtClean="0">
                <a:latin typeface="Calibri"/>
                <a:cs typeface="Calibri"/>
              </a:rPr>
              <a:t>Large increase in photon yield is achieved, and reduction in electron number/beam density</a:t>
            </a:r>
          </a:p>
          <a:p>
            <a:pPr marL="609600" indent="-609600" defTabSz="914400">
              <a:lnSpc>
                <a:spcPct val="90000"/>
              </a:lnSpc>
              <a:spcBef>
                <a:spcPts val="700"/>
              </a:spcBef>
              <a:buClr>
                <a:schemeClr val="accent2"/>
              </a:buClr>
              <a:buSzPct val="60000"/>
              <a:buFont typeface="Wingdings"/>
              <a:buChar char=""/>
              <a:defRPr/>
            </a:pPr>
            <a:r>
              <a:rPr lang="en-US" sz="2800" dirty="0" smtClean="0">
                <a:latin typeface="Calibri"/>
                <a:cs typeface="Calibri"/>
              </a:rPr>
              <a:t>Results </a:t>
            </a:r>
            <a:r>
              <a:rPr lang="en-US" sz="2800" dirty="0">
                <a:latin typeface="Calibri"/>
                <a:cs typeface="Calibri"/>
              </a:rPr>
              <a:t>are independent of the coronal acceleration </a:t>
            </a:r>
            <a:r>
              <a:rPr lang="en-US" sz="2800" dirty="0" smtClean="0">
                <a:latin typeface="Calibri"/>
                <a:cs typeface="Calibri"/>
              </a:rPr>
              <a:t>mechanism</a:t>
            </a:r>
          </a:p>
          <a:p>
            <a:pPr marL="609600" indent="-609600" defTabSz="914400">
              <a:lnSpc>
                <a:spcPct val="90000"/>
              </a:lnSpc>
              <a:spcBef>
                <a:spcPts val="700"/>
              </a:spcBef>
              <a:buClr>
                <a:schemeClr val="accent2"/>
              </a:buClr>
              <a:buSzPct val="60000"/>
              <a:defRPr/>
            </a:pPr>
            <a:endParaRPr lang="en-US" sz="2800" dirty="0" smtClean="0">
              <a:latin typeface="Calibri"/>
              <a:cs typeface="Calibri"/>
            </a:endParaRPr>
          </a:p>
          <a:p>
            <a:pPr marL="609600" indent="-609600" defTabSz="914400">
              <a:lnSpc>
                <a:spcPct val="90000"/>
              </a:lnSpc>
              <a:spcBef>
                <a:spcPts val="700"/>
              </a:spcBef>
              <a:buClr>
                <a:schemeClr val="accent2"/>
              </a:buClr>
              <a:buSzPct val="60000"/>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a:picLocks noChangeAspect="1" noChangeArrowheads="1"/>
          </p:cNvPicPr>
          <p:nvPr/>
        </p:nvPicPr>
        <p:blipFill>
          <a:blip r:embed="rId2"/>
          <a:srcRect l="16065" t="6562"/>
          <a:stretch>
            <a:fillRect/>
          </a:stretch>
        </p:blipFill>
        <p:spPr bwMode="auto">
          <a:xfrm>
            <a:off x="4313731" y="3156749"/>
            <a:ext cx="4712679" cy="356798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486399"/>
            <a:ext cx="7315200" cy="933707"/>
          </a:xfrm>
        </p:spPr>
        <p:txBody>
          <a:bodyPr>
            <a:normAutofit/>
          </a:bodyPr>
          <a:lstStyle/>
          <a:p>
            <a:r>
              <a:rPr lang="en-US" sz="2400" dirty="0" smtClean="0"/>
              <a:t>Brown 71, 563 citations in 39 years</a:t>
            </a:r>
            <a:endParaRPr lang="en-US" dirty="0"/>
          </a:p>
        </p:txBody>
      </p:sp>
      <p:sp>
        <p:nvSpPr>
          <p:cNvPr id="2" name="Title 1"/>
          <p:cNvSpPr>
            <a:spLocks noGrp="1"/>
          </p:cNvSpPr>
          <p:nvPr>
            <p:ph type="title"/>
          </p:nvPr>
        </p:nvSpPr>
        <p:spPr/>
        <p:txBody>
          <a:bodyPr>
            <a:normAutofit/>
          </a:bodyPr>
          <a:lstStyle/>
          <a:p>
            <a:r>
              <a:rPr lang="en-US" dirty="0" smtClean="0"/>
              <a:t>Collisional Thick Target Model</a:t>
            </a:r>
            <a:endParaRPr lang="en-US" dirty="0"/>
          </a:p>
        </p:txBody>
      </p:sp>
      <p:sp>
        <p:nvSpPr>
          <p:cNvPr id="5" name="Picture Placeholder 4"/>
          <p:cNvSpPr>
            <a:spLocks noGrp="1"/>
          </p:cNvSpPr>
          <p:nvPr>
            <p:ph type="pic" idx="1"/>
          </p:nvPr>
        </p:nvSpPr>
        <p:spPr/>
      </p:sp>
      <p:pic>
        <p:nvPicPr>
          <p:cNvPr id="10" name="Content Placeholder 3" descr="chart-jb71e.JPG"/>
          <p:cNvPicPr>
            <a:picLocks noChangeAspect="1"/>
          </p:cNvPicPr>
          <p:nvPr/>
        </p:nvPicPr>
        <p:blipFill>
          <a:blip r:embed="rId2"/>
          <a:srcRect t="8216"/>
          <a:stretch>
            <a:fillRect/>
          </a:stretch>
        </p:blipFill>
        <p:spPr bwMode="auto">
          <a:xfrm>
            <a:off x="1981956" y="778245"/>
            <a:ext cx="6580898" cy="3490906"/>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Chromosphere since TTM 71 </a:t>
            </a:r>
            <a:endParaRPr lang="en-US" dirty="0"/>
          </a:p>
        </p:txBody>
      </p:sp>
      <p:pic>
        <p:nvPicPr>
          <p:cNvPr id="4" name="Content Placeholder 3" descr="chromo-cartoon.tiff"/>
          <p:cNvPicPr>
            <a:picLocks noGrp="1" noChangeAspect="1"/>
          </p:cNvPicPr>
          <p:nvPr>
            <p:ph sz="quarter" idx="1"/>
          </p:nvPr>
        </p:nvPicPr>
        <p:blipFill>
          <a:blip r:embed="rId3"/>
          <a:srcRect l="-21355" t="25085" r="-21355"/>
          <a:stretch>
            <a:fillRect/>
          </a:stretch>
        </p:blipFill>
        <p:spPr>
          <a:xfrm>
            <a:off x="0" y="2293380"/>
            <a:ext cx="9045699" cy="373669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Chromosphere since TTM 71</a:t>
            </a:r>
            <a:endParaRPr lang="en-US" dirty="0"/>
          </a:p>
        </p:txBody>
      </p:sp>
      <p:pic>
        <p:nvPicPr>
          <p:cNvPr id="5" name="Picture 4" descr="Wedemeyer-Bohm_cartoon.jpg"/>
          <p:cNvPicPr>
            <a:picLocks noChangeAspect="1"/>
          </p:cNvPicPr>
          <p:nvPr/>
        </p:nvPicPr>
        <p:blipFill>
          <a:blip r:embed="rId3"/>
          <a:stretch>
            <a:fillRect/>
          </a:stretch>
        </p:blipFill>
        <p:spPr>
          <a:xfrm>
            <a:off x="612648" y="1953740"/>
            <a:ext cx="7790998" cy="37683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of the Chromosphere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Main source of electromagnetic emission </a:t>
            </a:r>
            <a:r>
              <a:rPr lang="en-US" dirty="0" err="1" smtClean="0">
                <a:sym typeface="Wingdings"/>
              </a:rPr>
              <a:t></a:t>
            </a:r>
            <a:r>
              <a:rPr lang="en-US" dirty="0" smtClean="0">
                <a:sym typeface="Wingdings"/>
              </a:rPr>
              <a:t> essential to be understood although very complex</a:t>
            </a:r>
          </a:p>
          <a:p>
            <a:pPr lvl="0"/>
            <a:r>
              <a:rPr lang="en-GB" dirty="0" smtClean="0"/>
              <a:t>Thickness: About 10 pressure scale heights, 1000 km (beck et al 09)</a:t>
            </a:r>
          </a:p>
          <a:p>
            <a:pPr lvl="0"/>
            <a:r>
              <a:rPr lang="en-GB" dirty="0" smtClean="0"/>
              <a:t>Complex because the magnetic fields are highly twisted because of the shift from gas dominance region in the photosphere to field dominance in the corona</a:t>
            </a:r>
          </a:p>
          <a:p>
            <a:pPr lvl="0"/>
            <a:r>
              <a:rPr lang="en-GB" dirty="0" smtClean="0"/>
              <a:t>The Lorentz forces are strong near the bottom. At the photosphere they so large that the inferred electrical currents are not field aligned (De Rosa 09)</a:t>
            </a:r>
          </a:p>
          <a:p>
            <a:r>
              <a:rPr lang="en-US" dirty="0" smtClean="0"/>
              <a:t>Additional resistivity that is irrelevant in the corona: Cowling resistivity: Ion -neutral collisions lead to an increased resistivity for currents flowing across magnetic field lines </a:t>
            </a:r>
            <a:endParaRPr lang="en-GB" dirty="0" smtClean="0"/>
          </a:p>
          <a:p>
            <a:pPr lvl="0"/>
            <a:endParaRPr lang="en-GB"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Merits of Collisional TTM</a:t>
            </a:r>
            <a:endParaRPr lang="en-US" dirty="0"/>
          </a:p>
        </p:txBody>
      </p:sp>
      <p:sp>
        <p:nvSpPr>
          <p:cNvPr id="24" name="Content Placeholder 23"/>
          <p:cNvSpPr>
            <a:spLocks noGrp="1"/>
          </p:cNvSpPr>
          <p:nvPr>
            <p:ph sz="quarter" idx="1"/>
          </p:nvPr>
        </p:nvSpPr>
        <p:spPr/>
        <p:txBody>
          <a:bodyPr>
            <a:normAutofit fontScale="92500"/>
          </a:bodyPr>
          <a:lstStyle/>
          <a:p>
            <a:pPr marL="609600" indent="-609600">
              <a:lnSpc>
                <a:spcPct val="90000"/>
              </a:lnSpc>
              <a:defRPr/>
            </a:pPr>
            <a:r>
              <a:rPr lang="en-GB" sz="2824" dirty="0" smtClean="0">
                <a:latin typeface="Calibri"/>
                <a:cs typeface="Calibri"/>
              </a:rPr>
              <a:t>Provides a ‘cartoon’ scenario for flare impulsive phase emissions roughly fitting observations</a:t>
            </a:r>
          </a:p>
          <a:p>
            <a:pPr marL="609600" indent="-609600">
              <a:lnSpc>
                <a:spcPct val="90000"/>
              </a:lnSpc>
              <a:defRPr/>
            </a:pPr>
            <a:r>
              <a:rPr lang="en-GB" sz="2824" dirty="0" smtClean="0">
                <a:latin typeface="Calibri"/>
                <a:cs typeface="Calibri"/>
              </a:rPr>
              <a:t>Collisional transport is easy to work with even though we know it cannot really be valid!</a:t>
            </a:r>
          </a:p>
          <a:p>
            <a:pPr marL="609600" indent="-609600">
              <a:lnSpc>
                <a:spcPct val="90000"/>
              </a:lnSpc>
              <a:defRPr/>
            </a:pPr>
            <a:r>
              <a:rPr lang="en-GB" sz="2824" dirty="0" smtClean="0">
                <a:latin typeface="Calibri"/>
                <a:cs typeface="Calibri"/>
              </a:rPr>
              <a:t>Separates acceleration site from HXR (TT Injection) source </a:t>
            </a:r>
            <a:r>
              <a:rPr lang="en-US" sz="2824" dirty="0" smtClean="0">
                <a:latin typeface="Calibri"/>
                <a:cs typeface="Calibri"/>
                <a:sym typeface="Wingdings"/>
              </a:rPr>
              <a:t></a:t>
            </a:r>
            <a:r>
              <a:rPr lang="en-GB" sz="2824" dirty="0" smtClean="0">
                <a:latin typeface="Calibri"/>
                <a:cs typeface="Calibri"/>
              </a:rPr>
              <a:t> no acceleration in HXR source. </a:t>
            </a:r>
          </a:p>
          <a:p>
            <a:pPr marL="609600" indent="-609600">
              <a:lnSpc>
                <a:spcPct val="90000"/>
              </a:lnSpc>
              <a:defRPr/>
            </a:pPr>
            <a:r>
              <a:rPr lang="en-GB" sz="2824" dirty="0" smtClean="0">
                <a:latin typeface="Calibri"/>
                <a:cs typeface="Calibri"/>
              </a:rPr>
              <a:t>Prediction of bright </a:t>
            </a:r>
            <a:r>
              <a:rPr lang="en-GB" sz="2824" dirty="0" err="1" smtClean="0">
                <a:latin typeface="Calibri"/>
                <a:cs typeface="Calibri"/>
              </a:rPr>
              <a:t>footpoints</a:t>
            </a:r>
            <a:r>
              <a:rPr lang="en-GB" sz="2824" dirty="0" smtClean="0">
                <a:latin typeface="Calibri"/>
                <a:cs typeface="Calibri"/>
              </a:rPr>
              <a:t> and the decrease of source height with energy broadly agrees with data</a:t>
            </a:r>
          </a:p>
          <a:p>
            <a:pPr marL="609600" indent="-609600">
              <a:lnSpc>
                <a:spcPct val="90000"/>
              </a:lnSpc>
              <a:defRPr/>
            </a:pPr>
            <a:r>
              <a:rPr lang="en-GB" sz="2824" dirty="0" smtClean="0">
                <a:latin typeface="Calibri"/>
                <a:cs typeface="Calibri"/>
              </a:rPr>
              <a:t>Predicts roughly right amount of plasma evaporation and heating though there are several unresolved issues of detail</a:t>
            </a:r>
          </a:p>
          <a:p>
            <a:pPr marL="609600" indent="-609600">
              <a:lnSpc>
                <a:spcPct val="90000"/>
              </a:lnSpc>
              <a:defRPr/>
            </a:pPr>
            <a:endParaRPr lang="en-GB" dirty="0" smtClean="0">
              <a:latin typeface="Calibri"/>
              <a:cs typeface="Calibri"/>
            </a:endParaRPr>
          </a:p>
          <a:p>
            <a:pPr>
              <a:defRPr/>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11188" y="0"/>
            <a:ext cx="7772400" cy="1143000"/>
          </a:xfrm>
        </p:spPr>
        <p:txBody>
          <a:bodyPr/>
          <a:lstStyle/>
          <a:p>
            <a:r>
              <a:rPr lang="en-GB" sz="3600"/>
              <a:t>CTTM Weaknesses &amp; Issues</a:t>
            </a:r>
            <a:endParaRPr lang="en-US" sz="3600"/>
          </a:p>
        </p:txBody>
      </p:sp>
      <p:sp>
        <p:nvSpPr>
          <p:cNvPr id="249859" name="Rectangle 3"/>
          <p:cNvSpPr>
            <a:spLocks noGrp="1" noChangeArrowheads="1"/>
          </p:cNvSpPr>
          <p:nvPr>
            <p:ph type="body" idx="1"/>
          </p:nvPr>
        </p:nvSpPr>
        <p:spPr>
          <a:xfrm>
            <a:off x="215900" y="1524001"/>
            <a:ext cx="8820150" cy="4982308"/>
          </a:xfrm>
        </p:spPr>
        <p:txBody>
          <a:bodyPr/>
          <a:lstStyle/>
          <a:p>
            <a:r>
              <a:rPr lang="en-GB" sz="2000" dirty="0"/>
              <a:t>Weakness of </a:t>
            </a:r>
            <a:r>
              <a:rPr lang="en-GB" sz="2000" dirty="0" err="1"/>
              <a:t>albedo</a:t>
            </a:r>
            <a:r>
              <a:rPr lang="en-GB" sz="2000" dirty="0"/>
              <a:t> HXR spectral features =&gt; downward beaming &lt;&lt; CTTM unless scattering, mirroring and return current </a:t>
            </a:r>
            <a:r>
              <a:rPr lang="en-GB" sz="2000" dirty="0" err="1"/>
              <a:t>isotropisation</a:t>
            </a:r>
            <a:r>
              <a:rPr lang="en-GB" sz="2000" dirty="0"/>
              <a:t> are strong enough</a:t>
            </a:r>
            <a:r>
              <a:rPr lang="en-GB" sz="2800" dirty="0"/>
              <a:t> </a:t>
            </a:r>
            <a:r>
              <a:rPr lang="en-GB" sz="2000" dirty="0"/>
              <a:t>(</a:t>
            </a:r>
            <a:r>
              <a:rPr lang="en-GB" sz="2000" dirty="0" err="1"/>
              <a:t>Kontar</a:t>
            </a:r>
            <a:r>
              <a:rPr lang="en-GB" sz="2000" dirty="0"/>
              <a:t> et al)</a:t>
            </a:r>
          </a:p>
          <a:p>
            <a:r>
              <a:rPr lang="en-GB" sz="2000" dirty="0"/>
              <a:t>Interplanetary and radio versus HXR electron spectral index data do not ‘agree’ with CTTM (</a:t>
            </a:r>
            <a:r>
              <a:rPr lang="en-GB" sz="2000" dirty="0" err="1"/>
              <a:t>Kontar</a:t>
            </a:r>
            <a:r>
              <a:rPr lang="en-GB" sz="2000" dirty="0"/>
              <a:t>, </a:t>
            </a:r>
            <a:r>
              <a:rPr lang="en-GB" sz="2000" dirty="0" err="1"/>
              <a:t>Krucker</a:t>
            </a:r>
            <a:r>
              <a:rPr lang="en-GB" sz="2000" dirty="0"/>
              <a:t> et al)  </a:t>
            </a:r>
            <a:r>
              <a:rPr lang="en-GB" sz="2000" dirty="0">
                <a:solidFill>
                  <a:schemeClr val="tx2"/>
                </a:solidFill>
              </a:rPr>
              <a:t>IF</a:t>
            </a:r>
            <a:r>
              <a:rPr lang="en-GB" sz="2000" dirty="0"/>
              <a:t> one ignores the very different locations and poorly known physics of these populations</a:t>
            </a:r>
          </a:p>
          <a:p>
            <a:r>
              <a:rPr lang="en-GB" sz="2000" dirty="0"/>
              <a:t>Evaporation chokes off electron beam penetration</a:t>
            </a:r>
          </a:p>
          <a:p>
            <a:r>
              <a:rPr lang="en-GB" sz="2000" dirty="0"/>
              <a:t>Electron beam heating is hard to reconcile with some impulsive thermal source locations and timing and with the evolution of SXR plasma </a:t>
            </a:r>
            <a:r>
              <a:rPr lang="en-GB" sz="2000" dirty="0" err="1"/>
              <a:t>EM(t</a:t>
            </a:r>
            <a:r>
              <a:rPr lang="en-GB" sz="2000" dirty="0"/>
              <a:t>) and </a:t>
            </a:r>
            <a:r>
              <a:rPr lang="en-GB" sz="2000" dirty="0" err="1"/>
              <a:t>T(t</a:t>
            </a:r>
            <a:r>
              <a:rPr lang="en-GB" sz="2000" dirty="0"/>
              <a:t>)</a:t>
            </a:r>
          </a:p>
          <a:p>
            <a:r>
              <a:rPr lang="en-GB" sz="2000" dirty="0"/>
              <a:t>The large electron beam power required (in ANY) </a:t>
            </a:r>
            <a:r>
              <a:rPr lang="en-GB" sz="2000" dirty="0" err="1"/>
              <a:t>bremss</a:t>
            </a:r>
            <a:r>
              <a:rPr lang="en-GB" sz="2000" dirty="0"/>
              <a:t> HXR source requires very energy efficient acceleration</a:t>
            </a:r>
          </a:p>
          <a:p>
            <a:r>
              <a:rPr lang="en-GB" sz="2000" dirty="0"/>
              <a:t>The one-off coronal acceleration of each HXR source electron demands high beam density and total number of electrons processed</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HXR Source Requirements</a:t>
            </a:r>
            <a:endParaRPr lang="en-US" dirty="0"/>
          </a:p>
        </p:txBody>
      </p:sp>
      <p:sp>
        <p:nvSpPr>
          <p:cNvPr id="3" name="Content Placeholder 2"/>
          <p:cNvSpPr>
            <a:spLocks noGrp="1"/>
          </p:cNvSpPr>
          <p:nvPr>
            <p:ph sz="quarter" idx="1"/>
          </p:nvPr>
        </p:nvSpPr>
        <p:spPr/>
        <p:txBody>
          <a:bodyPr/>
          <a:lstStyle/>
          <a:p>
            <a:pPr marL="39688">
              <a:buNone/>
              <a:defRPr/>
            </a:pPr>
            <a:r>
              <a:rPr lang="en-GB" sz="2800" kern="0" dirty="0" smtClean="0">
                <a:sym typeface="Lucida Grande" charset="0"/>
              </a:rPr>
              <a:t>Regardless of model, observed HXR flux fixes required value of source non-thermal EM</a:t>
            </a:r>
          </a:p>
          <a:p>
            <a:pPr marL="39688">
              <a:buNone/>
              <a:defRPr/>
            </a:pPr>
            <a:endParaRPr lang="en-US" sz="2800" kern="0" dirty="0" smtClean="0">
              <a:sym typeface="Lucida Grande" charset="0"/>
            </a:endParaRPr>
          </a:p>
          <a:p>
            <a:pPr>
              <a:buNone/>
            </a:pPr>
            <a:endParaRPr lang="en-US" dirty="0" smtClean="0"/>
          </a:p>
          <a:p>
            <a:pPr>
              <a:buNone/>
            </a:pPr>
            <a:endParaRPr lang="en-GB" sz="2800" dirty="0" smtClean="0"/>
          </a:p>
          <a:p>
            <a:pPr>
              <a:buNone/>
            </a:pPr>
            <a:r>
              <a:rPr lang="en-GB" sz="2800" dirty="0" smtClean="0"/>
              <a:t>For a large HXR event</a:t>
            </a:r>
            <a:r>
              <a:rPr lang="en-GB" dirty="0" smtClean="0"/>
              <a:t> </a:t>
            </a:r>
            <a:endParaRPr lang="en-US" dirty="0" smtClean="0"/>
          </a:p>
          <a:p>
            <a:pPr>
              <a:buNone/>
            </a:pPr>
            <a:endParaRPr lang="en-US" dirty="0"/>
          </a:p>
        </p:txBody>
      </p:sp>
      <p:pic>
        <p:nvPicPr>
          <p:cNvPr id="9" name="Picture 8"/>
          <p:cNvPicPr>
            <a:picLocks noChangeAspect="1" noChangeArrowheads="1"/>
          </p:cNvPicPr>
          <p:nvPr/>
        </p:nvPicPr>
        <p:blipFill>
          <a:blip r:embed="rId2"/>
          <a:srcRect/>
          <a:stretch>
            <a:fillRect/>
          </a:stretch>
        </p:blipFill>
        <p:spPr bwMode="auto">
          <a:xfrm>
            <a:off x="612648" y="2691059"/>
            <a:ext cx="8388350" cy="1512888"/>
          </a:xfrm>
          <a:prstGeom prst="rect">
            <a:avLst/>
          </a:prstGeom>
          <a:noFill/>
          <a:ln w="9525">
            <a:noFill/>
            <a:miter lim="800000"/>
            <a:headEnd/>
            <a:tailEnd/>
          </a:ln>
        </p:spPr>
      </p:pic>
      <p:pic>
        <p:nvPicPr>
          <p:cNvPr id="10" name="Picture 9"/>
          <p:cNvPicPr>
            <a:picLocks noChangeAspect="1" noChangeArrowheads="1"/>
          </p:cNvPicPr>
          <p:nvPr/>
        </p:nvPicPr>
        <p:blipFill>
          <a:blip r:embed="rId3"/>
          <a:srcRect/>
          <a:stretch>
            <a:fillRect/>
          </a:stretch>
        </p:blipFill>
        <p:spPr bwMode="auto">
          <a:xfrm>
            <a:off x="612648" y="4944650"/>
            <a:ext cx="8823325" cy="91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1650</TotalTime>
  <Words>1505</Words>
  <Application>Microsoft Macintosh PowerPoint</Application>
  <PresentationFormat>On-screen Show (4:3)</PresentationFormat>
  <Paragraphs>122</Paragraphs>
  <Slides>23</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Median</vt:lpstr>
      <vt:lpstr>Equation</vt:lpstr>
      <vt:lpstr>The Chromosphere, an accelerator?</vt:lpstr>
      <vt:lpstr>Collisional Thick Target Model</vt:lpstr>
      <vt:lpstr>Collisional Thick Target Model</vt:lpstr>
      <vt:lpstr>Chromosphere since TTM 71 </vt:lpstr>
      <vt:lpstr>Chromosphere since TTM 71</vt:lpstr>
      <vt:lpstr>Physics of the Chromosphere</vt:lpstr>
      <vt:lpstr>Merits of Collisional TTM</vt:lpstr>
      <vt:lpstr>CTTM Weaknesses &amp; Issues</vt:lpstr>
      <vt:lpstr>HXR Source Requirements</vt:lpstr>
      <vt:lpstr>HXR Source Requirements</vt:lpstr>
      <vt:lpstr>How might CTTM  be modified to reduce electron requirements and to agree better with data?</vt:lpstr>
      <vt:lpstr>Local Re-acceleration Model LRM</vt:lpstr>
      <vt:lpstr>Re-acceleration at the footpoints?</vt:lpstr>
      <vt:lpstr>3D MHD experiments of flaring Loops</vt:lpstr>
      <vt:lpstr>Test particle simulation of LRM</vt:lpstr>
      <vt:lpstr>Examples of re-accelerated coronal electron</vt:lpstr>
      <vt:lpstr>Examples of Electrons with E∗ = 50 keV</vt:lpstr>
      <vt:lpstr>Results</vt:lpstr>
      <vt:lpstr>Correlation between the HXR flux and B strength at particular foot point</vt:lpstr>
      <vt:lpstr>Examples of mechanisms which generate electric field in the Chromosphere </vt:lpstr>
      <vt:lpstr>Examples of mechanisms which generate electric field in the Chromosphere </vt:lpstr>
      <vt:lpstr>Examples of mechanisms which generate electric field in the Chromosphere </vt:lpstr>
      <vt:lpstr>Conclusion</vt:lpstr>
    </vt:vector>
  </TitlesOfParts>
  <Company>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model for interpreting  hard X-ray sources in flares </dc:title>
  <dc:creator>Rim Turkmani</dc:creator>
  <cp:lastModifiedBy>Rim Turkmani</cp:lastModifiedBy>
  <cp:revision>80</cp:revision>
  <dcterms:created xsi:type="dcterms:W3CDTF">2010-08-04T14:30:25Z</dcterms:created>
  <dcterms:modified xsi:type="dcterms:W3CDTF">2010-08-04T15:07:40Z</dcterms:modified>
</cp:coreProperties>
</file>