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3" r:id="rId2"/>
    <p:sldId id="325" r:id="rId3"/>
    <p:sldId id="337" r:id="rId4"/>
    <p:sldId id="351" r:id="rId5"/>
    <p:sldId id="339" r:id="rId6"/>
    <p:sldId id="340" r:id="rId7"/>
    <p:sldId id="350" r:id="rId8"/>
    <p:sldId id="341" r:id="rId9"/>
    <p:sldId id="342" r:id="rId10"/>
    <p:sldId id="343" r:id="rId11"/>
    <p:sldId id="344" r:id="rId12"/>
    <p:sldId id="345" r:id="rId13"/>
    <p:sldId id="349" r:id="rId14"/>
    <p:sldId id="348" r:id="rId15"/>
  </p:sldIdLst>
  <p:sldSz cx="9144000" cy="6858000" type="screen4x3"/>
  <p:notesSz cx="6858000" cy="9144000"/>
  <p:embeddedFontLst>
    <p:embeddedFont>
      <p:font typeface="Cambria Math" pitchFamily="18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yriad Web Pro" pitchFamily="34" charset="0"/>
      <p:regular r:id="rId23"/>
      <p:bold r:id="rId24"/>
      <p: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FF"/>
    <a:srgbClr val="003C69"/>
    <a:srgbClr val="FF0000"/>
    <a:srgbClr val="FF9933"/>
    <a:srgbClr val="9933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6" autoAdjust="0"/>
    <p:restoredTop sz="91107" autoAdjust="0"/>
  </p:normalViewPr>
  <p:slideViewPr>
    <p:cSldViewPr snapToGrid="0">
      <p:cViewPr varScale="1">
        <p:scale>
          <a:sx n="58" d="100"/>
          <a:sy n="58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Grid="0">
      <p:cViewPr varScale="1">
        <p:scale>
          <a:sx n="80" d="100"/>
          <a:sy n="80" d="100"/>
        </p:scale>
        <p:origin x="-20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D6FE-2440-4F7B-93C1-91927883A226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5F1C7-855E-44D7-9311-C5921E5433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9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23624-5CA9-4CAD-B7A0-F92E878371AB}" type="datetimeFigureOut">
              <a:rPr lang="en-US"/>
              <a:pPr>
                <a:defRPr/>
              </a:pPr>
              <a:t>8/2/2010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0205FF-67A1-454D-8641-C09B2C9F2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61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_hd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58"/>
            <a:ext cx="9144000" cy="6852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000" y="1621970"/>
            <a:ext cx="7200000" cy="2235657"/>
          </a:xfrm>
          <a:solidFill>
            <a:schemeClr val="tx2">
              <a:alpha val="50196"/>
            </a:schemeClr>
          </a:solidFill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000" y="3934523"/>
            <a:ext cx="7200000" cy="1466848"/>
          </a:xfrm>
          <a:solidFill>
            <a:srgbClr val="003C69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 descr="STFC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7769" y="5949912"/>
            <a:ext cx="3096283" cy="720000"/>
          </a:xfrm>
          <a:prstGeom prst="rect">
            <a:avLst/>
          </a:prstGeom>
        </p:spPr>
      </p:pic>
      <p:pic>
        <p:nvPicPr>
          <p:cNvPr id="8" name="Picture 7" descr="UniofGlasgowLogo_W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7769" y="248622"/>
            <a:ext cx="2313123" cy="720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65371" y="6300580"/>
            <a:ext cx="317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 smtClean="0">
                <a:solidFill>
                  <a:schemeClr val="bg1"/>
                </a:solidFill>
                <a:latin typeface="+mj-lt"/>
              </a:rPr>
              <a:t>email: iain@astro.gla.ac.uk</a:t>
            </a:r>
            <a:endParaRPr lang="en-GB" sz="18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transparent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5"/>
            <a:ext cx="1780880" cy="5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253512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60" y="1"/>
            <a:ext cx="6945940" cy="714356"/>
          </a:xfrm>
          <a:solidFill>
            <a:schemeClr val="tx2"/>
          </a:solidFill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1"/>
            <a:ext cx="8501122" cy="5429288"/>
          </a:xfrm>
        </p:spPr>
        <p:txBody>
          <a:bodyPr/>
          <a:lstStyle>
            <a:lvl1pPr>
              <a:buFont typeface="Arial" pitchFamily="34" charset="0"/>
              <a:buChar char="•"/>
              <a:defRPr sz="2200" b="1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4740" y="6475226"/>
            <a:ext cx="2895600" cy="365125"/>
          </a:xfrm>
        </p:spPr>
        <p:txBody>
          <a:bodyPr anchor="b"/>
          <a:lstStyle>
            <a:lvl1pPr algn="l">
              <a:defRPr sz="1400" b="1"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Hannah – RHESSI 9, Genoa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30713" y="6347207"/>
            <a:ext cx="691662" cy="501651"/>
          </a:xfrm>
        </p:spPr>
        <p:txBody>
          <a:bodyPr anchor="b"/>
          <a:lstStyle>
            <a:lvl1pPr>
              <a:defRPr sz="14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Hannah – RHESSI 9, Genoa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24C64-3728-4395-ABBA-E935128C6E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video" Target="../media/media2.wmv"/><Relationship Id="rId7" Type="http://schemas.openxmlformats.org/officeDocument/2006/relationships/image" Target="../media/image21.wmf"/><Relationship Id="rId2" Type="http://schemas.microsoft.com/office/2007/relationships/media" Target="../media/media2.wm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video" Target="../media/media3.wmv"/><Relationship Id="rId7" Type="http://schemas.openxmlformats.org/officeDocument/2006/relationships/image" Target="../media/image21.wmf"/><Relationship Id="rId2" Type="http://schemas.microsoft.com/office/2007/relationships/media" Target="../media/media3.wmv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0.png"/><Relationship Id="rId17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44000" y="1717885"/>
            <a:ext cx="7200000" cy="2072367"/>
          </a:xfrm>
        </p:spPr>
        <p:txBody>
          <a:bodyPr anchor="ctr">
            <a:normAutofit/>
          </a:bodyPr>
          <a:lstStyle/>
          <a:p>
            <a:r>
              <a:rPr lang="en-GB" dirty="0" smtClean="0"/>
              <a:t>The effect of turbulent density perturbations on electron transport in solar flares 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44000" y="3880093"/>
            <a:ext cx="7200000" cy="13015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Iain Hannah</a:t>
            </a:r>
          </a:p>
          <a:p>
            <a:pPr>
              <a:spcBef>
                <a:spcPts val="0"/>
              </a:spcBef>
            </a:pPr>
            <a:r>
              <a:rPr lang="en-GB" sz="2000" b="0" dirty="0" smtClean="0">
                <a:solidFill>
                  <a:srgbClr val="FF9933"/>
                </a:solidFill>
              </a:rPr>
              <a:t>Eduard Kontar, Hamish Reid</a:t>
            </a:r>
          </a:p>
          <a:p>
            <a:pPr>
              <a:spcBef>
                <a:spcPts val="0"/>
              </a:spcBef>
            </a:pPr>
            <a:r>
              <a:rPr lang="en-GB" sz="2000" b="0" dirty="0" smtClean="0"/>
              <a:t>University of Glasgow, UK</a:t>
            </a:r>
            <a:endParaRPr lang="en-GB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w2_108_1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3658" y="1692729"/>
            <a:ext cx="8640000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Beam and 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Addition of wave-particle interactions although no 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</a:rPr>
              <a:t>∂</a:t>
            </a:r>
            <a:r>
              <a:rPr lang="en-GB" dirty="0" smtClean="0"/>
              <a:t>W/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</a:rPr>
              <a:t>∂</a:t>
            </a:r>
            <a:r>
              <a:rPr lang="en-GB" dirty="0" smtClean="0"/>
              <a:t>v term</a:t>
            </a:r>
            <a:endParaRPr lang="en-GB" dirty="0" smtClean="0">
              <a:latin typeface="Symbol" pitchFamily="18" charset="2"/>
            </a:endParaRPr>
          </a:p>
          <a:p>
            <a:pPr lvl="1"/>
            <a:r>
              <a:rPr lang="en-GB" dirty="0" err="1" smtClean="0">
                <a:latin typeface="Symbol" pitchFamily="18" charset="2"/>
              </a:rPr>
              <a:t>D</a:t>
            </a:r>
            <a:r>
              <a:rPr lang="en-GB" dirty="0" err="1" smtClean="0"/>
              <a:t>n</a:t>
            </a:r>
            <a:r>
              <a:rPr lang="en-GB" dirty="0" smtClean="0"/>
              <a:t>(x)≠0 but no wave refraction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86978" y="4939505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f(</a:t>
            </a:r>
            <a:r>
              <a:rPr lang="en-GB" b="1" dirty="0" err="1" smtClean="0">
                <a:latin typeface="+mj-lt"/>
              </a:rPr>
              <a:t>v,x,t</a:t>
            </a:r>
            <a:r>
              <a:rPr lang="en-GB" b="1" dirty="0" smtClean="0">
                <a:latin typeface="+mj-lt"/>
              </a:rPr>
              <a:t>=0)</a:t>
            </a:r>
            <a:endParaRPr lang="en-GB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818" y="4939505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W(</a:t>
            </a:r>
            <a:r>
              <a:rPr lang="en-GB" b="1" dirty="0" err="1" smtClean="0">
                <a:latin typeface="+mj-lt"/>
              </a:rPr>
              <a:t>v,x,t</a:t>
            </a:r>
            <a:r>
              <a:rPr lang="en-GB" b="1" dirty="0" smtClean="0">
                <a:latin typeface="+mj-lt"/>
              </a:rPr>
              <a:t>=0)</a:t>
            </a:r>
            <a:endParaRPr lang="en-GB" b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6339" y="5923569"/>
            <a:ext cx="7170474" cy="720000"/>
            <a:chOff x="1176339" y="5923569"/>
            <a:chExt cx="7170474" cy="720000"/>
          </a:xfrm>
        </p:grpSpPr>
        <p:graphicFrame>
          <p:nvGraphicFramePr>
            <p:cNvPr id="35841" name="Object 1"/>
            <p:cNvGraphicFramePr>
              <a:graphicFrameLocks noChangeAspect="1"/>
            </p:cNvGraphicFramePr>
            <p:nvPr/>
          </p:nvGraphicFramePr>
          <p:xfrm>
            <a:off x="1176339" y="6107067"/>
            <a:ext cx="2829882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9" name="Formula" r:id="rId6" imgW="3059640" imgH="388800" progId="Equation.Ribbit">
                    <p:embed/>
                  </p:oleObj>
                </mc:Choice>
                <mc:Fallback>
                  <p:oleObj name="Formula" r:id="rId6" imgW="3059640" imgH="388800" progId="Equation.Ribbit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339" y="6107067"/>
                          <a:ext cx="2829882" cy="3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2" name="Object 2"/>
            <p:cNvGraphicFramePr>
              <a:graphicFrameLocks noChangeAspect="1"/>
            </p:cNvGraphicFramePr>
            <p:nvPr/>
          </p:nvGraphicFramePr>
          <p:xfrm>
            <a:off x="4561387" y="6107067"/>
            <a:ext cx="3785426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0" name="Formula" r:id="rId8" imgW="4083120" imgH="388800" progId="Equation.Ribbit">
                    <p:embed/>
                  </p:oleObj>
                </mc:Choice>
                <mc:Fallback>
                  <p:oleObj name="Formula" r:id="rId8" imgW="4083120" imgH="388800" progId="Equation.Ribbit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1387" y="6107067"/>
                          <a:ext cx="3785426" cy="3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Cross 9"/>
            <p:cNvSpPr/>
            <p:nvPr/>
          </p:nvSpPr>
          <p:spPr>
            <a:xfrm rot="2700000">
              <a:off x="5469822" y="5923569"/>
              <a:ext cx="720000" cy="720000"/>
            </a:xfrm>
            <a:prstGeom prst="plus">
              <a:avLst>
                <a:gd name="adj" fmla="val 42202"/>
              </a:avLst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a2_108_1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2772" y="1714500"/>
            <a:ext cx="8640000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Beam, Waves and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∂</a:t>
            </a:r>
            <a:r>
              <a:rPr lang="en-GB" dirty="0" smtClean="0"/>
              <a:t>W/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∂</a:t>
            </a:r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terms, including wave refraction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86978" y="4939505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f(</a:t>
            </a:r>
            <a:r>
              <a:rPr lang="en-GB" b="1" dirty="0" err="1" smtClean="0">
                <a:latin typeface="+mj-lt"/>
              </a:rPr>
              <a:t>v,x,t</a:t>
            </a:r>
            <a:r>
              <a:rPr lang="en-GB" b="1" dirty="0" smtClean="0">
                <a:latin typeface="+mj-lt"/>
              </a:rPr>
              <a:t>=0)</a:t>
            </a:r>
            <a:endParaRPr lang="en-GB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818" y="4939505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W(</a:t>
            </a:r>
            <a:r>
              <a:rPr lang="en-GB" b="1" dirty="0" err="1" smtClean="0">
                <a:latin typeface="+mj-lt"/>
              </a:rPr>
              <a:t>v,x,t</a:t>
            </a:r>
            <a:r>
              <a:rPr lang="en-GB" b="1" dirty="0" smtClean="0">
                <a:latin typeface="+mj-lt"/>
              </a:rPr>
              <a:t>=0)</a:t>
            </a:r>
            <a:endParaRPr lang="en-GB" b="1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76339" y="6107067"/>
            <a:ext cx="7170474" cy="360000"/>
            <a:chOff x="1176339" y="6107067"/>
            <a:chExt cx="7170474" cy="360000"/>
          </a:xfrm>
        </p:grpSpPr>
        <p:graphicFrame>
          <p:nvGraphicFramePr>
            <p:cNvPr id="10" name="Object 1"/>
            <p:cNvGraphicFramePr>
              <a:graphicFrameLocks noChangeAspect="1"/>
            </p:cNvGraphicFramePr>
            <p:nvPr/>
          </p:nvGraphicFramePr>
          <p:xfrm>
            <a:off x="1176339" y="6107067"/>
            <a:ext cx="2829882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3" name="Formula" r:id="rId6" imgW="3059640" imgH="388800" progId="Equation.Ribbit">
                    <p:embed/>
                  </p:oleObj>
                </mc:Choice>
                <mc:Fallback>
                  <p:oleObj name="Formula" r:id="rId6" imgW="3059640" imgH="388800" progId="Equation.Ribbit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339" y="6107067"/>
                          <a:ext cx="2829882" cy="3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4561387" y="6107067"/>
            <a:ext cx="3785426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4" name="Formula" r:id="rId8" imgW="4083120" imgH="388800" progId="Equation.Ribbit">
                    <p:embed/>
                  </p:oleObj>
                </mc:Choice>
                <mc:Fallback>
                  <p:oleObj name="Formula" r:id="rId8" imgW="4083120" imgH="388800" progId="Equation.Ribbit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1387" y="6107067"/>
                          <a:ext cx="3785426" cy="3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772575"/>
          </a:xfrm>
        </p:spPr>
        <p:txBody>
          <a:bodyPr>
            <a:noAutofit/>
          </a:bodyPr>
          <a:lstStyle/>
          <a:p>
            <a:r>
              <a:rPr lang="en-GB" dirty="0" smtClean="0"/>
              <a:t>Spatially integrated and temporally averaged spectra</a:t>
            </a:r>
          </a:p>
          <a:p>
            <a:pPr lvl="1"/>
            <a:r>
              <a:rPr lang="en-GB" dirty="0" smtClean="0"/>
              <a:t>Need to estimate beam cross-                                                                sectional area A to get volume from 1D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Acceleration &amp; more HXR emission when including </a:t>
            </a:r>
            <a:r>
              <a:rPr lang="en-GB" dirty="0" smtClean="0">
                <a:solidFill>
                  <a:srgbClr val="003C69"/>
                </a:solidFill>
              </a:rPr>
              <a:t>wave refraction</a:t>
            </a:r>
          </a:p>
        </p:txBody>
      </p:sp>
      <p:pic>
        <p:nvPicPr>
          <p:cNvPr id="8" name="Picture 7" descr="nam_spec_108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046" y="2050131"/>
            <a:ext cx="732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and X-ray Spectra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9419" y="1236823"/>
                <a:ext cx="6104586" cy="70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𝝐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GB" sz="1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GB" sz="16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6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1600" b="1" i="1" smtClean="0">
                                  <a:latin typeface="Cambria Math"/>
                                </a:rPr>
                                <m:t>𝑸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GB" sz="1600" b="1" i="1" smtClean="0">
                              <a:latin typeface="Cambria Math"/>
                            </a:rPr>
                            <m:t>𝒅𝑬𝒅𝒙</m:t>
                          </m:r>
                        </m:e>
                      </m:nary>
                    </m:oMath>
                  </m:oMathPara>
                </a14:m>
                <a:endParaRPr lang="en-GB" sz="2000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19" y="1236823"/>
                <a:ext cx="6104586" cy="7015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m_spec_108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046" y="2050131"/>
            <a:ext cx="7320000" cy="36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772575"/>
          </a:xfrm>
        </p:spPr>
        <p:txBody>
          <a:bodyPr>
            <a:noAutofit/>
          </a:bodyPr>
          <a:lstStyle/>
          <a:p>
            <a:r>
              <a:rPr lang="en-GB" dirty="0" smtClean="0"/>
              <a:t>Spatially integrated and temporally averaged spectra</a:t>
            </a:r>
          </a:p>
          <a:p>
            <a:pPr lvl="1"/>
            <a:r>
              <a:rPr lang="en-GB" dirty="0" smtClean="0"/>
              <a:t>Need to estimate beam cross-                                                               sectional area A to get volume from 1D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Acceleration &amp; more HXR emission when including </a:t>
            </a:r>
            <a:r>
              <a:rPr lang="en-GB" dirty="0" smtClean="0">
                <a:solidFill>
                  <a:srgbClr val="003C69"/>
                </a:solidFill>
              </a:rPr>
              <a:t>wave refraction</a:t>
            </a:r>
          </a:p>
          <a:p>
            <a:r>
              <a:rPr lang="en-GB" dirty="0" smtClean="0"/>
              <a:t>Higher turbulence/density perturbations greater effect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and X-ray Spectra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9419" y="1236823"/>
                <a:ext cx="6104586" cy="70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𝝐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GB" sz="1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GB" sz="16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6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GB" sz="1600" b="1" i="1" smtClean="0">
                                          <a:latin typeface="Cambria Math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1600" b="1" i="1" smtClean="0">
                                  <a:latin typeface="Cambria Math"/>
                                </a:rPr>
                                <m:t>𝑸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GB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GB" sz="1600" b="1" i="1" smtClean="0">
                              <a:latin typeface="Cambria Math"/>
                            </a:rPr>
                            <m:t>𝒅𝑬𝒅𝒙</m:t>
                          </m:r>
                        </m:e>
                      </m:nary>
                    </m:oMath>
                  </m:oMathPara>
                </a14:m>
                <a:endParaRPr lang="en-GB" sz="2000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19" y="1236823"/>
                <a:ext cx="6104586" cy="7015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&amp; Future Work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928671"/>
                <a:ext cx="8501122" cy="5668072"/>
              </a:xfrm>
            </p:spPr>
            <p:txBody>
              <a:bodyPr/>
              <a:lstStyle/>
              <a:p>
                <a:r>
                  <a:rPr lang="en-GB" dirty="0" smtClean="0"/>
                  <a:t>The inclusion of Langmuir waves for an instantaneously injected electron beam modifies the electron distribution and hence HXRs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Addition of turbulent density perturbations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𝝏</m:t>
                    </m:r>
                    <m:r>
                      <a:rPr lang="en-GB" b="1" i="1" smtClean="0">
                        <a:latin typeface="Cambria Math"/>
                      </a:rPr>
                      <m:t>𝒏</m:t>
                    </m:r>
                    <m:r>
                      <a:rPr lang="en-GB" b="1" i="1" smtClean="0">
                        <a:latin typeface="Cambria Math"/>
                      </a:rPr>
                      <m:t>/</m:t>
                    </m:r>
                    <m:r>
                      <a:rPr lang="en-GB" b="1" i="1" smtClean="0">
                        <a:latin typeface="Cambria Math"/>
                      </a:rPr>
                      <m:t>𝝏</m:t>
                    </m:r>
                    <m:r>
                      <a:rPr lang="en-GB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dirty="0" smtClean="0"/>
                  <a:t>) in the background plasma produces more HXR emission than collisional transport</a:t>
                </a:r>
              </a:p>
              <a:p>
                <a:pPr lvl="1"/>
                <a:r>
                  <a:rPr lang="en-GB" dirty="0" smtClean="0"/>
                  <a:t>Also see Eduard’s talk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This work is just a step towards a more complete treatment of particle transport in flares</a:t>
                </a:r>
              </a:p>
              <a:p>
                <a:pPr lvl="1"/>
                <a:r>
                  <a:rPr lang="en-GB" dirty="0" smtClean="0"/>
                  <a:t>Only 1D, no magnetic field convergence, pitch angle scattering etc</a:t>
                </a:r>
              </a:p>
              <a:p>
                <a:pPr lvl="1"/>
                <a:endParaRPr lang="en-GB" dirty="0" smtClean="0"/>
              </a:p>
              <a:p>
                <a:r>
                  <a:rPr lang="en-GB" dirty="0" smtClean="0"/>
                  <a:t>Working on including processes to allow radio emission to be calculated</a:t>
                </a:r>
              </a:p>
              <a:p>
                <a:pPr lvl="1"/>
                <a:r>
                  <a:rPr lang="en-GB" dirty="0" smtClean="0"/>
                  <a:t>Use HXR and radio to constrain the processes and model parameters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928671"/>
                <a:ext cx="8501122" cy="5668072"/>
              </a:xfrm>
              <a:blipFill rotWithShape="1">
                <a:blip r:embed="rId2"/>
                <a:stretch>
                  <a:fillRect l="-789" t="-645" b="-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&amp;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RHESSI's HXR observations have challenged the standard interpretation of flare energy release/transport</a:t>
            </a:r>
          </a:p>
          <a:p>
            <a:pPr lvl="1"/>
            <a:r>
              <a:rPr lang="en-GB" dirty="0" smtClean="0"/>
              <a:t>Difference in spectral index between coronal sources and </a:t>
            </a:r>
            <a:r>
              <a:rPr lang="en-GB" dirty="0" err="1" smtClean="0"/>
              <a:t>footpoints</a:t>
            </a:r>
            <a:endParaRPr lang="en-GB" dirty="0" smtClean="0"/>
          </a:p>
          <a:p>
            <a:pPr lvl="1"/>
            <a:r>
              <a:rPr lang="en-GB" dirty="0" smtClean="0"/>
              <a:t>No definitive “dip” in mean electron spectrum</a:t>
            </a:r>
          </a:p>
          <a:p>
            <a:pPr lvl="1"/>
            <a:r>
              <a:rPr lang="en-GB" dirty="0" smtClean="0"/>
              <a:t>Number of electrons that need to be energised (“number problem”)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Collisional transport (thick target model) is not enough</a:t>
            </a:r>
          </a:p>
          <a:p>
            <a:endParaRPr lang="en-GB" dirty="0" smtClean="0"/>
          </a:p>
          <a:p>
            <a:r>
              <a:rPr lang="en-GB" dirty="0" smtClean="0"/>
              <a:t>+non-collisional transport (</a:t>
            </a:r>
            <a:r>
              <a:rPr lang="en-GB" dirty="0" err="1" smtClean="0"/>
              <a:t>i.e</a:t>
            </a:r>
            <a:r>
              <a:rPr lang="en-GB" dirty="0" smtClean="0"/>
              <a:t> wave-particle interactions) can help</a:t>
            </a:r>
          </a:p>
          <a:p>
            <a:pPr lvl="1"/>
            <a:r>
              <a:rPr lang="en-GB" dirty="0" smtClean="0"/>
              <a:t>For dips and spectral indices</a:t>
            </a:r>
          </a:p>
          <a:p>
            <a:pPr lvl="1"/>
            <a:r>
              <a:rPr lang="en-GB" dirty="0" smtClean="0"/>
              <a:t>But makes the number problem worse........</a:t>
            </a:r>
          </a:p>
          <a:p>
            <a:pPr lvl="1"/>
            <a:r>
              <a:rPr lang="en-GB" dirty="0" smtClean="0"/>
              <a:t>......is there a way to improve this?</a:t>
            </a:r>
          </a:p>
          <a:p>
            <a:pPr lvl="2"/>
            <a:r>
              <a:rPr lang="en-GB" dirty="0" smtClean="0"/>
              <a:t>Wave refraction from turbulent perturbations in the background plasma</a:t>
            </a:r>
          </a:p>
          <a:p>
            <a:pPr lvl="2"/>
            <a:r>
              <a:rPr lang="en-GB" dirty="0" smtClean="0"/>
              <a:t>See Eduard’s talk as well</a:t>
            </a: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Wave-particle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going to consider the background plasma response in form of electron-beam driven Langmuir waves</a:t>
            </a:r>
          </a:p>
          <a:p>
            <a:pPr lvl="1"/>
            <a:r>
              <a:rPr lang="en-GB" dirty="0" smtClean="0"/>
              <a:t>In addition to Coulomb collisions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This is a non-collisional process occurring faster than collisions</a:t>
            </a:r>
          </a:p>
          <a:p>
            <a:pPr lvl="1"/>
            <a:r>
              <a:rPr lang="en-GB" dirty="0" smtClean="0"/>
              <a:t>So may have an important effect</a:t>
            </a:r>
          </a:p>
          <a:p>
            <a:pPr lvl="2"/>
            <a:r>
              <a:rPr lang="en-GB" dirty="0" err="1" smtClean="0"/>
              <a:t>Zheleznyakov</a:t>
            </a:r>
            <a:r>
              <a:rPr lang="en-GB" dirty="0" smtClean="0"/>
              <a:t> &amp; </a:t>
            </a:r>
            <a:r>
              <a:rPr lang="en-GB" dirty="0" err="1" smtClean="0"/>
              <a:t>Zaitsev</a:t>
            </a:r>
            <a:r>
              <a:rPr lang="en-GB" dirty="0" smtClean="0"/>
              <a:t> 1970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Also get downward radio                                                                                       bursts so know that Langmuir                                                                          waves are present</a:t>
            </a:r>
          </a:p>
          <a:p>
            <a:pPr lvl="1"/>
            <a:r>
              <a:rPr lang="en-GB" dirty="0" smtClean="0"/>
              <a:t>Reverse Slope (RS)</a:t>
            </a:r>
          </a:p>
          <a:p>
            <a:pPr lvl="1"/>
            <a:r>
              <a:rPr lang="en-GB" dirty="0" smtClean="0"/>
              <a:t>e.g. Klein et al 1997,                                                                               Aschwanden &amp; Benz 1997                                </a:t>
            </a:r>
          </a:p>
          <a:p>
            <a:pPr lvl="1"/>
            <a:r>
              <a:rPr lang="en-GB" dirty="0" smtClean="0"/>
              <a:t>etc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5" name="Group 6"/>
          <p:cNvGrpSpPr/>
          <p:nvPr/>
        </p:nvGrpSpPr>
        <p:grpSpPr>
          <a:xfrm>
            <a:off x="4335782" y="3358634"/>
            <a:ext cx="4680000" cy="3196429"/>
            <a:chOff x="4152900" y="3358634"/>
            <a:chExt cx="4911977" cy="3196429"/>
          </a:xfrm>
        </p:grpSpPr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900" y="3675063"/>
              <a:ext cx="4911977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620891" y="3358634"/>
              <a:ext cx="23834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 smtClean="0">
                  <a:latin typeface="+mj-lt"/>
                </a:rPr>
                <a:t>Aschwanden &amp; Benz 1997</a:t>
              </a:r>
              <a:endParaRPr lang="en-GB" sz="1600" b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Injected Electron </a:t>
            </a:r>
            <a:r>
              <a:rPr lang="en-GB" dirty="0" smtClean="0"/>
              <a:t>Beam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the steady-state case Langmuir waves have little effect</a:t>
                </a:r>
              </a:p>
              <a:p>
                <a:pPr lvl="1"/>
                <a:r>
                  <a:rPr lang="en-GB" dirty="0" smtClean="0"/>
                  <a:t>i.e. Hamilton &amp; </a:t>
                </a:r>
                <a:r>
                  <a:rPr lang="en-GB" dirty="0" err="1" smtClean="0"/>
                  <a:t>Petrosian</a:t>
                </a:r>
                <a:r>
                  <a:rPr lang="en-GB" dirty="0" smtClean="0"/>
                  <a:t> 1987</a:t>
                </a:r>
                <a:endParaRPr lang="en-GB" dirty="0"/>
              </a:p>
              <a:p>
                <a:r>
                  <a:rPr lang="en-GB" dirty="0" smtClean="0"/>
                  <a:t>We follow an instantaneously injected electron beam both spatially (1D) and temporally</a:t>
                </a:r>
              </a:p>
              <a:p>
                <a:pPr lvl="1"/>
                <a:r>
                  <a:rPr lang="en-GB" dirty="0" smtClean="0"/>
                  <a:t>Modest number of electrons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GB" dirty="0" smtClean="0"/>
                  <a:t>erg </a:t>
                </a:r>
              </a:p>
              <a:p>
                <a:pPr lvl="2"/>
                <a:r>
                  <a:rPr lang="en-GB" dirty="0" smtClean="0"/>
                  <a:t>small flare or multiple beams for a larger flare</a:t>
                </a:r>
              </a:p>
              <a:p>
                <a:r>
                  <a:rPr lang="en-GB" dirty="0" smtClean="0"/>
                  <a:t>Justification from Observations:</a:t>
                </a:r>
                <a:endParaRPr lang="en-GB" dirty="0"/>
              </a:p>
              <a:p>
                <a:pPr lvl="1"/>
                <a:r>
                  <a:rPr lang="en-GB" dirty="0" smtClean="0"/>
                  <a:t>Often impulsive/</a:t>
                </a:r>
                <a:r>
                  <a:rPr lang="en-GB" dirty="0" err="1" smtClean="0"/>
                  <a:t>bursty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HXR footpoint size cannot be fitted with single                                      coronal density profile </a:t>
                </a:r>
              </a:p>
              <a:p>
                <a:pPr lvl="2"/>
                <a:r>
                  <a:rPr lang="en-GB" dirty="0" smtClean="0"/>
                  <a:t>multi-threaded loop (multiple beams) 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89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905"/>
          <a:stretch/>
        </p:blipFill>
        <p:spPr bwMode="auto">
          <a:xfrm>
            <a:off x="843715" y="5040477"/>
            <a:ext cx="405383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6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2931" y="3080431"/>
            <a:ext cx="2880000" cy="3279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7097" y="3090220"/>
            <a:ext cx="1689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+mj-lt"/>
              </a:rPr>
              <a:t>Kontar et al. 2010</a:t>
            </a:r>
            <a:endParaRPr lang="en-GB" sz="16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626" y="4803559"/>
            <a:ext cx="220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+mj-lt"/>
              </a:rPr>
              <a:t>Single Density Profile</a:t>
            </a:r>
            <a:endParaRPr lang="en-GB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555" y="4164858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5652" y="4829685"/>
            <a:ext cx="21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+mj-lt"/>
              </a:rPr>
              <a:t>Multi-threaded Loop</a:t>
            </a:r>
            <a:endParaRPr lang="en-GB" sz="16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06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1D Quasi-linear Relaxation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928670"/>
                <a:ext cx="8501122" cy="5763677"/>
              </a:xfrm>
            </p:spPr>
            <p:txBody>
              <a:bodyPr/>
              <a:lstStyle/>
              <a:p>
                <a:r>
                  <a:rPr lang="en-GB" b="0" dirty="0" smtClean="0"/>
                  <a:t>We are numerically solving</a:t>
                </a:r>
              </a:p>
              <a:p>
                <a:endParaRPr lang="en-GB" b="0" dirty="0" smtClean="0"/>
              </a:p>
              <a:p>
                <a:endParaRPr lang="en-GB" b="0" dirty="0" smtClean="0"/>
              </a:p>
              <a:p>
                <a:endParaRPr lang="en-GB" b="0" dirty="0" smtClean="0"/>
              </a:p>
              <a:p>
                <a:endParaRPr lang="en-GB" b="0" dirty="0" smtClean="0"/>
              </a:p>
              <a:p>
                <a:pPr>
                  <a:buNone/>
                </a:pPr>
                <a:endParaRPr lang="en-GB" sz="1050" b="0" dirty="0" smtClean="0"/>
              </a:p>
              <a:p>
                <a:endParaRPr lang="en-GB" sz="1800" b="0" dirty="0" smtClean="0"/>
              </a:p>
              <a:p>
                <a:r>
                  <a:rPr lang="en-GB" b="0" dirty="0" smtClean="0"/>
                  <a:t>Electron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0" dirty="0" smtClean="0"/>
                  <a:t>, Wave energy density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𝑊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0" dirty="0" smtClean="0"/>
                  <a:t>  </a:t>
                </a:r>
              </a:p>
              <a:p>
                <a:pPr lvl="1"/>
                <a:r>
                  <a:rPr lang="en-GB" b="0" dirty="0" smtClean="0"/>
                  <a:t>Coulomb collisions for e</a:t>
                </a:r>
                <a:r>
                  <a:rPr lang="en-GB" b="0" baseline="30000" dirty="0" smtClean="0"/>
                  <a:t>-</a:t>
                </a:r>
                <a:r>
                  <a:rPr lang="en-GB" b="0" dirty="0" smtClean="0"/>
                  <a:t> and waves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𝐶𝑓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𝐶𝑤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0" dirty="0" smtClean="0"/>
                  <a:t>Landau dampening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GB" b="0" dirty="0" smtClean="0"/>
              </a:p>
              <a:p>
                <a:pPr lvl="1"/>
                <a:r>
                  <a:rPr lang="en-GB" b="0" dirty="0" smtClean="0"/>
                  <a:t>Spontaneous emission of waves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𝑆𝑓</m:t>
                    </m:r>
                  </m:oMath>
                </a14:m>
                <a:endParaRPr lang="en-GB" b="0" dirty="0" smtClean="0"/>
              </a:p>
              <a:p>
                <a:endParaRPr lang="en-GB" b="0" dirty="0" smtClean="0"/>
              </a:p>
              <a:p>
                <a:r>
                  <a:rPr lang="en-GB" b="0" dirty="0" smtClean="0"/>
                  <a:t>Inhomogeneous background plasma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𝑛</m:t>
                    </m:r>
                    <m:r>
                      <a:rPr lang="en-GB" b="0" i="1" dirty="0" smtClean="0">
                        <a:latin typeface="Cambria Math"/>
                      </a:rPr>
                      <m:t>(</m:t>
                    </m:r>
                    <m:r>
                      <a:rPr lang="en-GB" b="0" i="1" dirty="0" smtClean="0">
                        <a:latin typeface="Cambria Math"/>
                      </a:rPr>
                      <m:t>𝑥</m:t>
                    </m:r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0" dirty="0" smtClean="0"/>
                  <a:t>  (so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(</m:t>
                    </m:r>
                    <m:r>
                      <a:rPr lang="en-GB" b="0" i="1" dirty="0" smtClean="0">
                        <a:latin typeface="Cambria Math"/>
                      </a:rPr>
                      <m:t>𝑥</m:t>
                    </m:r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0" dirty="0" smtClean="0"/>
                  <a:t>):</a:t>
                </a:r>
              </a:p>
              <a:p>
                <a:pPr lvl="1"/>
                <a:r>
                  <a:rPr lang="en-GB" b="0" dirty="0" smtClean="0"/>
                  <a:t>shift of wave number due to the variation                                                       of the local refractive index.</a:t>
                </a:r>
              </a:p>
              <a:p>
                <a:pPr lvl="1"/>
                <a:r>
                  <a:rPr lang="en-GB" b="0" dirty="0" smtClean="0"/>
                  <a:t>Kontar A&amp;A 2001, 375, 629-637</a:t>
                </a:r>
              </a:p>
              <a:p>
                <a:pPr>
                  <a:buNone/>
                </a:pPr>
                <a:endParaRPr lang="en-GB" b="0" dirty="0" smtClean="0"/>
              </a:p>
              <a:p>
                <a:endParaRPr lang="en-GB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928670"/>
                <a:ext cx="8501122" cy="5763677"/>
              </a:xfrm>
              <a:blipFill rotWithShape="1">
                <a:blip r:embed="rId2"/>
                <a:stretch>
                  <a:fillRect l="-789" t="-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2875249" y="2223064"/>
            <a:ext cx="1197432" cy="968828"/>
          </a:xfrm>
          <a:prstGeom prst="ellipse">
            <a:avLst/>
          </a:prstGeom>
          <a:noFill/>
          <a:ln w="571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539" y="1400293"/>
                <a:ext cx="8905462" cy="86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+</m:t>
                      </m:r>
                      <m:r>
                        <a:rPr lang="en-GB" sz="2200" b="1" i="1" smtClean="0">
                          <a:latin typeface="Cambria Math"/>
                        </a:rPr>
                        <m:t>𝒗</m:t>
                      </m:r>
                      <m:f>
                        <m:fPr>
                          <m:ctrlPr>
                            <a:rPr lang="en-GB" sz="2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GB" sz="2200" b="1" i="1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GB" sz="2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GB" sz="2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𝒗</m:t>
                          </m:r>
                        </m:den>
                      </m:f>
                      <m:d>
                        <m:d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latin typeface="Cambria Math"/>
                                </a:rPr>
                                <m:t>𝑾</m:t>
                              </m:r>
                            </m:num>
                            <m:den>
                              <m:r>
                                <a:rPr lang="en-GB" sz="2200" b="1" i="1" smtClean="0">
                                  <a:latin typeface="Cambria Math"/>
                                </a:rPr>
                                <m:t>𝒗</m:t>
                              </m:r>
                            </m:den>
                          </m:f>
                          <m:f>
                            <m:f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latin typeface="Cambria Math"/>
                                </a:rPr>
                                <m:t>𝝏</m:t>
                              </m:r>
                              <m:r>
                                <a:rPr lang="en-GB" sz="2200" b="1" i="1" smtClean="0">
                                  <a:latin typeface="Cambria Math"/>
                                </a:rPr>
                                <m:t>𝒇</m:t>
                              </m:r>
                            </m:num>
                            <m:den>
                              <m:r>
                                <a:rPr lang="en-GB" sz="2200" b="1" i="1" smtClean="0">
                                  <a:latin typeface="Cambria Math"/>
                                </a:rPr>
                                <m:t>𝝏</m:t>
                              </m:r>
                              <m:r>
                                <a:rPr lang="en-GB" sz="2200" b="1" i="1" smtClean="0">
                                  <a:latin typeface="Cambria Math"/>
                                </a:rPr>
                                <m:t>𝒗</m:t>
                              </m:r>
                            </m:den>
                          </m:f>
                        </m:e>
                      </m:d>
                      <m:r>
                        <a:rPr lang="en-GB" sz="22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b="1" i="1" smtClean="0"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GB" sz="2200" b="1" i="1" smtClean="0">
                              <a:latin typeface="Cambria Math"/>
                            </a:rPr>
                            <m:t>𝑪𝒇</m:t>
                          </m:r>
                        </m:sub>
                      </m:sSub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𝒗</m:t>
                          </m:r>
                        </m:den>
                      </m:f>
                      <m:d>
                        <m:d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latin typeface="Cambria Math"/>
                                </a:rPr>
                                <m:t>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GB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2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" y="1400293"/>
                <a:ext cx="8905462" cy="86850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2869" y="5526156"/>
                <a:ext cx="2179983" cy="85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𝑳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lang="en-GB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b="1" i="1" smtClean="0">
                                  <a:latin typeface="Cambria Math"/>
                                </a:rPr>
                                <m:t>𝝏</m:t>
                              </m:r>
                              <m:r>
                                <a:rPr lang="en-GB" sz="2400" b="1" i="1" smtClean="0"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69" y="5526156"/>
                <a:ext cx="2179983" cy="8519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8538" y="2268800"/>
                <a:ext cx="8905462" cy="87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𝑾</m:t>
                          </m:r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𝟑</m:t>
                          </m:r>
                          <m:sSubSup>
                            <m:sSubSup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GB" sz="2200" b="1" i="1" smtClean="0">
                                  <a:latin typeface="Cambria Math"/>
                                </a:rPr>
                                <m:t>𝑻</m:t>
                              </m:r>
                            </m:sub>
                            <m:sup>
                              <m:r>
                                <a:rPr lang="en-GB" sz="2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𝒗</m:t>
                          </m:r>
                        </m:den>
                      </m:f>
                      <m:f>
                        <m:fPr>
                          <m:ctrlPr>
                            <a:rPr lang="en-GB" sz="2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𝑾</m:t>
                          </m:r>
                        </m:num>
                        <m:den>
                          <m:r>
                            <a:rPr lang="en-GB" sz="2200" b="1" i="1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GB" sz="2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𝑳</m:t>
                          </m:r>
                        </m:den>
                      </m:f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𝑾</m:t>
                          </m:r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𝒗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latin typeface="Cambria Math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en-GB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b="1" i="1" smtClean="0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GB" sz="2200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200" b="1" i="1" smtClean="0">
                                  <a:latin typeface="Cambria Math"/>
                                </a:rPr>
                                <m:t>𝒏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GB" sz="2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latin typeface="Cambria Math"/>
                                </a:rPr>
                                <m:t>𝝏</m:t>
                              </m:r>
                              <m:r>
                                <a:rPr lang="en-GB" sz="2200" b="1" i="1" smtClean="0">
                                  <a:latin typeface="Cambria Math"/>
                                </a:rPr>
                                <m:t>𝒇</m:t>
                              </m:r>
                            </m:num>
                            <m:den>
                              <m:r>
                                <a:rPr lang="en-GB" sz="2200" b="1" i="1" smtClean="0">
                                  <a:latin typeface="Cambria Math"/>
                                </a:rPr>
                                <m:t>𝝏</m:t>
                              </m:r>
                              <m:r>
                                <a:rPr lang="en-GB" sz="2200" b="1" i="1" smtClean="0">
                                  <a:latin typeface="Cambria Math"/>
                                </a:rPr>
                                <m:t>𝒗</m:t>
                              </m:r>
                            </m:den>
                          </m:f>
                          <m:r>
                            <a:rPr lang="en-GB" sz="2200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GB" sz="2200" b="1" i="1" smtClean="0">
                                  <a:latin typeface="Cambria Math"/>
                                </a:rPr>
                                <m:t>𝑪𝒘</m:t>
                              </m:r>
                            </m:sub>
                          </m:sSub>
                          <m:r>
                            <a:rPr lang="en-GB" sz="2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GB" sz="2200" b="1" i="1" smtClean="0">
                                  <a:latin typeface="Cambria Math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GB" sz="2200" b="1" i="1" smtClean="0">
                          <a:latin typeface="Cambria Math"/>
                        </a:rPr>
                        <m:t>𝑾</m:t>
                      </m:r>
                      <m:r>
                        <a:rPr lang="en-GB" sz="2200" b="1" i="1" smtClean="0">
                          <a:latin typeface="Cambria Math"/>
                        </a:rPr>
                        <m:t>+</m:t>
                      </m:r>
                      <m:r>
                        <a:rPr lang="en-GB" sz="2200" b="1" i="1" smtClean="0">
                          <a:latin typeface="Cambria Math"/>
                        </a:rPr>
                        <m:t>𝑺𝒇</m:t>
                      </m:r>
                    </m:oMath>
                  </m:oMathPara>
                </a14:m>
                <a:endParaRPr lang="en-GB" sz="2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8" y="2268800"/>
                <a:ext cx="8905462" cy="87735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36033" y="924957"/>
                <a:ext cx="8501122" cy="5429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sz="22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Inhomogeneous background plasma </a:t>
                </a:r>
                <a14:m>
                  <m:oMath xmlns:m="http://schemas.openxmlformats.org/officeDocument/2006/math">
                    <m:r>
                      <a:rPr kumimoji="0" lang="en-GB" sz="2200" b="1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𝒏</m:t>
                    </m:r>
                    <m:d>
                      <m:dPr>
                        <m:ctrlPr>
                          <a:rPr kumimoji="0" lang="en-GB" sz="2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GB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033" y="924957"/>
                <a:ext cx="8501122" cy="5429288"/>
              </a:xfrm>
              <a:prstGeom prst="rect">
                <a:avLst/>
              </a:prstGeom>
              <a:blipFill rotWithShape="1">
                <a:blip r:embed="rId3"/>
                <a:stretch>
                  <a:fillRect l="-861" t="-6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Inhomogeneous Background Plasma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48013" y="33023175"/>
          <a:ext cx="93694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Formula" r:id="rId4" imgW="4725720" imgH="552600" progId="Equation.Ribbit">
                  <p:embed/>
                </p:oleObj>
              </mc:Choice>
              <mc:Fallback>
                <p:oleObj name="Formula" r:id="rId4" imgW="4725720" imgH="5526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33023175"/>
                        <a:ext cx="9369425" cy="1096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n_1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2210" y="2880026"/>
            <a:ext cx="7200000" cy="3686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1"/>
              </a:solidFill>
            </p:spPr>
            <p:txBody>
              <a:bodyPr/>
              <a:lstStyle/>
              <a:p>
                <a:r>
                  <a:rPr lang="en-GB" dirty="0" smtClean="0"/>
                  <a:t> Inhomogeneous background plasma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𝒏</m:t>
                    </m:r>
                    <m:r>
                      <a:rPr lang="en-GB" b="1" i="1" dirty="0" smtClean="0">
                        <a:latin typeface="Cambria Math"/>
                      </a:rPr>
                      <m:t>(</m:t>
                    </m:r>
                    <m:r>
                      <a:rPr lang="en-GB" b="1" i="1" dirty="0" smtClean="0">
                        <a:latin typeface="Cambria Math"/>
                      </a:rPr>
                      <m:t>𝒙</m:t>
                    </m:r>
                    <m:r>
                      <a:rPr lang="en-GB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+ turbulent perturbation </a:t>
                </a:r>
              </a:p>
              <a:p>
                <a:pPr lvl="1"/>
                <a:r>
                  <a:rPr lang="en-GB" dirty="0" smtClean="0">
                    <a:latin typeface="Myriad Web Pro" pitchFamily="34" charset="0"/>
                  </a:rPr>
                  <a:t>1000 perturbations randomly drawn from a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/>
                        <a:ea typeface="Cambria Math" pitchFamily="18" charset="0"/>
                      </a:rPr>
                      <m:t>𝜷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𝟓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/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𝟑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err="1" smtClean="0">
                    <a:latin typeface="Myriad Web Pro" pitchFamily="34" charset="0"/>
                  </a:rPr>
                  <a:t>Kolmogorov</a:t>
                </a:r>
                <a:r>
                  <a:rPr lang="en-GB" dirty="0" smtClean="0">
                    <a:latin typeface="Myriad Web Pro" pitchFamily="34" charset="0"/>
                  </a:rPr>
                  <a:t>-type power density spectrum  with </a:t>
                </a:r>
                <a14:m>
                  <m:oMath xmlns:m="http://schemas.openxmlformats.org/officeDocument/2006/math">
                    <m:r>
                      <a:rPr lang="el-GR" b="1" i="0" dirty="0" smtClean="0">
                        <a:latin typeface="Cambria Math"/>
                        <a:ea typeface="Cambria Math" pitchFamily="18" charset="0"/>
                      </a:rPr>
                      <m:t>𝚫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𝒏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/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𝒏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≈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𝟏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% </m:t>
                    </m:r>
                  </m:oMath>
                </a14:m>
                <a:r>
                  <a:rPr lang="en-GB" dirty="0" smtClean="0">
                    <a:latin typeface="Myriad Web Pro" pitchFamily="34" charset="0"/>
                  </a:rPr>
                  <a:t>and wavelengths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b="1" i="0" dirty="0" smtClean="0">
                            <a:latin typeface="Cambria Math"/>
                            <a:ea typeface="Cambria Math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0" dirty="0" smtClean="0"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  <m:r>
                          <a:rPr lang="en-GB" b="1" i="0" dirty="0" smtClean="0">
                            <a:latin typeface="Cambria Math"/>
                            <a:ea typeface="Cambria Math" pitchFamily="18" charset="0"/>
                          </a:rPr>
                          <m:t>.</m:t>
                        </m:r>
                        <m:r>
                          <a:rPr lang="en-GB" b="1" i="0" dirty="0" smtClean="0">
                            <a:latin typeface="Cambria Math"/>
                            <a:ea typeface="Cambria Math" pitchFamily="18" charset="0"/>
                          </a:rPr>
                          <m:t>𝟓</m:t>
                        </m:r>
                      </m:sup>
                    </m:sSup>
                    <m:r>
                      <a:rPr lang="en-GB" b="1" i="0" dirty="0" smtClean="0">
                        <a:latin typeface="Cambria Math"/>
                        <a:ea typeface="Cambria Math" pitchFamily="18" charset="0"/>
                      </a:rPr>
                      <m:t>&lt;</m:t>
                    </m:r>
                    <m:r>
                      <a:rPr lang="el-GR" b="1" i="1" dirty="0" smtClean="0">
                        <a:latin typeface="Cambria Math"/>
                        <a:ea typeface="Cambria Math" pitchFamily="18" charset="0"/>
                      </a:rPr>
                      <m:t>𝝀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&lt;</m:t>
                    </m:r>
                    <m:r>
                      <a:rPr lang="en-GB" b="1" i="1" dirty="0" smtClean="0">
                        <a:latin typeface="Cambria Math"/>
                        <a:ea typeface="Cambria Math" pitchFamily="18" charset="0"/>
                      </a:rPr>
                      <m:t>𝟏</m:t>
                    </m:r>
                    <m:sSup>
                      <m:sSupPr>
                        <m:ctrlPr>
                          <a:rPr lang="en-GB" b="1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/>
                            <a:ea typeface="Cambria Math" pitchFamily="18" charset="0"/>
                          </a:rPr>
                          <m:t>𝟎</m:t>
                        </m:r>
                      </m:e>
                      <m:sup>
                        <m:r>
                          <a:rPr lang="en-GB" b="1" i="1" dirty="0" smtClean="0">
                            <a:latin typeface="Cambria Math"/>
                            <a:ea typeface="Cambria Math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GB" b="1" dirty="0" smtClean="0"/>
                  <a:t> cm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89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Inhomogeneous Background Plasma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48013" y="33023175"/>
          <a:ext cx="93694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Formula" r:id="rId4" imgW="4725720" imgH="552600" progId="Equation.Ribbit">
                  <p:embed/>
                </p:oleObj>
              </mc:Choice>
              <mc:Fallback>
                <p:oleObj name="Formula" r:id="rId4" imgW="4725720" imgH="5526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33023175"/>
                        <a:ext cx="9369425" cy="1096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n_108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2210" y="2880026"/>
            <a:ext cx="7200000" cy="3686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13047" y="1889468"/>
                <a:ext cx="6056242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𝑪</m:t>
                          </m:r>
                          <m:nary>
                            <m:naryPr>
                              <m:chr m:val="∑"/>
                              <m:ctrlPr>
                                <a:rPr lang="en-GB" sz="20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0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GB" sz="2000" b="1" i="1" smtClean="0">
                                  <a:latin typeface="Cambria Math"/>
                                </a:rPr>
                                <m:t>𝑵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sz="2000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1" i="1" smtClean="0">
                                      <a:latin typeface="Cambria Math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GB" sz="20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1" i="1" smtClean="0">
                                          <a:latin typeface="Cambria Math"/>
                                        </a:rPr>
                                        <m:t>𝜷</m:t>
                                      </m:r>
                                    </m:num>
                                    <m:den>
                                      <m:r>
                                        <a:rPr lang="en-GB" sz="20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en-GB" sz="2000" b="1" i="1" smtClean="0">
                                  <a:latin typeface="Cambria Math"/>
                                </a:rPr>
                                <m:t>𝒔𝒊𝒏</m:t>
                              </m:r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sz="20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GB" sz="2000" b="1" i="1" smtClean="0">
                                          <a:latin typeface="Cambria Math"/>
                                        </a:rPr>
                                        <m:t>𝝅</m:t>
                                      </m:r>
                                      <m:r>
                                        <a:rPr lang="en-GB" sz="20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000" b="1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1" i="1">
                                              <a:latin typeface="Cambria Math"/>
                                            </a:rPr>
                                            <m:t>𝝀</m:t>
                                          </m:r>
                                        </m:e>
                                        <m:sub>
                                          <m:r>
                                            <a:rPr lang="en-GB" sz="2000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GB" sz="2000" b="1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000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47" y="1889468"/>
                <a:ext cx="6056242" cy="10705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0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a_108_1_Page_001.png"/>
          <p:cNvPicPr>
            <a:picLocks noChangeAspect="1"/>
          </p:cNvPicPr>
          <p:nvPr/>
        </p:nvPicPr>
        <p:blipFill>
          <a:blip r:embed="rId2" cstate="print"/>
          <a:srcRect l="6346" b="4381"/>
          <a:stretch>
            <a:fillRect/>
          </a:stretch>
        </p:blipFill>
        <p:spPr>
          <a:xfrm>
            <a:off x="1398495" y="2474409"/>
            <a:ext cx="6743101" cy="344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Instantaneous injection of power law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−2</m:t>
                    </m:r>
                    <m:r>
                      <a:rPr lang="en-GB" b="1" i="1" dirty="0" smtClean="0">
                        <a:latin typeface="Cambria Math"/>
                      </a:rPr>
                      <m:t>𝜹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above cut-off in velocity, </a:t>
                </a:r>
                <a:r>
                  <a:rPr lang="en-GB" dirty="0" err="1" smtClean="0"/>
                  <a:t>gaussian</a:t>
                </a:r>
                <a:r>
                  <a:rPr lang="en-GB" dirty="0" smtClean="0"/>
                  <a:t> in x-space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Take thermal background of waves, so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𝑾</m:t>
                    </m:r>
                    <m:d>
                      <m:dPr>
                        <m:ctrlPr>
                          <a:rPr lang="en-GB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1" i="1" dirty="0" smtClean="0">
                            <a:latin typeface="Cambria Math"/>
                          </a:rPr>
                          <m:t>𝒕</m:t>
                        </m:r>
                        <m:r>
                          <a:rPr lang="en-GB" b="1" i="1" dirty="0" smtClean="0">
                            <a:latin typeface="Cambria Math"/>
                          </a:rPr>
                          <m:t>=</m:t>
                        </m:r>
                        <m:r>
                          <a:rPr lang="en-GB" b="1" i="1" dirty="0" smtClean="0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GB" b="1" i="1" dirty="0" smtClean="0">
                        <a:latin typeface="Cambria Math"/>
                      </a:rPr>
                      <m:t>≈</m:t>
                    </m:r>
                    <m:r>
                      <a:rPr lang="en-GB" b="1" i="1" dirty="0" smtClean="0">
                        <a:latin typeface="Cambria Math"/>
                      </a:rPr>
                      <m:t>𝟎</m:t>
                    </m:r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89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44178" y="5044008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f(</a:t>
            </a:r>
            <a:r>
              <a:rPr lang="en-GB" b="1" dirty="0" err="1" smtClean="0">
                <a:latin typeface="+mj-lt"/>
              </a:rPr>
              <a:t>v,x,t</a:t>
            </a:r>
            <a:r>
              <a:rPr lang="en-GB" b="1" dirty="0" smtClean="0">
                <a:latin typeface="+mj-lt"/>
              </a:rPr>
              <a:t>=0)</a:t>
            </a:r>
            <a:endParaRPr lang="en-GB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498" y="5044008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W(</a:t>
            </a:r>
            <a:r>
              <a:rPr lang="en-GB" b="1" dirty="0" err="1" smtClean="0">
                <a:latin typeface="+mj-lt"/>
              </a:rPr>
              <a:t>v,x,t</a:t>
            </a:r>
            <a:r>
              <a:rPr lang="en-GB" b="1" dirty="0" smtClean="0">
                <a:latin typeface="+mj-lt"/>
              </a:rPr>
              <a:t>=0)</a:t>
            </a:r>
            <a:endParaRPr lang="en-GB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Distribution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59857" y="5933022"/>
            <a:ext cx="6725642" cy="20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GB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=15 keV, 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</a:t>
            </a:r>
            <a:r>
              <a:rPr lang="en-GB" b="1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=10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8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cm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-3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=4,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d=2x10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8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cm, T=1MK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0" lang="en-GB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=2.6x10</a:t>
            </a:r>
            <a:r>
              <a:rPr kumimoji="0" lang="en-GB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cms</a:t>
            </a:r>
            <a:r>
              <a:rPr kumimoji="0" lang="en-GB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-1</a:t>
            </a:r>
            <a:r>
              <a:rPr kumimoji="0" lang="en-GB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</a:t>
            </a:r>
            <a:r>
              <a:rPr lang="en-GB" baseline="-25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min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=7v</a:t>
            </a:r>
            <a:r>
              <a:rPr lang="en-GB" baseline="-2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=2.7x10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9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cms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31576" y="1434982"/>
                <a:ext cx="605624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GB" sz="2000" b="1" i="1" smtClean="0"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/>
                            </a:rPr>
                            <m:t>𝑩</m:t>
                          </m:r>
                        </m:sub>
                      </m:sSub>
                      <m:sSup>
                        <m:sSup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  <m:r>
                            <m:rPr>
                              <m:sty m:val="p"/>
                            </m:rPr>
                            <a:rPr lang="en-GB" sz="2000" b="1" i="1" smtClean="0">
                              <a:latin typeface="Cambria Math"/>
                            </a:rPr>
                            <m:t>δ</m:t>
                          </m:r>
                        </m:sup>
                      </m:sSup>
                      <m:sSup>
                        <m:sSupPr>
                          <m:ctrlPr>
                            <a:rPr lang="en-GB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76" y="1434982"/>
                <a:ext cx="6056242" cy="453137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Coulomb Collisions Only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597" y="928671"/>
                <a:ext cx="4391598" cy="5429288"/>
              </a:xfrm>
            </p:spPr>
            <p:txBody>
              <a:bodyPr/>
              <a:lstStyle/>
              <a:p>
                <a:r>
                  <a:rPr lang="en-GB" dirty="0" smtClean="0"/>
                  <a:t>Similar to thick-target approximation but adds time and spatial dependence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Fastest electrons move down to chromosphere first.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All electrons lose energy to heat background plasma via collisions leaving grid to the left</a:t>
                </a:r>
              </a:p>
              <a:p>
                <a:pPr lvl="1"/>
                <a:r>
                  <a:rPr lang="en-GB" dirty="0" smtClean="0"/>
                  <a:t>Left edge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7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7" y="928671"/>
                <a:ext cx="4391598" cy="5429288"/>
              </a:xfrm>
              <a:blipFill rotWithShape="1">
                <a:blip r:embed="rId4"/>
                <a:stretch>
                  <a:fillRect l="-1526" t="-673" r="-1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E2CC55-367C-460B-8F71-1DCC3A5B92F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6" name="fc_108_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77512" y="1273628"/>
            <a:ext cx="4320000" cy="43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0433" y="4454596"/>
            <a:ext cx="23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f(</a:t>
            </a:r>
            <a:r>
              <a:rPr lang="en-GB" b="1" dirty="0" err="1" smtClean="0">
                <a:latin typeface="+mj-lt"/>
              </a:rPr>
              <a:t>v,x,t</a:t>
            </a:r>
            <a:r>
              <a:rPr lang="en-GB" b="1" dirty="0" smtClean="0">
                <a:latin typeface="+mj-lt"/>
              </a:rPr>
              <a:t>=0)</a:t>
            </a:r>
            <a:endParaRPr lang="en-GB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782" y="2179461"/>
                <a:ext cx="5249542" cy="86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+</m:t>
                      </m:r>
                      <m:r>
                        <a:rPr lang="en-GB" sz="2200" b="1" i="1" smtClean="0">
                          <a:latin typeface="Cambria Math"/>
                        </a:rPr>
                        <m:t>𝒗</m:t>
                      </m:r>
                      <m:f>
                        <m:fPr>
                          <m:ctrlPr>
                            <a:rPr lang="en-GB" sz="2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GB" sz="2200" b="1" i="1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b="1" i="1" smtClean="0"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GB" sz="2200" b="1" i="1" smtClean="0">
                              <a:latin typeface="Cambria Math"/>
                            </a:rPr>
                            <m:t>𝑪𝒇</m:t>
                          </m:r>
                        </m:sub>
                      </m:sSub>
                      <m:f>
                        <m:f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𝝏</m:t>
                          </m:r>
                          <m:r>
                            <a:rPr lang="en-GB" sz="2200" b="1" i="1" smtClean="0">
                              <a:latin typeface="Cambria Math"/>
                            </a:rPr>
                            <m:t>𝒗</m:t>
                          </m:r>
                        </m:den>
                      </m:f>
                      <m:d>
                        <m:dPr>
                          <m:ctrlPr>
                            <a:rPr lang="en-GB" sz="22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b="1" i="1" smtClean="0">
                                  <a:latin typeface="Cambria Math"/>
                                </a:rPr>
                                <m:t>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GB" sz="2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2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2" y="2179461"/>
                <a:ext cx="5249542" cy="8685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8552</TotalTime>
  <Words>1072</Words>
  <Application>Microsoft Office PowerPoint</Application>
  <PresentationFormat>On-screen Show (4:3)</PresentationFormat>
  <Paragraphs>166</Paragraphs>
  <Slides>14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Symbol</vt:lpstr>
      <vt:lpstr>Calibri</vt:lpstr>
      <vt:lpstr>Myriad Web Pro</vt:lpstr>
      <vt:lpstr>Office Theme</vt:lpstr>
      <vt:lpstr>Formula</vt:lpstr>
      <vt:lpstr>The effect of turbulent density perturbations on electron transport in solar flares </vt:lpstr>
      <vt:lpstr>Introduction &amp; Motivation</vt:lpstr>
      <vt:lpstr>Wave-particle interactions</vt:lpstr>
      <vt:lpstr>Injected Electron Beam</vt:lpstr>
      <vt:lpstr>1D Quasi-linear Relaxation</vt:lpstr>
      <vt:lpstr>Inhomogeneous Background Plasma</vt:lpstr>
      <vt:lpstr>Inhomogeneous Background Plasma</vt:lpstr>
      <vt:lpstr>Initial Distribution</vt:lpstr>
      <vt:lpstr>Coulomb Collisions Only</vt:lpstr>
      <vt:lpstr>Electron Beam and Waves</vt:lpstr>
      <vt:lpstr>Beam, Waves and ∂W/∂v</vt:lpstr>
      <vt:lpstr>Electron and X-ray Spectra</vt:lpstr>
      <vt:lpstr>Electron and X-ray Spectra</vt:lpstr>
      <vt:lpstr>Conclusions &amp; Future Work 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Iain Hannah</dc:creator>
  <cp:lastModifiedBy>Iain Hannah</cp:lastModifiedBy>
  <cp:revision>584</cp:revision>
  <dcterms:created xsi:type="dcterms:W3CDTF">2008-08-29T11:40:15Z</dcterms:created>
  <dcterms:modified xsi:type="dcterms:W3CDTF">2010-08-02T16:42:22Z</dcterms:modified>
</cp:coreProperties>
</file>