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60" r:id="rId3"/>
    <p:sldId id="261" r:id="rId4"/>
    <p:sldId id="264" r:id="rId5"/>
    <p:sldId id="257" r:id="rId6"/>
    <p:sldId id="258" r:id="rId7"/>
    <p:sldId id="259" r:id="rId8"/>
    <p:sldId id="262" r:id="rId9"/>
    <p:sldId id="263" r:id="rId10"/>
    <p:sldId id="265" r:id="rId11"/>
    <p:sldId id="266" r:id="rId12"/>
    <p:sldId id="267" r:id="rId13"/>
    <p:sldId id="270" r:id="rId14"/>
    <p:sldId id="269" r:id="rId15"/>
    <p:sldId id="271" r:id="rId16"/>
    <p:sldId id="274" r:id="rId17"/>
    <p:sldId id="273" r:id="rId18"/>
    <p:sldId id="268"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167" autoAdjust="0"/>
  </p:normalViewPr>
  <p:slideViewPr>
    <p:cSldViewPr snapToGrid="0">
      <p:cViewPr varScale="1">
        <p:scale>
          <a:sx n="69" d="100"/>
          <a:sy n="69" d="100"/>
        </p:scale>
        <p:origin x="-1110"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4D71FE-99AE-4019-8B59-D26983590C53}" type="datetimeFigureOut">
              <a:rPr lang="en-US" smtClean="0"/>
              <a:pPr/>
              <a:t>7/27/2010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69E3AD-BE6B-4C0F-AA65-65927471DD5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3694C61-DE63-44BB-8668-52D51F0E93FC}"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3694C61-DE63-44BB-8668-52D51F0E93FC}"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3694C61-DE63-44BB-8668-52D51F0E93FC}"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3694C61-DE63-44BB-8668-52D51F0E93FC}"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3694C61-DE63-44BB-8668-52D51F0E93FC}"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1F497D"/>
                </a:solidFill>
                <a:effectLst/>
                <a:uLnTx/>
                <a:uFillTx/>
                <a:latin typeface="+mn-lt"/>
                <a:ea typeface="+mn-ea"/>
                <a:cs typeface="+mn-cs"/>
              </a:rPr>
              <a:t>Plotted in the following frame is the potential drop (</a:t>
            </a:r>
            <a:r>
              <a:rPr kumimoji="0" lang="en-US" sz="2400" b="0" i="0" u="none" strike="noStrike" kern="1200" cap="none" spc="0" normalizeH="0" baseline="0" noProof="0" dirty="0" smtClean="0">
                <a:ln>
                  <a:noFill/>
                </a:ln>
                <a:solidFill>
                  <a:srgbClr val="2EE6C7"/>
                </a:solidFill>
                <a:effectLst/>
                <a:uLnTx/>
                <a:uFillTx/>
                <a:latin typeface="+mn-lt"/>
                <a:ea typeface="+mn-ea"/>
                <a:cs typeface="+mn-cs"/>
              </a:rPr>
              <a:t>green</a:t>
            </a:r>
            <a:r>
              <a:rPr kumimoji="0" lang="en-US" sz="2400" b="0" i="0" u="none" strike="noStrike" kern="1200" cap="none" spc="0" normalizeH="0" baseline="0" noProof="0" dirty="0" smtClean="0">
                <a:ln>
                  <a:noFill/>
                </a:ln>
                <a:solidFill>
                  <a:srgbClr val="1F497D"/>
                </a:solidFill>
                <a:effectLst/>
                <a:uLnTx/>
                <a:uFillTx/>
                <a:latin typeface="+mn-lt"/>
                <a:ea typeface="+mn-ea"/>
                <a:cs typeface="+mn-cs"/>
              </a:rPr>
              <a:t> curves) for the same 1-D model used above to model the return-current electric field.  The dotted </a:t>
            </a:r>
            <a:r>
              <a:rPr kumimoji="0" lang="en-US" sz="2400" b="0" i="0" u="none" strike="noStrike" kern="1200" cap="none" spc="0" normalizeH="0" baseline="0" noProof="0" dirty="0" smtClean="0">
                <a:ln>
                  <a:noFill/>
                </a:ln>
                <a:solidFill>
                  <a:srgbClr val="FF0000"/>
                </a:solidFill>
                <a:effectLst/>
                <a:uLnTx/>
                <a:uFillTx/>
                <a:latin typeface="+mn-lt"/>
                <a:ea typeface="+mn-ea"/>
                <a:cs typeface="+mn-cs"/>
              </a:rPr>
              <a:t>red</a:t>
            </a:r>
            <a:r>
              <a:rPr kumimoji="0" lang="en-US" sz="2400" b="0" i="0" u="none" strike="noStrike" kern="1200" cap="none" spc="0" normalizeH="0" baseline="0" noProof="0" dirty="0" smtClean="0">
                <a:ln>
                  <a:noFill/>
                </a:ln>
                <a:solidFill>
                  <a:srgbClr val="1F497D"/>
                </a:solidFill>
                <a:effectLst/>
                <a:uLnTx/>
                <a:uFillTx/>
                <a:latin typeface="+mn-lt"/>
                <a:ea typeface="+mn-ea"/>
                <a:cs typeface="+mn-cs"/>
              </a:rPr>
              <a:t> curve for collisional losses shows that the thick-target region ranges in column density N from approximately </a:t>
            </a:r>
            <a:r>
              <a:rPr kumimoji="0" lang="en-US" sz="2400" b="0" i="0" u="none" strike="noStrike" kern="1200" cap="none" spc="0" normalizeH="0" baseline="0" noProof="0" dirty="0" smtClean="0">
                <a:ln>
                  <a:noFill/>
                </a:ln>
                <a:solidFill>
                  <a:srgbClr val="1F497D"/>
                </a:solidFill>
                <a:effectLst/>
                <a:uLnTx/>
                <a:uFillTx/>
                <a:latin typeface="+mn-lt"/>
                <a:ea typeface="+mn-ea"/>
                <a:cs typeface="+mn-cs"/>
                <a:sym typeface="Symbol"/>
              </a:rPr>
              <a:t>1  10</a:t>
            </a:r>
            <a:r>
              <a:rPr kumimoji="0" lang="en-US" sz="2400" b="0" i="0" u="none" strike="noStrike" kern="1200" cap="none" spc="0" normalizeH="0" baseline="30000" noProof="0" dirty="0" smtClean="0">
                <a:ln>
                  <a:noFill/>
                </a:ln>
                <a:solidFill>
                  <a:srgbClr val="1F497D"/>
                </a:solidFill>
                <a:effectLst/>
                <a:uLnTx/>
                <a:uFillTx/>
                <a:latin typeface="+mn-lt"/>
                <a:ea typeface="+mn-ea"/>
                <a:cs typeface="+mn-cs"/>
                <a:sym typeface="Symbol"/>
              </a:rPr>
              <a:t>19</a:t>
            </a:r>
            <a:r>
              <a:rPr kumimoji="0" lang="en-US" sz="2400" b="0" i="0" u="none" strike="noStrike" kern="1200" cap="none" spc="0" normalizeH="0" baseline="0" noProof="0" dirty="0" smtClean="0">
                <a:ln>
                  <a:noFill/>
                </a:ln>
                <a:solidFill>
                  <a:srgbClr val="1F497D"/>
                </a:solidFill>
                <a:effectLst/>
                <a:uLnTx/>
                <a:uFillTx/>
                <a:latin typeface="+mn-lt"/>
                <a:ea typeface="+mn-ea"/>
                <a:cs typeface="+mn-cs"/>
                <a:sym typeface="Symbol"/>
              </a:rPr>
              <a:t> cm</a:t>
            </a:r>
            <a:r>
              <a:rPr kumimoji="0" lang="en-US" sz="2400" b="0" i="0" u="none" strike="noStrike" kern="1200" cap="none" spc="0" normalizeH="0" baseline="30000" noProof="0" dirty="0" smtClean="0">
                <a:ln>
                  <a:noFill/>
                </a:ln>
                <a:solidFill>
                  <a:srgbClr val="1F497D"/>
                </a:solidFill>
                <a:effectLst/>
                <a:uLnTx/>
                <a:uFillTx/>
                <a:latin typeface="+mn-lt"/>
                <a:ea typeface="+mn-ea"/>
                <a:cs typeface="+mn-cs"/>
                <a:sym typeface="Symbol"/>
              </a:rPr>
              <a:t>-2</a:t>
            </a:r>
            <a:r>
              <a:rPr kumimoji="0" lang="en-US" sz="2400" b="0" i="0" u="none" strike="noStrike" kern="1200" cap="none" spc="0" normalizeH="0" baseline="0" noProof="0" dirty="0" smtClean="0">
                <a:ln>
                  <a:noFill/>
                </a:ln>
                <a:solidFill>
                  <a:srgbClr val="1F497D"/>
                </a:solidFill>
                <a:effectLst/>
                <a:uLnTx/>
                <a:uFillTx/>
                <a:latin typeface="+mn-lt"/>
                <a:ea typeface="+mn-ea"/>
                <a:cs typeface="+mn-cs"/>
              </a:rPr>
              <a:t> to </a:t>
            </a:r>
            <a:r>
              <a:rPr kumimoji="0" lang="en-US" sz="2400" b="0" i="0" u="none" strike="noStrike" kern="1200" cap="none" spc="0" normalizeH="0" baseline="0" noProof="0" dirty="0" smtClean="0">
                <a:ln>
                  <a:noFill/>
                </a:ln>
                <a:solidFill>
                  <a:srgbClr val="1F497D"/>
                </a:solidFill>
                <a:effectLst/>
                <a:uLnTx/>
                <a:uFillTx/>
                <a:latin typeface="+mn-lt"/>
                <a:ea typeface="+mn-ea"/>
                <a:cs typeface="+mn-cs"/>
                <a:sym typeface="Symbol"/>
              </a:rPr>
              <a:t>2  10</a:t>
            </a:r>
            <a:r>
              <a:rPr kumimoji="0" lang="en-US" sz="2400" b="0" i="0" u="none" strike="noStrike" kern="1200" cap="none" spc="0" normalizeH="0" baseline="30000" noProof="0" dirty="0" smtClean="0">
                <a:ln>
                  <a:noFill/>
                </a:ln>
                <a:solidFill>
                  <a:srgbClr val="1F497D"/>
                </a:solidFill>
                <a:effectLst/>
                <a:uLnTx/>
                <a:uFillTx/>
                <a:latin typeface="+mn-lt"/>
                <a:ea typeface="+mn-ea"/>
                <a:cs typeface="+mn-cs"/>
                <a:sym typeface="Symbol"/>
              </a:rPr>
              <a:t>22</a:t>
            </a:r>
            <a:r>
              <a:rPr kumimoji="0" lang="en-US" sz="2400" b="0" i="0" u="none" strike="noStrike" kern="1200" cap="none" spc="0" normalizeH="0" baseline="0" noProof="0" dirty="0" smtClean="0">
                <a:ln>
                  <a:noFill/>
                </a:ln>
                <a:solidFill>
                  <a:srgbClr val="1F497D"/>
                </a:solidFill>
                <a:effectLst/>
                <a:uLnTx/>
                <a:uFillTx/>
                <a:latin typeface="+mn-lt"/>
                <a:ea typeface="+mn-ea"/>
                <a:cs typeface="+mn-cs"/>
                <a:sym typeface="Symbol"/>
              </a:rPr>
              <a:t> cm</a:t>
            </a:r>
            <a:r>
              <a:rPr kumimoji="0" lang="en-US" sz="2400" b="0" i="0" u="none" strike="noStrike" kern="1200" cap="none" spc="0" normalizeH="0" baseline="30000" noProof="0" dirty="0" smtClean="0">
                <a:ln>
                  <a:noFill/>
                </a:ln>
                <a:solidFill>
                  <a:srgbClr val="1F497D"/>
                </a:solidFill>
                <a:effectLst/>
                <a:uLnTx/>
                <a:uFillTx/>
                <a:latin typeface="+mn-lt"/>
                <a:ea typeface="+mn-ea"/>
                <a:cs typeface="+mn-cs"/>
                <a:sym typeface="Symbol"/>
              </a:rPr>
              <a:t>-2</a:t>
            </a:r>
            <a:r>
              <a:rPr kumimoji="0" lang="en-US" sz="2400" b="0" i="0" u="none" strike="noStrike" kern="1200" cap="none" spc="0" normalizeH="0" baseline="0" noProof="0" dirty="0" smtClean="0">
                <a:ln>
                  <a:noFill/>
                </a:ln>
                <a:solidFill>
                  <a:srgbClr val="1F497D"/>
                </a:solidFill>
                <a:effectLst/>
                <a:uLnTx/>
                <a:uFillTx/>
                <a:latin typeface="+mn-lt"/>
                <a:ea typeface="+mn-ea"/>
                <a:cs typeface="+mn-cs"/>
              </a:rPr>
              <a:t>.  </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1F497D"/>
                </a:solidFill>
                <a:effectLst/>
                <a:uLnTx/>
                <a:uFillTx/>
                <a:latin typeface="+mn-lt"/>
                <a:ea typeface="+mn-ea"/>
                <a:cs typeface="+mn-cs"/>
              </a:rPr>
              <a:t>The analytical results are in qualitative agreement with the values for V</a:t>
            </a:r>
            <a:r>
              <a:rPr kumimoji="0" lang="en-US" sz="2400" b="0" i="0" u="none" strike="noStrike" kern="1200" cap="none" spc="0" normalizeH="0" baseline="-25000" noProof="0" dirty="0" smtClean="0">
                <a:ln>
                  <a:noFill/>
                </a:ln>
                <a:solidFill>
                  <a:srgbClr val="1F497D"/>
                </a:solidFill>
                <a:effectLst/>
                <a:uLnTx/>
                <a:uFillTx/>
                <a:latin typeface="+mn-lt"/>
                <a:ea typeface="+mn-ea"/>
                <a:cs typeface="+mn-cs"/>
              </a:rPr>
              <a:t>TT</a:t>
            </a:r>
            <a:r>
              <a:rPr kumimoji="0" lang="en-US" sz="2400" b="0" i="0" u="none" strike="noStrike" kern="1200" cap="none" spc="0" normalizeH="0" baseline="0" noProof="0" dirty="0" smtClean="0">
                <a:ln>
                  <a:noFill/>
                </a:ln>
                <a:solidFill>
                  <a:srgbClr val="1F497D"/>
                </a:solidFill>
                <a:effectLst/>
                <a:uLnTx/>
                <a:uFillTx/>
                <a:latin typeface="+mn-lt"/>
                <a:ea typeface="+mn-ea"/>
                <a:cs typeface="+mn-cs"/>
              </a:rPr>
              <a:t> deduced from the fits to the ZG06 spectra in that V</a:t>
            </a:r>
            <a:r>
              <a:rPr kumimoji="0" lang="en-US" sz="2400" b="0" i="0" u="none" strike="noStrike" kern="1200" cap="none" spc="0" normalizeH="0" baseline="-25000" noProof="0" dirty="0" smtClean="0">
                <a:ln>
                  <a:noFill/>
                </a:ln>
                <a:solidFill>
                  <a:srgbClr val="1F497D"/>
                </a:solidFill>
                <a:effectLst/>
                <a:uLnTx/>
                <a:uFillTx/>
                <a:latin typeface="+mn-lt"/>
                <a:ea typeface="+mn-ea"/>
                <a:cs typeface="+mn-cs"/>
              </a:rPr>
              <a:t>TT</a:t>
            </a:r>
            <a:r>
              <a:rPr kumimoji="0" lang="en-US" sz="2400" b="0" i="0" u="none" strike="noStrike" kern="1200" cap="none" spc="0" normalizeH="0" baseline="0" noProof="0" dirty="0" smtClean="0">
                <a:ln>
                  <a:noFill/>
                </a:ln>
                <a:solidFill>
                  <a:srgbClr val="1F497D"/>
                </a:solidFill>
                <a:effectLst/>
                <a:uLnTx/>
                <a:uFillTx/>
                <a:latin typeface="+mn-lt"/>
                <a:ea typeface="+mn-ea"/>
                <a:cs typeface="+mn-cs"/>
              </a:rPr>
              <a:t> for </a:t>
            </a:r>
            <a:r>
              <a:rPr kumimoji="0" lang="en-US" sz="2400" b="0" i="0" u="none" strike="noStrike" kern="1200" cap="none" spc="0" normalizeH="0" baseline="0" noProof="0" dirty="0" smtClean="0">
                <a:ln>
                  <a:noFill/>
                </a:ln>
                <a:solidFill>
                  <a:srgbClr val="1F497D"/>
                </a:solidFill>
                <a:effectLst/>
                <a:uLnTx/>
                <a:uFillTx/>
                <a:latin typeface="+mn-lt"/>
                <a:ea typeface="+mn-ea"/>
                <a:cs typeface="+mn-cs"/>
                <a:sym typeface="Symbol"/>
              </a:rPr>
              <a:t> = 3 is expected to be higher than for  = 7.  Quantitatively, the value of V(N) at the beginning of the thick-target region is close to the value of </a:t>
            </a:r>
            <a:r>
              <a:rPr kumimoji="0" lang="en-US" sz="2400" b="0" i="0" u="none" strike="noStrike" kern="1200" cap="none" spc="0" normalizeH="0" baseline="0" noProof="0" dirty="0" smtClean="0">
                <a:ln>
                  <a:noFill/>
                </a:ln>
                <a:solidFill>
                  <a:srgbClr val="0070C0"/>
                </a:solidFill>
                <a:effectLst/>
                <a:uLnTx/>
                <a:uFillTx/>
                <a:latin typeface="+mn-lt"/>
                <a:ea typeface="+mn-ea"/>
                <a:cs typeface="+mn-cs"/>
                <a:sym typeface="Symbol"/>
              </a:rPr>
              <a:t>14 keV</a:t>
            </a:r>
            <a:r>
              <a:rPr kumimoji="0" lang="en-US" sz="2400" b="0" i="0" u="none" strike="noStrike" kern="1200" cap="none" spc="0" normalizeH="0" baseline="0" noProof="0" dirty="0" smtClean="0">
                <a:ln>
                  <a:noFill/>
                </a:ln>
                <a:solidFill>
                  <a:srgbClr val="1F497D"/>
                </a:solidFill>
                <a:effectLst/>
                <a:uLnTx/>
                <a:uFillTx/>
                <a:latin typeface="+mn-lt"/>
                <a:ea typeface="+mn-ea"/>
                <a:cs typeface="+mn-cs"/>
                <a:sym typeface="Symbol"/>
              </a:rPr>
              <a:t> deduced for  = 7, but much less than the value of </a:t>
            </a:r>
            <a:r>
              <a:rPr kumimoji="0" lang="en-US" sz="2400" b="0" i="0" u="none" strike="noStrike" kern="1200" cap="none" spc="0" normalizeH="0" baseline="0" noProof="0" dirty="0" smtClean="0">
                <a:ln>
                  <a:noFill/>
                </a:ln>
                <a:solidFill>
                  <a:srgbClr val="0070C0"/>
                </a:solidFill>
                <a:effectLst/>
                <a:uLnTx/>
                <a:uFillTx/>
                <a:latin typeface="+mn-lt"/>
                <a:ea typeface="+mn-ea"/>
                <a:cs typeface="+mn-cs"/>
                <a:sym typeface="Symbol"/>
              </a:rPr>
              <a:t>130 keV</a:t>
            </a:r>
            <a:r>
              <a:rPr kumimoji="0" lang="en-US" sz="2400" b="0" i="0" u="none" strike="noStrike" kern="1200" cap="none" spc="0" normalizeH="0" baseline="0" noProof="0" dirty="0" smtClean="0">
                <a:ln>
                  <a:noFill/>
                </a:ln>
                <a:solidFill>
                  <a:srgbClr val="1F497D"/>
                </a:solidFill>
                <a:effectLst/>
                <a:uLnTx/>
                <a:uFillTx/>
                <a:latin typeface="+mn-lt"/>
                <a:ea typeface="+mn-ea"/>
                <a:cs typeface="+mn-cs"/>
                <a:sym typeface="Symbol"/>
              </a:rPr>
              <a:t> deduced for  = 3.  </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1F497D"/>
                </a:solidFill>
                <a:effectLst/>
                <a:uLnTx/>
                <a:uFillTx/>
                <a:latin typeface="+mn-lt"/>
                <a:ea typeface="+mn-ea"/>
                <a:cs typeface="+mn-cs"/>
                <a:sym typeface="Symbol"/>
              </a:rPr>
              <a:t>In the analytical model, V is not approximately constant in the thick-target region as assumed in fitting the ZG06 spectra, but increases as x</a:t>
            </a:r>
            <a:r>
              <a:rPr kumimoji="0" lang="en-US" sz="2400" b="0" i="0" u="none" strike="noStrike" kern="1200" cap="none" spc="0" normalizeH="0" baseline="30000" noProof="0" dirty="0" smtClean="0">
                <a:ln>
                  <a:noFill/>
                </a:ln>
                <a:solidFill>
                  <a:srgbClr val="1F497D"/>
                </a:solidFill>
                <a:effectLst/>
                <a:uLnTx/>
                <a:uFillTx/>
                <a:latin typeface="+mn-lt"/>
                <a:ea typeface="+mn-ea"/>
                <a:cs typeface="+mn-cs"/>
                <a:sym typeface="Symbol"/>
              </a:rPr>
              <a:t>1/ </a:t>
            </a:r>
            <a:r>
              <a:rPr kumimoji="0" lang="en-US" sz="2400" b="0" i="0" u="none" strike="noStrike" kern="1200" cap="none" spc="0" normalizeH="0" baseline="0" noProof="0" dirty="0" smtClean="0">
                <a:ln>
                  <a:noFill/>
                </a:ln>
                <a:solidFill>
                  <a:srgbClr val="1F497D"/>
                </a:solidFill>
                <a:effectLst/>
                <a:uLnTx/>
                <a:uFillTx/>
                <a:latin typeface="+mn-lt"/>
                <a:ea typeface="+mn-ea"/>
                <a:cs typeface="+mn-cs"/>
                <a:sym typeface="Symbol"/>
              </a:rPr>
              <a:t>for x &gt;&gt; </a:t>
            </a:r>
            <a:r>
              <a:rPr kumimoji="0" lang="en-US" sz="2400" b="0" i="0" u="none" strike="noStrike" kern="1200" cap="none" spc="0" normalizeH="0" baseline="0" noProof="0" dirty="0" err="1" smtClean="0">
                <a:ln>
                  <a:noFill/>
                </a:ln>
                <a:solidFill>
                  <a:srgbClr val="1F497D"/>
                </a:solidFill>
                <a:effectLst/>
                <a:uLnTx/>
                <a:uFillTx/>
                <a:latin typeface="+mn-lt"/>
                <a:ea typeface="+mn-ea"/>
                <a:cs typeface="+mn-cs"/>
                <a:sym typeface="Symbol"/>
              </a:rPr>
              <a:t>x</a:t>
            </a:r>
            <a:r>
              <a:rPr kumimoji="0" lang="en-US" sz="2400" b="0" i="0" u="none" strike="noStrike" kern="1200" cap="none" spc="0" normalizeH="0" baseline="-25000" noProof="0" dirty="0" err="1" smtClean="0">
                <a:ln>
                  <a:noFill/>
                </a:ln>
                <a:solidFill>
                  <a:srgbClr val="1F497D"/>
                </a:solidFill>
                <a:effectLst/>
                <a:uLnTx/>
                <a:uFillTx/>
                <a:latin typeface="+mn-lt"/>
                <a:ea typeface="+mn-ea"/>
                <a:cs typeface="+mn-cs"/>
                <a:sym typeface="Symbol"/>
              </a:rPr>
              <a:t>rc</a:t>
            </a:r>
            <a:r>
              <a:rPr kumimoji="0" lang="en-US" sz="2400" b="0" i="0" u="none" strike="noStrike" kern="1200" cap="none" spc="0" normalizeH="0" baseline="0" noProof="0" dirty="0" smtClean="0">
                <a:ln>
                  <a:noFill/>
                </a:ln>
                <a:solidFill>
                  <a:srgbClr val="1F497D"/>
                </a:solidFill>
                <a:effectLst/>
                <a:uLnTx/>
                <a:uFillTx/>
                <a:latin typeface="+mn-lt"/>
                <a:ea typeface="+mn-ea"/>
                <a:cs typeface="+mn-cs"/>
                <a:sym typeface="Symbol"/>
              </a:rPr>
              <a:t>.  The analytical model, however, does not account for collisional losses, and the increasing density and decreasing temperature of the flare plasma with increasing N(x).  </a:t>
            </a:r>
            <a:endParaRPr kumimoji="0" lang="en-US" sz="2400" b="0" i="0" u="none" strike="noStrike" kern="1200" cap="none" spc="0" normalizeH="0" baseline="0" noProof="0" dirty="0" smtClean="0">
              <a:ln>
                <a:noFill/>
              </a:ln>
              <a:solidFill>
                <a:srgbClr val="1F497D"/>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F369E3AD-BE6B-4C0F-AA65-65927471DD52}"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7/27/2010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7/27/2010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7/27/2010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7/27/2010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7/27/2010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dirty="0" smtClean="0">
                <a:solidFill>
                  <a:schemeClr val="accent5">
                    <a:lumMod val="75000"/>
                  </a:schemeClr>
                </a:solidFill>
              </a:rPr>
              <a:t>Return-Current Losses and their Impact on Solar Flare Emissions</a:t>
            </a:r>
            <a:endParaRPr lang="en-US" dirty="0">
              <a:solidFill>
                <a:schemeClr val="accent5">
                  <a:lumMod val="75000"/>
                </a:schemeClr>
              </a:solidFill>
            </a:endParaRPr>
          </a:p>
        </p:txBody>
      </p:sp>
      <p:sp>
        <p:nvSpPr>
          <p:cNvPr id="4" name="Content Placeholder 2"/>
          <p:cNvSpPr>
            <a:spLocks noGrp="1"/>
          </p:cNvSpPr>
          <p:nvPr>
            <p:ph idx="1"/>
          </p:nvPr>
        </p:nvSpPr>
        <p:spPr>
          <a:xfrm>
            <a:off x="609600" y="2362200"/>
            <a:ext cx="8229600" cy="4114800"/>
          </a:xfrm>
        </p:spPr>
        <p:txBody>
          <a:bodyPr>
            <a:normAutofit/>
          </a:bodyPr>
          <a:lstStyle/>
          <a:p>
            <a:r>
              <a:rPr lang="en-US" dirty="0" smtClean="0"/>
              <a:t>The return current neutralizes the current carried by accelerated electrons as they stream from the acceleration region in the corona to and through the hard X-ray source region in the lower transition region and chromosphere.  </a:t>
            </a:r>
          </a:p>
          <a:p>
            <a:r>
              <a:rPr lang="en-US" dirty="0" smtClean="0"/>
              <a:t>The return current is primarily carried by cospatial electrons in the thermal plasma.</a:t>
            </a:r>
            <a:endParaRPr lang="en-US" dirty="0"/>
          </a:p>
        </p:txBody>
      </p:sp>
      <p:sp>
        <p:nvSpPr>
          <p:cNvPr id="5" name="TextBox 4"/>
          <p:cNvSpPr txBox="1"/>
          <p:nvPr/>
        </p:nvSpPr>
        <p:spPr>
          <a:xfrm>
            <a:off x="2286000" y="1563469"/>
            <a:ext cx="4495800" cy="646331"/>
          </a:xfrm>
          <a:prstGeom prst="rect">
            <a:avLst/>
          </a:prstGeom>
          <a:noFill/>
        </p:spPr>
        <p:txBody>
          <a:bodyPr wrap="square" rtlCol="0">
            <a:spAutoFit/>
          </a:bodyPr>
          <a:lstStyle/>
          <a:p>
            <a:pPr algn="ctr"/>
            <a:r>
              <a:rPr lang="en-US" dirty="0" smtClean="0">
                <a:solidFill>
                  <a:schemeClr val="tx1">
                    <a:lumMod val="65000"/>
                    <a:lumOff val="35000"/>
                  </a:schemeClr>
                </a:solidFill>
              </a:rPr>
              <a:t>Gordon D. Holman</a:t>
            </a:r>
            <a:br>
              <a:rPr lang="en-US" dirty="0" smtClean="0">
                <a:solidFill>
                  <a:schemeClr val="tx1">
                    <a:lumMod val="65000"/>
                    <a:lumOff val="35000"/>
                  </a:schemeClr>
                </a:solidFill>
              </a:rPr>
            </a:br>
            <a:r>
              <a:rPr lang="en-US" dirty="0" smtClean="0">
                <a:solidFill>
                  <a:schemeClr val="tx1">
                    <a:lumMod val="65000"/>
                    <a:lumOff val="35000"/>
                  </a:schemeClr>
                </a:solidFill>
              </a:rPr>
              <a:t>NASA/Goddard Space Flight Center</a:t>
            </a:r>
            <a:endParaRPr lang="en-US" dirty="0">
              <a:solidFill>
                <a:schemeClr val="tx1">
                  <a:lumMod val="65000"/>
                  <a:lumOff val="3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92162"/>
          </a:xfrm>
        </p:spPr>
        <p:txBody>
          <a:bodyPr>
            <a:normAutofit/>
          </a:bodyPr>
          <a:lstStyle/>
          <a:p>
            <a:r>
              <a:rPr lang="en-US" sz="3600" dirty="0" smtClean="0">
                <a:solidFill>
                  <a:schemeClr val="accent5">
                    <a:lumMod val="75000"/>
                  </a:schemeClr>
                </a:solidFill>
              </a:rPr>
              <a:t>Modeling the ZG06 Electric Field Results</a:t>
            </a:r>
            <a:endParaRPr lang="en-US" sz="3600" dirty="0">
              <a:solidFill>
                <a:schemeClr val="accent5">
                  <a:lumMod val="75000"/>
                </a:schemeClr>
              </a:solidFill>
            </a:endParaRPr>
          </a:p>
        </p:txBody>
      </p:sp>
      <p:sp>
        <p:nvSpPr>
          <p:cNvPr id="3" name="Content Placeholder 2"/>
          <p:cNvSpPr>
            <a:spLocks noGrp="1"/>
          </p:cNvSpPr>
          <p:nvPr>
            <p:ph idx="1"/>
          </p:nvPr>
        </p:nvSpPr>
        <p:spPr>
          <a:xfrm>
            <a:off x="457200" y="1020762"/>
            <a:ext cx="8229600" cy="5638800"/>
          </a:xfrm>
        </p:spPr>
        <p:txBody>
          <a:bodyPr>
            <a:normAutofit/>
          </a:bodyPr>
          <a:lstStyle/>
          <a:p>
            <a:pPr algn="just"/>
            <a:r>
              <a:rPr lang="en-US" sz="2400" dirty="0" smtClean="0">
                <a:solidFill>
                  <a:schemeClr val="tx2"/>
                </a:solidFill>
              </a:rPr>
              <a:t>The </a:t>
            </a:r>
            <a:r>
              <a:rPr lang="en-US" sz="2400" i="1" dirty="0" smtClean="0">
                <a:solidFill>
                  <a:schemeClr val="tx2"/>
                </a:solidFill>
              </a:rPr>
              <a:t>1-D model </a:t>
            </a:r>
            <a:r>
              <a:rPr lang="en-US" sz="2400" dirty="0" smtClean="0">
                <a:solidFill>
                  <a:schemeClr val="tx2"/>
                </a:solidFill>
              </a:rPr>
              <a:t>is applied since (1) the electron distribution is exp{</a:t>
            </a:r>
            <a:r>
              <a:rPr lang="en-US" sz="2400" dirty="0" smtClean="0">
                <a:solidFill>
                  <a:schemeClr val="tx2"/>
                </a:solidFill>
                <a:sym typeface="Symbol"/>
              </a:rPr>
              <a:t></a:t>
            </a:r>
            <a:r>
              <a:rPr lang="en-US" sz="2400" dirty="0" smtClean="0">
                <a:solidFill>
                  <a:schemeClr val="tx2"/>
                </a:solidFill>
              </a:rPr>
              <a:t>25} smaller at 90</a:t>
            </a:r>
            <a:r>
              <a:rPr lang="en-US" sz="2400" dirty="0" smtClean="0">
                <a:solidFill>
                  <a:schemeClr val="tx2"/>
                </a:solidFill>
                <a:sym typeface="Symbol"/>
              </a:rPr>
              <a:t> pitch angle than at 0 and (2) the electric field structure vs. column density computed by ZG06 shows the </a:t>
            </a:r>
            <a:r>
              <a:rPr lang="en-US" sz="2400" dirty="0" smtClean="0">
                <a:solidFill>
                  <a:schemeClr val="accent5">
                    <a:lumMod val="75000"/>
                  </a:schemeClr>
                </a:solidFill>
                <a:sym typeface="Symbol"/>
              </a:rPr>
              <a:t>sharp drop off</a:t>
            </a:r>
            <a:r>
              <a:rPr lang="en-US" sz="2400" dirty="0" smtClean="0">
                <a:solidFill>
                  <a:schemeClr val="tx2"/>
                </a:solidFill>
                <a:sym typeface="Symbol"/>
              </a:rPr>
              <a:t> characteristic of the 1-D model.  </a:t>
            </a:r>
          </a:p>
          <a:p>
            <a:pPr algn="just"/>
            <a:r>
              <a:rPr lang="en-US" sz="2400" dirty="0" smtClean="0">
                <a:solidFill>
                  <a:schemeClr val="tx2"/>
                </a:solidFill>
              </a:rPr>
              <a:t>Collisional losses should affect the electric field strength at column densities N </a:t>
            </a:r>
            <a:r>
              <a:rPr lang="en-US" sz="2400" dirty="0" smtClean="0">
                <a:solidFill>
                  <a:schemeClr val="tx2"/>
                </a:solidFill>
                <a:sym typeface="Symbol"/>
              </a:rPr>
              <a:t> E</a:t>
            </a:r>
            <a:r>
              <a:rPr lang="en-US" sz="2400" baseline="-25000" dirty="0" smtClean="0">
                <a:solidFill>
                  <a:schemeClr val="tx2"/>
                </a:solidFill>
                <a:sym typeface="Symbol"/>
              </a:rPr>
              <a:t>c</a:t>
            </a:r>
            <a:r>
              <a:rPr lang="en-US" sz="2400" baseline="30000" dirty="0" smtClean="0">
                <a:solidFill>
                  <a:schemeClr val="tx2"/>
                </a:solidFill>
                <a:sym typeface="Symbol"/>
              </a:rPr>
              <a:t>2</a:t>
            </a:r>
            <a:r>
              <a:rPr lang="en-US" sz="2400" dirty="0" smtClean="0">
                <a:solidFill>
                  <a:schemeClr val="tx2"/>
                </a:solidFill>
                <a:sym typeface="Symbol"/>
              </a:rPr>
              <a:t>/2K  8</a:t>
            </a:r>
            <a:r>
              <a:rPr lang="en-US" sz="2400" baseline="30000" dirty="0" smtClean="0">
                <a:solidFill>
                  <a:schemeClr val="tx2"/>
                </a:solidFill>
                <a:sym typeface="Symbol"/>
              </a:rPr>
              <a:t>2</a:t>
            </a:r>
            <a:r>
              <a:rPr lang="en-US" sz="2400" dirty="0" smtClean="0">
                <a:solidFill>
                  <a:schemeClr val="tx2"/>
                </a:solidFill>
                <a:sym typeface="Symbol"/>
              </a:rPr>
              <a:t>/(6  10</a:t>
            </a:r>
            <a:r>
              <a:rPr lang="en-US" sz="2400" baseline="30000" dirty="0" smtClean="0">
                <a:solidFill>
                  <a:schemeClr val="tx2"/>
                </a:solidFill>
                <a:sym typeface="Symbol"/>
              </a:rPr>
              <a:t>-18</a:t>
            </a:r>
            <a:r>
              <a:rPr lang="en-US" sz="2400" dirty="0" smtClean="0">
                <a:solidFill>
                  <a:schemeClr val="tx2"/>
                </a:solidFill>
                <a:sym typeface="Symbol"/>
              </a:rPr>
              <a:t>) = 1  10</a:t>
            </a:r>
            <a:r>
              <a:rPr lang="en-US" sz="2400" baseline="30000" dirty="0" smtClean="0">
                <a:solidFill>
                  <a:schemeClr val="tx2"/>
                </a:solidFill>
                <a:sym typeface="Symbol"/>
              </a:rPr>
              <a:t>19</a:t>
            </a:r>
            <a:r>
              <a:rPr lang="en-US" sz="2400" dirty="0" smtClean="0">
                <a:solidFill>
                  <a:schemeClr val="tx2"/>
                </a:solidFill>
                <a:sym typeface="Symbol"/>
              </a:rPr>
              <a:t> cm</a:t>
            </a:r>
            <a:r>
              <a:rPr lang="en-US" sz="2400" baseline="30000" dirty="0" smtClean="0">
                <a:solidFill>
                  <a:schemeClr val="tx2"/>
                </a:solidFill>
                <a:sym typeface="Symbol"/>
              </a:rPr>
              <a:t>-2</a:t>
            </a:r>
            <a:r>
              <a:rPr lang="en-US" sz="2400" dirty="0" smtClean="0">
                <a:solidFill>
                  <a:schemeClr val="tx2"/>
                </a:solidFill>
                <a:sym typeface="Symbol"/>
              </a:rPr>
              <a:t>.  </a:t>
            </a:r>
            <a:r>
              <a:rPr lang="en-US" sz="2400" dirty="0" smtClean="0">
                <a:solidFill>
                  <a:schemeClr val="accent5">
                    <a:lumMod val="75000"/>
                  </a:schemeClr>
                </a:solidFill>
                <a:sym typeface="Symbol"/>
              </a:rPr>
              <a:t>The results in panel (c) are modeled</a:t>
            </a:r>
            <a:r>
              <a:rPr lang="en-US" sz="2400" dirty="0" smtClean="0">
                <a:solidFill>
                  <a:schemeClr val="tx2"/>
                </a:solidFill>
                <a:sym typeface="Symbol"/>
              </a:rPr>
              <a:t> with </a:t>
            </a:r>
            <a:r>
              <a:rPr lang="en-US" sz="2400" i="1" dirty="0" smtClean="0">
                <a:solidFill>
                  <a:schemeClr val="tx2"/>
                </a:solidFill>
                <a:sym typeface="Symbol"/>
              </a:rPr>
              <a:t>return-current losses only</a:t>
            </a:r>
            <a:r>
              <a:rPr lang="en-US" sz="2400" dirty="0" smtClean="0">
                <a:solidFill>
                  <a:schemeClr val="tx2"/>
                </a:solidFill>
                <a:sym typeface="Symbol"/>
              </a:rPr>
              <a:t> since </a:t>
            </a:r>
            <a:r>
              <a:rPr lang="en-US" sz="2400" dirty="0" smtClean="0">
                <a:solidFill>
                  <a:schemeClr val="accent5">
                    <a:lumMod val="75000"/>
                  </a:schemeClr>
                </a:solidFill>
                <a:sym typeface="Symbol"/>
              </a:rPr>
              <a:t>the evolution before N = 10</a:t>
            </a:r>
            <a:r>
              <a:rPr lang="en-US" sz="2400" baseline="30000" dirty="0" smtClean="0">
                <a:solidFill>
                  <a:schemeClr val="accent5">
                    <a:lumMod val="75000"/>
                  </a:schemeClr>
                </a:solidFill>
                <a:sym typeface="Symbol"/>
              </a:rPr>
              <a:t>19</a:t>
            </a:r>
            <a:r>
              <a:rPr lang="en-US" sz="2400" dirty="0" smtClean="0">
                <a:solidFill>
                  <a:schemeClr val="accent5">
                    <a:lumMod val="75000"/>
                  </a:schemeClr>
                </a:solidFill>
                <a:sym typeface="Symbol"/>
              </a:rPr>
              <a:t> cm</a:t>
            </a:r>
            <a:r>
              <a:rPr lang="en-US" sz="2400" baseline="30000" dirty="0" smtClean="0">
                <a:solidFill>
                  <a:schemeClr val="accent5">
                    <a:lumMod val="75000"/>
                  </a:schemeClr>
                </a:solidFill>
                <a:sym typeface="Symbol"/>
              </a:rPr>
              <a:t>-2</a:t>
            </a:r>
            <a:r>
              <a:rPr lang="en-US" sz="2400" dirty="0" smtClean="0">
                <a:solidFill>
                  <a:schemeClr val="accent5">
                    <a:lumMod val="75000"/>
                  </a:schemeClr>
                </a:solidFill>
                <a:sym typeface="Symbol"/>
              </a:rPr>
              <a:t> should be unaffected by collisional losses</a:t>
            </a:r>
            <a:r>
              <a:rPr lang="en-US" sz="2400" dirty="0" smtClean="0">
                <a:solidFill>
                  <a:schemeClr val="tx2"/>
                </a:solidFill>
                <a:sym typeface="Symbol"/>
              </a:rPr>
              <a:t>.   </a:t>
            </a:r>
          </a:p>
          <a:p>
            <a:pPr algn="just"/>
            <a:r>
              <a:rPr lang="en-US" sz="2400" dirty="0" smtClean="0">
                <a:solidFill>
                  <a:schemeClr val="tx2"/>
                </a:solidFill>
              </a:rPr>
              <a:t>From Fig. 1c, N</a:t>
            </a:r>
            <a:r>
              <a:rPr lang="en-US" sz="2400" baseline="-25000" dirty="0" smtClean="0">
                <a:solidFill>
                  <a:schemeClr val="tx2"/>
                </a:solidFill>
              </a:rPr>
              <a:t>rc</a:t>
            </a:r>
            <a:r>
              <a:rPr lang="en-US" sz="2400" dirty="0" smtClean="0">
                <a:solidFill>
                  <a:schemeClr val="tx2"/>
                </a:solidFill>
              </a:rPr>
              <a:t> </a:t>
            </a:r>
            <a:r>
              <a:rPr lang="en-US" sz="2400" dirty="0" smtClean="0">
                <a:solidFill>
                  <a:schemeClr val="tx2"/>
                </a:solidFill>
                <a:sym typeface="Symbol"/>
              </a:rPr>
              <a:t></a:t>
            </a:r>
            <a:r>
              <a:rPr lang="en-US" sz="2400" dirty="0" smtClean="0">
                <a:solidFill>
                  <a:schemeClr val="tx2"/>
                </a:solidFill>
              </a:rPr>
              <a:t> </a:t>
            </a:r>
            <a:r>
              <a:rPr lang="en-US" sz="2400" dirty="0" err="1" smtClean="0">
                <a:solidFill>
                  <a:schemeClr val="tx2"/>
                </a:solidFill>
              </a:rPr>
              <a:t>n</a:t>
            </a:r>
            <a:r>
              <a:rPr lang="en-US" sz="2400" dirty="0" err="1" smtClean="0">
                <a:solidFill>
                  <a:schemeClr val="tx2"/>
                </a:solidFill>
                <a:sym typeface="Symbol"/>
              </a:rPr>
              <a:t></a:t>
            </a:r>
            <a:r>
              <a:rPr lang="en-US" sz="2400" dirty="0" err="1" smtClean="0">
                <a:solidFill>
                  <a:schemeClr val="tx2"/>
                </a:solidFill>
              </a:rPr>
              <a:t>x</a:t>
            </a:r>
            <a:r>
              <a:rPr lang="en-US" sz="2400" baseline="-25000" dirty="0" err="1" smtClean="0">
                <a:solidFill>
                  <a:schemeClr val="tx2"/>
                </a:solidFill>
              </a:rPr>
              <a:t>rc</a:t>
            </a:r>
            <a:r>
              <a:rPr lang="en-US" sz="2400" dirty="0" smtClean="0">
                <a:solidFill>
                  <a:schemeClr val="tx2"/>
                </a:solidFill>
              </a:rPr>
              <a:t> </a:t>
            </a:r>
            <a:r>
              <a:rPr lang="en-US" sz="2400" dirty="0" smtClean="0">
                <a:solidFill>
                  <a:schemeClr val="tx2"/>
                </a:solidFill>
                <a:sym typeface="Symbol"/>
              </a:rPr>
              <a:t> 1  10</a:t>
            </a:r>
            <a:r>
              <a:rPr lang="en-US" sz="2400" baseline="30000" dirty="0" smtClean="0">
                <a:solidFill>
                  <a:schemeClr val="tx2"/>
                </a:solidFill>
                <a:sym typeface="Symbol"/>
              </a:rPr>
              <a:t>18</a:t>
            </a:r>
            <a:r>
              <a:rPr lang="en-US" sz="2400" dirty="0" smtClean="0">
                <a:solidFill>
                  <a:schemeClr val="tx2"/>
                </a:solidFill>
                <a:sym typeface="Symbol"/>
              </a:rPr>
              <a:t> cm</a:t>
            </a:r>
            <a:r>
              <a:rPr lang="en-US" sz="2400" baseline="30000" dirty="0" smtClean="0">
                <a:solidFill>
                  <a:schemeClr val="tx2"/>
                </a:solidFill>
                <a:sym typeface="Symbol"/>
              </a:rPr>
              <a:t>-2</a:t>
            </a:r>
            <a:r>
              <a:rPr lang="en-US" sz="2400" dirty="0" smtClean="0">
                <a:solidFill>
                  <a:schemeClr val="tx2"/>
                </a:solidFill>
                <a:sym typeface="Symbol"/>
              </a:rPr>
              <a:t> and </a:t>
            </a:r>
            <a:r>
              <a:rPr lang="en-US" sz="2400" i="1" dirty="0" smtClean="0">
                <a:solidFill>
                  <a:schemeClr val="tx2"/>
                </a:solidFill>
                <a:sym typeface="Symbol"/>
              </a:rPr>
              <a:t>E</a:t>
            </a:r>
            <a:r>
              <a:rPr lang="en-US" sz="2400" baseline="-25000" dirty="0" smtClean="0">
                <a:solidFill>
                  <a:schemeClr val="tx2"/>
                </a:solidFill>
                <a:sym typeface="Symbol"/>
              </a:rPr>
              <a:t>rc</a:t>
            </a:r>
            <a:r>
              <a:rPr lang="en-US" sz="2400" dirty="0" smtClean="0">
                <a:solidFill>
                  <a:schemeClr val="tx2"/>
                </a:solidFill>
                <a:sym typeface="Symbol"/>
              </a:rPr>
              <a:t>/</a:t>
            </a:r>
            <a:r>
              <a:rPr lang="en-US" sz="2400" i="1" dirty="0" smtClean="0">
                <a:solidFill>
                  <a:schemeClr val="tx2"/>
                </a:solidFill>
                <a:sym typeface="Symbol"/>
              </a:rPr>
              <a:t>E</a:t>
            </a:r>
            <a:r>
              <a:rPr lang="en-US" sz="2400" baseline="-25000" dirty="0" smtClean="0">
                <a:solidFill>
                  <a:schemeClr val="tx2"/>
                </a:solidFill>
                <a:sym typeface="Symbol"/>
              </a:rPr>
              <a:t>D</a:t>
            </a:r>
            <a:r>
              <a:rPr lang="en-US" sz="2400" dirty="0" smtClean="0">
                <a:solidFill>
                  <a:schemeClr val="tx2"/>
                </a:solidFill>
                <a:sym typeface="Symbol"/>
              </a:rPr>
              <a:t>  150.  These two equations together determine the plasma density n and temperature T.  For E</a:t>
            </a:r>
            <a:r>
              <a:rPr lang="en-US" sz="2400" baseline="-25000" dirty="0" smtClean="0">
                <a:solidFill>
                  <a:schemeClr val="tx2"/>
                </a:solidFill>
                <a:sym typeface="Symbol"/>
              </a:rPr>
              <a:t>th</a:t>
            </a:r>
            <a:r>
              <a:rPr lang="en-US" sz="2400" dirty="0" smtClean="0">
                <a:solidFill>
                  <a:schemeClr val="tx2"/>
                </a:solidFill>
                <a:sym typeface="Symbol"/>
              </a:rPr>
              <a:t>  0, no solution could be found!  Setting E</a:t>
            </a:r>
            <a:r>
              <a:rPr lang="en-US" sz="2400" baseline="-25000" dirty="0" smtClean="0">
                <a:solidFill>
                  <a:schemeClr val="tx2"/>
                </a:solidFill>
                <a:sym typeface="Symbol"/>
              </a:rPr>
              <a:t>th</a:t>
            </a:r>
            <a:r>
              <a:rPr lang="en-US" sz="2400" dirty="0" smtClean="0">
                <a:solidFill>
                  <a:schemeClr val="tx2"/>
                </a:solidFill>
                <a:sym typeface="Symbol"/>
              </a:rPr>
              <a:t> = 0, these equations give </a:t>
            </a:r>
            <a:r>
              <a:rPr lang="en-US" sz="2400" dirty="0" smtClean="0">
                <a:solidFill>
                  <a:srgbClr val="0070C0"/>
                </a:solidFill>
                <a:sym typeface="Symbol"/>
              </a:rPr>
              <a:t>T = 600 MK </a:t>
            </a:r>
            <a:r>
              <a:rPr lang="en-US" sz="2400" dirty="0" smtClean="0">
                <a:solidFill>
                  <a:schemeClr val="tx2"/>
                </a:solidFill>
                <a:sym typeface="Symbol"/>
              </a:rPr>
              <a:t>and </a:t>
            </a:r>
            <a:r>
              <a:rPr lang="en-US" sz="2400" dirty="0" smtClean="0">
                <a:solidFill>
                  <a:srgbClr val="0070C0"/>
                </a:solidFill>
                <a:sym typeface="Symbol"/>
              </a:rPr>
              <a:t>n = 7  10</a:t>
            </a:r>
            <a:r>
              <a:rPr lang="en-US" sz="2400" baseline="30000" dirty="0" smtClean="0">
                <a:solidFill>
                  <a:srgbClr val="0070C0"/>
                </a:solidFill>
                <a:sym typeface="Symbol"/>
              </a:rPr>
              <a:t>7</a:t>
            </a:r>
            <a:r>
              <a:rPr lang="en-US" sz="2400" dirty="0" smtClean="0">
                <a:solidFill>
                  <a:srgbClr val="0070C0"/>
                </a:solidFill>
                <a:sym typeface="Symbol"/>
              </a:rPr>
              <a:t> cm</a:t>
            </a:r>
            <a:r>
              <a:rPr lang="en-US" sz="2400" baseline="30000" dirty="0" smtClean="0">
                <a:solidFill>
                  <a:srgbClr val="0070C0"/>
                </a:solidFill>
                <a:sym typeface="Symbol"/>
              </a:rPr>
              <a:t>-3</a:t>
            </a:r>
            <a:r>
              <a:rPr lang="en-US" sz="2400" dirty="0" smtClean="0">
                <a:solidFill>
                  <a:schemeClr val="tx2"/>
                </a:solidFill>
                <a:sym typeface="Symbol"/>
              </a:rPr>
              <a:t>, extreme values, even for the flaring corona!  </a:t>
            </a:r>
            <a:endParaRPr lang="en-US" sz="2400" dirty="0">
              <a:solidFill>
                <a:schemeClr val="tx2"/>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sz="3600" dirty="0" smtClean="0">
                <a:solidFill>
                  <a:schemeClr val="accent5">
                    <a:lumMod val="75000"/>
                  </a:schemeClr>
                </a:solidFill>
              </a:rPr>
              <a:t>Comparison of Analytical and Numerical Models for </a:t>
            </a:r>
            <a:r>
              <a:rPr lang="en-US" sz="3600" i="1" dirty="0" smtClean="0">
                <a:solidFill>
                  <a:schemeClr val="accent5">
                    <a:lumMod val="75000"/>
                  </a:schemeClr>
                </a:solidFill>
              </a:rPr>
              <a:t>E</a:t>
            </a:r>
            <a:r>
              <a:rPr lang="en-US" sz="3600" dirty="0" smtClean="0">
                <a:solidFill>
                  <a:schemeClr val="accent5">
                    <a:lumMod val="75000"/>
                  </a:schemeClr>
                </a:solidFill>
              </a:rPr>
              <a:t>/</a:t>
            </a:r>
            <a:r>
              <a:rPr lang="en-US" sz="3600" i="1" dirty="0" smtClean="0">
                <a:solidFill>
                  <a:schemeClr val="accent5">
                    <a:lumMod val="75000"/>
                  </a:schemeClr>
                </a:solidFill>
              </a:rPr>
              <a:t>E</a:t>
            </a:r>
            <a:r>
              <a:rPr lang="en-US" sz="3600" baseline="-25000" dirty="0" smtClean="0">
                <a:solidFill>
                  <a:schemeClr val="accent5">
                    <a:lumMod val="75000"/>
                  </a:schemeClr>
                </a:solidFill>
              </a:rPr>
              <a:t>D</a:t>
            </a:r>
            <a:endParaRPr lang="en-US" sz="3600" baseline="-25000" dirty="0">
              <a:solidFill>
                <a:schemeClr val="accent5">
                  <a:lumMod val="75000"/>
                </a:schemeClr>
              </a:solidFill>
            </a:endParaRPr>
          </a:p>
        </p:txBody>
      </p:sp>
      <p:pic>
        <p:nvPicPr>
          <p:cNvPr id="6" name="Picture 5" descr="efield_zg06_1c+model.jpg"/>
          <p:cNvPicPr>
            <a:picLocks noChangeAspect="1"/>
          </p:cNvPicPr>
          <p:nvPr/>
        </p:nvPicPr>
        <p:blipFill>
          <a:blip r:embed="rId2" cstate="print"/>
          <a:stretch>
            <a:fillRect/>
          </a:stretch>
        </p:blipFill>
        <p:spPr>
          <a:xfrm>
            <a:off x="609600" y="1143000"/>
            <a:ext cx="7924800" cy="5569598"/>
          </a:xfrm>
          <a:prstGeom prst="rect">
            <a:avLst/>
          </a:prstGeom>
        </p:spPr>
      </p:pic>
      <p:sp>
        <p:nvSpPr>
          <p:cNvPr id="7" name="TextBox 6"/>
          <p:cNvSpPr txBox="1"/>
          <p:nvPr/>
        </p:nvSpPr>
        <p:spPr>
          <a:xfrm>
            <a:off x="6248400" y="3600066"/>
            <a:ext cx="304800" cy="369332"/>
          </a:xfrm>
          <a:prstGeom prst="rect">
            <a:avLst/>
          </a:prstGeom>
          <a:noFill/>
        </p:spPr>
        <p:txBody>
          <a:bodyPr wrap="square" rtlCol="0">
            <a:spAutoFit/>
          </a:bodyPr>
          <a:lstStyle/>
          <a:p>
            <a:r>
              <a:rPr lang="en-US" dirty="0" smtClean="0"/>
              <a:t>3</a:t>
            </a:r>
            <a:endParaRPr lang="en-US" dirty="0"/>
          </a:p>
        </p:txBody>
      </p:sp>
      <p:sp>
        <p:nvSpPr>
          <p:cNvPr id="8" name="TextBox 7"/>
          <p:cNvSpPr txBox="1"/>
          <p:nvPr/>
        </p:nvSpPr>
        <p:spPr>
          <a:xfrm>
            <a:off x="6248400" y="4362066"/>
            <a:ext cx="304800" cy="369332"/>
          </a:xfrm>
          <a:prstGeom prst="rect">
            <a:avLst/>
          </a:prstGeom>
          <a:noFill/>
        </p:spPr>
        <p:txBody>
          <a:bodyPr wrap="square" rtlCol="0">
            <a:spAutoFit/>
          </a:bodyPr>
          <a:lstStyle/>
          <a:p>
            <a:r>
              <a:rPr lang="en-US" dirty="0" smtClean="0"/>
              <a:t>7</a:t>
            </a:r>
            <a:endParaRPr lang="en-US" dirty="0"/>
          </a:p>
        </p:txBody>
      </p:sp>
      <p:sp>
        <p:nvSpPr>
          <p:cNvPr id="9" name="TextBox 8"/>
          <p:cNvSpPr txBox="1"/>
          <p:nvPr/>
        </p:nvSpPr>
        <p:spPr>
          <a:xfrm>
            <a:off x="2057400" y="4731398"/>
            <a:ext cx="457200" cy="369332"/>
          </a:xfrm>
          <a:prstGeom prst="rect">
            <a:avLst/>
          </a:prstGeom>
          <a:noFill/>
        </p:spPr>
        <p:txBody>
          <a:bodyPr wrap="square" rtlCol="0">
            <a:spAutoFit/>
          </a:bodyPr>
          <a:lstStyle/>
          <a:p>
            <a:r>
              <a:rPr lang="en-US" dirty="0" smtClean="0"/>
              <a:t>N</a:t>
            </a:r>
            <a:r>
              <a:rPr lang="en-US" baseline="-25000" dirty="0" smtClean="0"/>
              <a:t>rc</a:t>
            </a:r>
            <a:endParaRPr lang="en-US" baseline="-25000" dirty="0"/>
          </a:p>
        </p:txBody>
      </p:sp>
      <p:sp>
        <p:nvSpPr>
          <p:cNvPr id="10" name="TextBox 9"/>
          <p:cNvSpPr txBox="1"/>
          <p:nvPr/>
        </p:nvSpPr>
        <p:spPr>
          <a:xfrm>
            <a:off x="4724400" y="4438266"/>
            <a:ext cx="304800" cy="369332"/>
          </a:xfrm>
          <a:prstGeom prst="rect">
            <a:avLst/>
          </a:prstGeom>
          <a:noFill/>
        </p:spPr>
        <p:txBody>
          <a:bodyPr wrap="square" rtlCol="0">
            <a:spAutoFit/>
          </a:bodyPr>
          <a:lstStyle/>
          <a:p>
            <a:r>
              <a:rPr lang="en-US" dirty="0" smtClean="0"/>
              <a:t>3</a:t>
            </a:r>
            <a:endParaRPr lang="en-US" dirty="0"/>
          </a:p>
        </p:txBody>
      </p:sp>
      <p:sp>
        <p:nvSpPr>
          <p:cNvPr id="11" name="TextBox 10"/>
          <p:cNvSpPr txBox="1"/>
          <p:nvPr/>
        </p:nvSpPr>
        <p:spPr>
          <a:xfrm>
            <a:off x="2743200" y="5124066"/>
            <a:ext cx="304800" cy="369332"/>
          </a:xfrm>
          <a:prstGeom prst="rect">
            <a:avLst/>
          </a:prstGeom>
          <a:noFill/>
        </p:spPr>
        <p:txBody>
          <a:bodyPr wrap="square" rtlCol="0">
            <a:spAutoFit/>
          </a:bodyPr>
          <a:lstStyle/>
          <a:p>
            <a:r>
              <a:rPr lang="en-US" dirty="0" smtClean="0"/>
              <a:t>3</a:t>
            </a:r>
            <a:endParaRPr lang="en-US" dirty="0"/>
          </a:p>
        </p:txBody>
      </p:sp>
      <p:sp>
        <p:nvSpPr>
          <p:cNvPr id="12" name="TextBox 11"/>
          <p:cNvSpPr txBox="1"/>
          <p:nvPr/>
        </p:nvSpPr>
        <p:spPr>
          <a:xfrm>
            <a:off x="2209800" y="5124066"/>
            <a:ext cx="304800" cy="369332"/>
          </a:xfrm>
          <a:prstGeom prst="rect">
            <a:avLst/>
          </a:prstGeom>
          <a:noFill/>
        </p:spPr>
        <p:txBody>
          <a:bodyPr wrap="square" rtlCol="0">
            <a:spAutoFit/>
          </a:bodyPr>
          <a:lstStyle/>
          <a:p>
            <a:r>
              <a:rPr lang="en-US" dirty="0" smtClean="0"/>
              <a:t>7</a:t>
            </a:r>
            <a:endParaRPr lang="en-US" dirty="0"/>
          </a:p>
        </p:txBody>
      </p:sp>
      <p:sp>
        <p:nvSpPr>
          <p:cNvPr id="13" name="TextBox 12"/>
          <p:cNvSpPr txBox="1"/>
          <p:nvPr/>
        </p:nvSpPr>
        <p:spPr>
          <a:xfrm>
            <a:off x="3505200" y="4438266"/>
            <a:ext cx="304800" cy="369332"/>
          </a:xfrm>
          <a:prstGeom prst="rect">
            <a:avLst/>
          </a:prstGeom>
          <a:noFill/>
        </p:spPr>
        <p:txBody>
          <a:bodyPr wrap="square" rtlCol="0">
            <a:spAutoFit/>
          </a:bodyPr>
          <a:lstStyle/>
          <a:p>
            <a:r>
              <a:rPr lang="en-US" dirty="0" smtClean="0"/>
              <a:t>7</a:t>
            </a:r>
            <a:endParaRPr lang="en-US" dirty="0"/>
          </a:p>
        </p:txBody>
      </p:sp>
      <p:sp>
        <p:nvSpPr>
          <p:cNvPr id="14" name="TextBox 13"/>
          <p:cNvSpPr txBox="1"/>
          <p:nvPr/>
        </p:nvSpPr>
        <p:spPr>
          <a:xfrm>
            <a:off x="6096000" y="1371600"/>
            <a:ext cx="2133600" cy="369332"/>
          </a:xfrm>
          <a:prstGeom prst="rect">
            <a:avLst/>
          </a:prstGeom>
          <a:noFill/>
        </p:spPr>
        <p:txBody>
          <a:bodyPr wrap="square" rtlCol="0">
            <a:spAutoFit/>
          </a:bodyPr>
          <a:lstStyle/>
          <a:p>
            <a:r>
              <a:rPr lang="en-US" dirty="0" smtClean="0">
                <a:solidFill>
                  <a:schemeClr val="accent5">
                    <a:lumMod val="75000"/>
                  </a:schemeClr>
                </a:solidFill>
                <a:sym typeface="Symbol"/>
              </a:rPr>
              <a:t>P</a:t>
            </a:r>
            <a:r>
              <a:rPr lang="en-US" baseline="-25000" dirty="0" smtClean="0">
                <a:solidFill>
                  <a:schemeClr val="accent5">
                    <a:lumMod val="75000"/>
                  </a:schemeClr>
                </a:solidFill>
                <a:sym typeface="Symbol"/>
              </a:rPr>
              <a:t>e0</a:t>
            </a:r>
            <a:r>
              <a:rPr lang="en-US" dirty="0" smtClean="0">
                <a:solidFill>
                  <a:schemeClr val="accent5">
                    <a:lumMod val="75000"/>
                  </a:schemeClr>
                </a:solidFill>
              </a:rPr>
              <a:t> = </a:t>
            </a:r>
            <a:r>
              <a:rPr lang="en-US" dirty="0" smtClean="0">
                <a:solidFill>
                  <a:schemeClr val="accent5">
                    <a:lumMod val="75000"/>
                  </a:schemeClr>
                </a:solidFill>
                <a:sym typeface="Symbol"/>
              </a:rPr>
              <a:t>10</a:t>
            </a:r>
            <a:r>
              <a:rPr lang="en-US" baseline="30000" dirty="0" smtClean="0">
                <a:solidFill>
                  <a:schemeClr val="accent5">
                    <a:lumMod val="75000"/>
                  </a:schemeClr>
                </a:solidFill>
                <a:sym typeface="Symbol"/>
              </a:rPr>
              <a:t>12</a:t>
            </a:r>
            <a:r>
              <a:rPr lang="en-US" dirty="0" smtClean="0">
                <a:solidFill>
                  <a:schemeClr val="accent5">
                    <a:lumMod val="75000"/>
                  </a:schemeClr>
                </a:solidFill>
                <a:sym typeface="Symbol"/>
              </a:rPr>
              <a:t> erg cm</a:t>
            </a:r>
            <a:r>
              <a:rPr lang="en-US" baseline="30000" dirty="0" smtClean="0">
                <a:solidFill>
                  <a:schemeClr val="accent5">
                    <a:lumMod val="75000"/>
                  </a:schemeClr>
                </a:solidFill>
                <a:sym typeface="Symbol"/>
              </a:rPr>
              <a:t>-2</a:t>
            </a:r>
            <a:r>
              <a:rPr lang="en-US" dirty="0" smtClean="0">
                <a:solidFill>
                  <a:schemeClr val="accent5">
                    <a:lumMod val="75000"/>
                  </a:schemeClr>
                </a:solidFill>
                <a:sym typeface="Symbol"/>
              </a:rPr>
              <a:t> s</a:t>
            </a:r>
            <a:r>
              <a:rPr lang="en-US" baseline="30000" dirty="0" smtClean="0">
                <a:solidFill>
                  <a:schemeClr val="accent5">
                    <a:lumMod val="75000"/>
                  </a:schemeClr>
                </a:solidFill>
                <a:sym typeface="Symbol"/>
              </a:rPr>
              <a:t>-1</a:t>
            </a:r>
            <a:endParaRPr lang="en-US" dirty="0">
              <a:solidFill>
                <a:schemeClr val="accent5">
                  <a:lumMod val="75000"/>
                </a:schemeClr>
              </a:solidFill>
            </a:endParaRPr>
          </a:p>
        </p:txBody>
      </p:sp>
      <p:sp>
        <p:nvSpPr>
          <p:cNvPr id="15" name="TextBox 14"/>
          <p:cNvSpPr txBox="1"/>
          <p:nvPr/>
        </p:nvSpPr>
        <p:spPr>
          <a:xfrm>
            <a:off x="5029200" y="2124670"/>
            <a:ext cx="3124200" cy="923330"/>
          </a:xfrm>
          <a:prstGeom prst="rect">
            <a:avLst/>
          </a:prstGeom>
          <a:noFill/>
        </p:spPr>
        <p:txBody>
          <a:bodyPr wrap="square" rtlCol="0">
            <a:spAutoFit/>
          </a:bodyPr>
          <a:lstStyle/>
          <a:p>
            <a:r>
              <a:rPr lang="en-US" dirty="0" smtClean="0">
                <a:solidFill>
                  <a:srgbClr val="01A793"/>
                </a:solidFill>
              </a:rPr>
              <a:t>In the analytical model, n &amp; T are taken to be constant with</a:t>
            </a:r>
            <a:br>
              <a:rPr lang="en-US" dirty="0" smtClean="0">
                <a:solidFill>
                  <a:srgbClr val="01A793"/>
                </a:solidFill>
              </a:rPr>
            </a:br>
            <a:r>
              <a:rPr lang="en-US" dirty="0" smtClean="0">
                <a:solidFill>
                  <a:srgbClr val="01A793"/>
                </a:solidFill>
              </a:rPr>
              <a:t>n = </a:t>
            </a:r>
            <a:r>
              <a:rPr lang="en-US" dirty="0" smtClean="0">
                <a:solidFill>
                  <a:srgbClr val="01A793"/>
                </a:solidFill>
                <a:sym typeface="Symbol"/>
              </a:rPr>
              <a:t>7  10</a:t>
            </a:r>
            <a:r>
              <a:rPr lang="en-US" baseline="30000" dirty="0" smtClean="0">
                <a:solidFill>
                  <a:srgbClr val="01A793"/>
                </a:solidFill>
                <a:sym typeface="Symbol"/>
              </a:rPr>
              <a:t>7</a:t>
            </a:r>
            <a:r>
              <a:rPr lang="en-US" dirty="0" smtClean="0">
                <a:solidFill>
                  <a:srgbClr val="01A793"/>
                </a:solidFill>
                <a:sym typeface="Symbol"/>
              </a:rPr>
              <a:t> cm</a:t>
            </a:r>
            <a:r>
              <a:rPr lang="en-US" baseline="30000" dirty="0" smtClean="0">
                <a:solidFill>
                  <a:srgbClr val="01A793"/>
                </a:solidFill>
                <a:sym typeface="Symbol"/>
              </a:rPr>
              <a:t>-3</a:t>
            </a:r>
            <a:r>
              <a:rPr lang="en-US" dirty="0" smtClean="0">
                <a:solidFill>
                  <a:srgbClr val="01A793"/>
                </a:solidFill>
              </a:rPr>
              <a:t> &amp; T = 600 MK.</a:t>
            </a:r>
            <a:endParaRPr lang="en-US" dirty="0">
              <a:solidFill>
                <a:srgbClr val="01A793"/>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field_zg06_1c+model.jpg"/>
          <p:cNvPicPr>
            <a:picLocks noChangeAspect="1"/>
          </p:cNvPicPr>
          <p:nvPr/>
        </p:nvPicPr>
        <p:blipFill>
          <a:blip r:embed="rId2" cstate="print"/>
          <a:stretch>
            <a:fillRect/>
          </a:stretch>
        </p:blipFill>
        <p:spPr>
          <a:xfrm>
            <a:off x="609600" y="1143000"/>
            <a:ext cx="7924800" cy="5569598"/>
          </a:xfrm>
          <a:prstGeom prst="rect">
            <a:avLst/>
          </a:prstGeom>
        </p:spPr>
      </p:pic>
      <p:pic>
        <p:nvPicPr>
          <p:cNvPr id="17" name="Picture 16" descr="efield_zg06_1c_expTn.eps"/>
          <p:cNvPicPr>
            <a:picLocks noChangeAspect="1"/>
          </p:cNvPicPr>
          <p:nvPr/>
        </p:nvPicPr>
        <p:blipFill>
          <a:blip r:embed="rId3" cstate="print"/>
          <a:stretch>
            <a:fillRect/>
          </a:stretch>
        </p:blipFill>
        <p:spPr>
          <a:xfrm>
            <a:off x="1606536" y="1260629"/>
            <a:ext cx="6699264" cy="4682971"/>
          </a:xfrm>
          <a:prstGeom prst="rect">
            <a:avLst/>
          </a:prstGeom>
        </p:spPr>
      </p:pic>
      <p:sp>
        <p:nvSpPr>
          <p:cNvPr id="2" name="Title 1"/>
          <p:cNvSpPr>
            <a:spLocks noGrp="1"/>
          </p:cNvSpPr>
          <p:nvPr>
            <p:ph type="title"/>
          </p:nvPr>
        </p:nvSpPr>
        <p:spPr>
          <a:xfrm>
            <a:off x="457200" y="0"/>
            <a:ext cx="8229600" cy="1143000"/>
          </a:xfrm>
        </p:spPr>
        <p:txBody>
          <a:bodyPr>
            <a:noAutofit/>
          </a:bodyPr>
          <a:lstStyle/>
          <a:p>
            <a:r>
              <a:rPr lang="en-US" sz="3600" dirty="0" smtClean="0">
                <a:solidFill>
                  <a:schemeClr val="accent5">
                    <a:lumMod val="75000"/>
                  </a:schemeClr>
                </a:solidFill>
              </a:rPr>
              <a:t>Comparison of Analytical and Numerical Models for </a:t>
            </a:r>
            <a:r>
              <a:rPr lang="en-US" sz="3600" i="1" dirty="0" smtClean="0">
                <a:solidFill>
                  <a:schemeClr val="accent5">
                    <a:lumMod val="75000"/>
                  </a:schemeClr>
                </a:solidFill>
              </a:rPr>
              <a:t>E</a:t>
            </a:r>
            <a:r>
              <a:rPr lang="en-US" sz="3600" dirty="0" smtClean="0">
                <a:solidFill>
                  <a:schemeClr val="accent5">
                    <a:lumMod val="75000"/>
                  </a:schemeClr>
                </a:solidFill>
              </a:rPr>
              <a:t>/</a:t>
            </a:r>
            <a:r>
              <a:rPr lang="en-US" sz="3600" i="1" dirty="0" smtClean="0">
                <a:solidFill>
                  <a:schemeClr val="accent5">
                    <a:lumMod val="75000"/>
                  </a:schemeClr>
                </a:solidFill>
              </a:rPr>
              <a:t>E</a:t>
            </a:r>
            <a:r>
              <a:rPr lang="en-US" sz="3600" baseline="-25000" dirty="0" smtClean="0">
                <a:solidFill>
                  <a:schemeClr val="accent5">
                    <a:lumMod val="75000"/>
                  </a:schemeClr>
                </a:solidFill>
              </a:rPr>
              <a:t>D</a:t>
            </a:r>
            <a:endParaRPr lang="en-US" sz="3600" baseline="-25000" dirty="0">
              <a:solidFill>
                <a:schemeClr val="accent5">
                  <a:lumMod val="75000"/>
                </a:schemeClr>
              </a:solidFill>
            </a:endParaRPr>
          </a:p>
        </p:txBody>
      </p:sp>
      <p:sp>
        <p:nvSpPr>
          <p:cNvPr id="7" name="TextBox 6"/>
          <p:cNvSpPr txBox="1"/>
          <p:nvPr/>
        </p:nvSpPr>
        <p:spPr>
          <a:xfrm>
            <a:off x="6248400" y="3600066"/>
            <a:ext cx="304800" cy="369332"/>
          </a:xfrm>
          <a:prstGeom prst="rect">
            <a:avLst/>
          </a:prstGeom>
          <a:noFill/>
        </p:spPr>
        <p:txBody>
          <a:bodyPr wrap="square" rtlCol="0">
            <a:spAutoFit/>
          </a:bodyPr>
          <a:lstStyle/>
          <a:p>
            <a:r>
              <a:rPr lang="en-US" dirty="0" smtClean="0"/>
              <a:t>3</a:t>
            </a:r>
            <a:endParaRPr lang="en-US" dirty="0"/>
          </a:p>
        </p:txBody>
      </p:sp>
      <p:sp>
        <p:nvSpPr>
          <p:cNvPr id="8" name="TextBox 7"/>
          <p:cNvSpPr txBox="1"/>
          <p:nvPr/>
        </p:nvSpPr>
        <p:spPr>
          <a:xfrm>
            <a:off x="6248400" y="4362066"/>
            <a:ext cx="304800" cy="369332"/>
          </a:xfrm>
          <a:prstGeom prst="rect">
            <a:avLst/>
          </a:prstGeom>
          <a:noFill/>
        </p:spPr>
        <p:txBody>
          <a:bodyPr wrap="square" rtlCol="0">
            <a:spAutoFit/>
          </a:bodyPr>
          <a:lstStyle/>
          <a:p>
            <a:r>
              <a:rPr lang="en-US" dirty="0" smtClean="0"/>
              <a:t>7</a:t>
            </a:r>
            <a:endParaRPr lang="en-US" dirty="0"/>
          </a:p>
        </p:txBody>
      </p:sp>
      <p:sp>
        <p:nvSpPr>
          <p:cNvPr id="9" name="TextBox 8"/>
          <p:cNvSpPr txBox="1"/>
          <p:nvPr/>
        </p:nvSpPr>
        <p:spPr>
          <a:xfrm>
            <a:off x="2057400" y="4731398"/>
            <a:ext cx="457200" cy="369332"/>
          </a:xfrm>
          <a:prstGeom prst="rect">
            <a:avLst/>
          </a:prstGeom>
          <a:noFill/>
        </p:spPr>
        <p:txBody>
          <a:bodyPr wrap="square" rtlCol="0">
            <a:spAutoFit/>
          </a:bodyPr>
          <a:lstStyle/>
          <a:p>
            <a:r>
              <a:rPr lang="en-US" dirty="0" smtClean="0"/>
              <a:t>N</a:t>
            </a:r>
            <a:r>
              <a:rPr lang="en-US" baseline="-25000" dirty="0" smtClean="0"/>
              <a:t>rc</a:t>
            </a:r>
            <a:endParaRPr lang="en-US" baseline="-25000" dirty="0"/>
          </a:p>
        </p:txBody>
      </p:sp>
      <p:sp>
        <p:nvSpPr>
          <p:cNvPr id="10" name="TextBox 9"/>
          <p:cNvSpPr txBox="1"/>
          <p:nvPr/>
        </p:nvSpPr>
        <p:spPr>
          <a:xfrm>
            <a:off x="4724400" y="4438266"/>
            <a:ext cx="304800" cy="369332"/>
          </a:xfrm>
          <a:prstGeom prst="rect">
            <a:avLst/>
          </a:prstGeom>
          <a:noFill/>
        </p:spPr>
        <p:txBody>
          <a:bodyPr wrap="square" rtlCol="0">
            <a:spAutoFit/>
          </a:bodyPr>
          <a:lstStyle/>
          <a:p>
            <a:r>
              <a:rPr lang="en-US" dirty="0" smtClean="0"/>
              <a:t>3</a:t>
            </a:r>
            <a:endParaRPr lang="en-US" dirty="0"/>
          </a:p>
        </p:txBody>
      </p:sp>
      <p:sp>
        <p:nvSpPr>
          <p:cNvPr id="11" name="TextBox 10"/>
          <p:cNvSpPr txBox="1"/>
          <p:nvPr/>
        </p:nvSpPr>
        <p:spPr>
          <a:xfrm>
            <a:off x="2743200" y="5124066"/>
            <a:ext cx="304800" cy="369332"/>
          </a:xfrm>
          <a:prstGeom prst="rect">
            <a:avLst/>
          </a:prstGeom>
          <a:noFill/>
        </p:spPr>
        <p:txBody>
          <a:bodyPr wrap="square" rtlCol="0">
            <a:spAutoFit/>
          </a:bodyPr>
          <a:lstStyle/>
          <a:p>
            <a:r>
              <a:rPr lang="en-US" dirty="0" smtClean="0"/>
              <a:t>3</a:t>
            </a:r>
            <a:endParaRPr lang="en-US" dirty="0"/>
          </a:p>
        </p:txBody>
      </p:sp>
      <p:sp>
        <p:nvSpPr>
          <p:cNvPr id="12" name="TextBox 11"/>
          <p:cNvSpPr txBox="1"/>
          <p:nvPr/>
        </p:nvSpPr>
        <p:spPr>
          <a:xfrm>
            <a:off x="2209800" y="5124066"/>
            <a:ext cx="304800" cy="369332"/>
          </a:xfrm>
          <a:prstGeom prst="rect">
            <a:avLst/>
          </a:prstGeom>
          <a:noFill/>
        </p:spPr>
        <p:txBody>
          <a:bodyPr wrap="square" rtlCol="0">
            <a:spAutoFit/>
          </a:bodyPr>
          <a:lstStyle/>
          <a:p>
            <a:r>
              <a:rPr lang="en-US" dirty="0" smtClean="0"/>
              <a:t>7</a:t>
            </a:r>
            <a:endParaRPr lang="en-US" dirty="0"/>
          </a:p>
        </p:txBody>
      </p:sp>
      <p:sp>
        <p:nvSpPr>
          <p:cNvPr id="13" name="TextBox 12"/>
          <p:cNvSpPr txBox="1"/>
          <p:nvPr/>
        </p:nvSpPr>
        <p:spPr>
          <a:xfrm>
            <a:off x="3505200" y="4438266"/>
            <a:ext cx="304800" cy="369332"/>
          </a:xfrm>
          <a:prstGeom prst="rect">
            <a:avLst/>
          </a:prstGeom>
          <a:noFill/>
        </p:spPr>
        <p:txBody>
          <a:bodyPr wrap="square" rtlCol="0">
            <a:spAutoFit/>
          </a:bodyPr>
          <a:lstStyle/>
          <a:p>
            <a:r>
              <a:rPr lang="en-US" dirty="0" smtClean="0"/>
              <a:t>7</a:t>
            </a:r>
            <a:endParaRPr lang="en-US" dirty="0"/>
          </a:p>
        </p:txBody>
      </p:sp>
      <p:sp>
        <p:nvSpPr>
          <p:cNvPr id="14" name="TextBox 13"/>
          <p:cNvSpPr txBox="1"/>
          <p:nvPr/>
        </p:nvSpPr>
        <p:spPr>
          <a:xfrm>
            <a:off x="6096000" y="1371600"/>
            <a:ext cx="2133600" cy="369332"/>
          </a:xfrm>
          <a:prstGeom prst="rect">
            <a:avLst/>
          </a:prstGeom>
          <a:noFill/>
        </p:spPr>
        <p:txBody>
          <a:bodyPr wrap="square" rtlCol="0">
            <a:spAutoFit/>
          </a:bodyPr>
          <a:lstStyle/>
          <a:p>
            <a:r>
              <a:rPr lang="en-US" dirty="0" smtClean="0">
                <a:solidFill>
                  <a:schemeClr val="accent5">
                    <a:lumMod val="75000"/>
                  </a:schemeClr>
                </a:solidFill>
                <a:sym typeface="Symbol"/>
              </a:rPr>
              <a:t>P</a:t>
            </a:r>
            <a:r>
              <a:rPr lang="en-US" baseline="-25000" dirty="0" smtClean="0">
                <a:solidFill>
                  <a:schemeClr val="accent5">
                    <a:lumMod val="75000"/>
                  </a:schemeClr>
                </a:solidFill>
                <a:sym typeface="Symbol"/>
              </a:rPr>
              <a:t>e0</a:t>
            </a:r>
            <a:r>
              <a:rPr lang="en-US" dirty="0" smtClean="0">
                <a:solidFill>
                  <a:schemeClr val="accent5">
                    <a:lumMod val="75000"/>
                  </a:schemeClr>
                </a:solidFill>
              </a:rPr>
              <a:t> = </a:t>
            </a:r>
            <a:r>
              <a:rPr lang="en-US" dirty="0" smtClean="0">
                <a:solidFill>
                  <a:schemeClr val="accent5">
                    <a:lumMod val="75000"/>
                  </a:schemeClr>
                </a:solidFill>
                <a:sym typeface="Symbol"/>
              </a:rPr>
              <a:t>10</a:t>
            </a:r>
            <a:r>
              <a:rPr lang="en-US" baseline="30000" dirty="0" smtClean="0">
                <a:solidFill>
                  <a:schemeClr val="accent5">
                    <a:lumMod val="75000"/>
                  </a:schemeClr>
                </a:solidFill>
                <a:sym typeface="Symbol"/>
              </a:rPr>
              <a:t>12</a:t>
            </a:r>
            <a:r>
              <a:rPr lang="en-US" dirty="0" smtClean="0">
                <a:solidFill>
                  <a:schemeClr val="accent5">
                    <a:lumMod val="75000"/>
                  </a:schemeClr>
                </a:solidFill>
                <a:sym typeface="Symbol"/>
              </a:rPr>
              <a:t> erg cm</a:t>
            </a:r>
            <a:r>
              <a:rPr lang="en-US" baseline="30000" dirty="0" smtClean="0">
                <a:solidFill>
                  <a:schemeClr val="accent5">
                    <a:lumMod val="75000"/>
                  </a:schemeClr>
                </a:solidFill>
                <a:sym typeface="Symbol"/>
              </a:rPr>
              <a:t>-2</a:t>
            </a:r>
            <a:r>
              <a:rPr lang="en-US" dirty="0" smtClean="0">
                <a:solidFill>
                  <a:schemeClr val="accent5">
                    <a:lumMod val="75000"/>
                  </a:schemeClr>
                </a:solidFill>
                <a:sym typeface="Symbol"/>
              </a:rPr>
              <a:t> s</a:t>
            </a:r>
            <a:r>
              <a:rPr lang="en-US" baseline="30000" dirty="0" smtClean="0">
                <a:solidFill>
                  <a:schemeClr val="accent5">
                    <a:lumMod val="75000"/>
                  </a:schemeClr>
                </a:solidFill>
                <a:sym typeface="Symbol"/>
              </a:rPr>
              <a:t>-1</a:t>
            </a:r>
            <a:endParaRPr lang="en-US" dirty="0">
              <a:solidFill>
                <a:schemeClr val="accent5">
                  <a:lumMod val="75000"/>
                </a:schemeClr>
              </a:solidFill>
            </a:endParaRPr>
          </a:p>
        </p:txBody>
      </p:sp>
      <p:sp>
        <p:nvSpPr>
          <p:cNvPr id="15" name="TextBox 14"/>
          <p:cNvSpPr txBox="1"/>
          <p:nvPr/>
        </p:nvSpPr>
        <p:spPr>
          <a:xfrm>
            <a:off x="6172200" y="2152471"/>
            <a:ext cx="1981200" cy="1200329"/>
          </a:xfrm>
          <a:prstGeom prst="rect">
            <a:avLst/>
          </a:prstGeom>
          <a:noFill/>
        </p:spPr>
        <p:txBody>
          <a:bodyPr wrap="square" rtlCol="0">
            <a:spAutoFit/>
          </a:bodyPr>
          <a:lstStyle/>
          <a:p>
            <a:r>
              <a:rPr lang="en-US" dirty="0" smtClean="0">
                <a:solidFill>
                  <a:srgbClr val="FF0000"/>
                </a:solidFill>
              </a:rPr>
              <a:t>n</a:t>
            </a:r>
            <a:r>
              <a:rPr lang="en-US" baseline="-25000" dirty="0" smtClean="0">
                <a:solidFill>
                  <a:srgbClr val="FF0000"/>
                </a:solidFill>
              </a:rPr>
              <a:t>0</a:t>
            </a:r>
            <a:r>
              <a:rPr lang="en-US" dirty="0" smtClean="0">
                <a:solidFill>
                  <a:srgbClr val="FF0000"/>
                </a:solidFill>
              </a:rPr>
              <a:t> = </a:t>
            </a:r>
            <a:r>
              <a:rPr lang="en-US" dirty="0" smtClean="0">
                <a:solidFill>
                  <a:srgbClr val="FF0000"/>
                </a:solidFill>
                <a:sym typeface="Symbol"/>
              </a:rPr>
              <a:t>7.5  10</a:t>
            </a:r>
            <a:r>
              <a:rPr lang="en-US" baseline="30000" dirty="0" smtClean="0">
                <a:solidFill>
                  <a:srgbClr val="FF0000"/>
                </a:solidFill>
                <a:sym typeface="Symbol"/>
              </a:rPr>
              <a:t>7</a:t>
            </a:r>
            <a:r>
              <a:rPr lang="en-US" dirty="0" smtClean="0">
                <a:solidFill>
                  <a:srgbClr val="FF0000"/>
                </a:solidFill>
                <a:sym typeface="Symbol"/>
              </a:rPr>
              <a:t> cm</a:t>
            </a:r>
            <a:r>
              <a:rPr lang="en-US" baseline="30000" dirty="0" smtClean="0">
                <a:solidFill>
                  <a:srgbClr val="FF0000"/>
                </a:solidFill>
                <a:sym typeface="Symbol"/>
              </a:rPr>
              <a:t>-3</a:t>
            </a:r>
            <a:r>
              <a:rPr lang="en-US" dirty="0" smtClean="0">
                <a:solidFill>
                  <a:srgbClr val="FF0000"/>
                </a:solidFill>
              </a:rPr>
              <a:t> </a:t>
            </a:r>
          </a:p>
          <a:p>
            <a:r>
              <a:rPr lang="en-US" dirty="0" smtClean="0">
                <a:solidFill>
                  <a:srgbClr val="FF0000"/>
                </a:solidFill>
              </a:rPr>
              <a:t>T</a:t>
            </a:r>
            <a:r>
              <a:rPr lang="en-US" baseline="-25000" dirty="0" smtClean="0">
                <a:solidFill>
                  <a:srgbClr val="FF0000"/>
                </a:solidFill>
              </a:rPr>
              <a:t>0</a:t>
            </a:r>
            <a:r>
              <a:rPr lang="en-US" dirty="0" smtClean="0">
                <a:solidFill>
                  <a:srgbClr val="FF0000"/>
                </a:solidFill>
              </a:rPr>
              <a:t> = 3,000 MK</a:t>
            </a:r>
            <a:br>
              <a:rPr lang="en-US" dirty="0" smtClean="0">
                <a:solidFill>
                  <a:srgbClr val="FF0000"/>
                </a:solidFill>
              </a:rPr>
            </a:br>
            <a:r>
              <a:rPr lang="en-US" dirty="0" smtClean="0">
                <a:solidFill>
                  <a:srgbClr val="FF0000"/>
                </a:solidFill>
              </a:rPr>
              <a:t>L</a:t>
            </a:r>
            <a:r>
              <a:rPr lang="en-US" baseline="-25000" dirty="0" smtClean="0">
                <a:solidFill>
                  <a:srgbClr val="FF0000"/>
                </a:solidFill>
              </a:rPr>
              <a:t>n</a:t>
            </a:r>
            <a:r>
              <a:rPr lang="en-US" dirty="0" smtClean="0">
                <a:solidFill>
                  <a:srgbClr val="FF0000"/>
                </a:solidFill>
              </a:rPr>
              <a:t> = 1 </a:t>
            </a:r>
            <a:r>
              <a:rPr lang="en-US" dirty="0" smtClean="0">
                <a:solidFill>
                  <a:srgbClr val="FF0000"/>
                </a:solidFill>
                <a:sym typeface="Symbol"/>
              </a:rPr>
              <a:t> 10</a:t>
            </a:r>
            <a:r>
              <a:rPr lang="en-US" baseline="30000" dirty="0" smtClean="0">
                <a:solidFill>
                  <a:srgbClr val="FF0000"/>
                </a:solidFill>
                <a:sym typeface="Symbol"/>
              </a:rPr>
              <a:t>10</a:t>
            </a:r>
            <a:r>
              <a:rPr lang="en-US" dirty="0" smtClean="0">
                <a:solidFill>
                  <a:srgbClr val="FF0000"/>
                </a:solidFill>
                <a:sym typeface="Symbol"/>
              </a:rPr>
              <a:t> cm</a:t>
            </a:r>
            <a:br>
              <a:rPr lang="en-US" dirty="0" smtClean="0">
                <a:solidFill>
                  <a:srgbClr val="FF0000"/>
                </a:solidFill>
                <a:sym typeface="Symbol"/>
              </a:rPr>
            </a:br>
            <a:r>
              <a:rPr lang="en-US" dirty="0" smtClean="0">
                <a:solidFill>
                  <a:srgbClr val="FF0000"/>
                </a:solidFill>
                <a:sym typeface="Symbol"/>
              </a:rPr>
              <a:t>L</a:t>
            </a:r>
            <a:r>
              <a:rPr lang="en-US" baseline="-25000" dirty="0" smtClean="0">
                <a:solidFill>
                  <a:srgbClr val="FF0000"/>
                </a:solidFill>
                <a:sym typeface="Symbol"/>
              </a:rPr>
              <a:t>T</a:t>
            </a:r>
            <a:r>
              <a:rPr lang="en-US" dirty="0" smtClean="0">
                <a:solidFill>
                  <a:srgbClr val="FF0000"/>
                </a:solidFill>
                <a:sym typeface="Symbol"/>
              </a:rPr>
              <a:t> = 3  10</a:t>
            </a:r>
            <a:r>
              <a:rPr lang="en-US" baseline="30000" dirty="0" smtClean="0">
                <a:solidFill>
                  <a:srgbClr val="FF0000"/>
                </a:solidFill>
                <a:sym typeface="Symbol"/>
              </a:rPr>
              <a:t>9</a:t>
            </a:r>
            <a:r>
              <a:rPr lang="en-US" dirty="0" smtClean="0">
                <a:solidFill>
                  <a:srgbClr val="FF0000"/>
                </a:solidFill>
                <a:sym typeface="Symbol"/>
              </a:rPr>
              <a:t> cm</a:t>
            </a:r>
            <a:endParaRPr lang="en-US" dirty="0">
              <a:solidFill>
                <a:srgbClr val="FF0000"/>
              </a:solidFill>
            </a:endParaRPr>
          </a:p>
        </p:txBody>
      </p:sp>
      <p:sp>
        <p:nvSpPr>
          <p:cNvPr id="18" name="TextBox 17"/>
          <p:cNvSpPr txBox="1"/>
          <p:nvPr/>
        </p:nvSpPr>
        <p:spPr>
          <a:xfrm>
            <a:off x="3505200" y="1600200"/>
            <a:ext cx="2590800" cy="923330"/>
          </a:xfrm>
          <a:prstGeom prst="rect">
            <a:avLst/>
          </a:prstGeom>
          <a:noFill/>
        </p:spPr>
        <p:txBody>
          <a:bodyPr wrap="square" rtlCol="0">
            <a:spAutoFit/>
          </a:bodyPr>
          <a:lstStyle/>
          <a:p>
            <a:r>
              <a:rPr lang="en-US" dirty="0" smtClean="0">
                <a:solidFill>
                  <a:srgbClr val="FF0000"/>
                </a:solidFill>
              </a:rPr>
              <a:t>Exponential downward increase in density, decrease in temperature.</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92162"/>
          </a:xfrm>
        </p:spPr>
        <p:txBody>
          <a:bodyPr>
            <a:noAutofit/>
          </a:bodyPr>
          <a:lstStyle/>
          <a:p>
            <a:r>
              <a:rPr lang="en-US" sz="6000" dirty="0" smtClean="0">
                <a:solidFill>
                  <a:schemeClr val="accent5">
                    <a:lumMod val="75000"/>
                  </a:schemeClr>
                </a:solidFill>
              </a:rPr>
              <a:t>X-ray Spectra</a:t>
            </a:r>
            <a:endParaRPr lang="en-US" sz="6000" dirty="0">
              <a:solidFill>
                <a:schemeClr val="accent5">
                  <a:lumMod val="75000"/>
                </a:schemeClr>
              </a:solidFill>
            </a:endParaRPr>
          </a:p>
        </p:txBody>
      </p:sp>
      <p:sp>
        <p:nvSpPr>
          <p:cNvPr id="3" name="Content Placeholder 2"/>
          <p:cNvSpPr>
            <a:spLocks noGrp="1"/>
          </p:cNvSpPr>
          <p:nvPr>
            <p:ph idx="1"/>
          </p:nvPr>
        </p:nvSpPr>
        <p:spPr>
          <a:xfrm>
            <a:off x="457200" y="1524000"/>
            <a:ext cx="8229600" cy="4525963"/>
          </a:xfrm>
        </p:spPr>
        <p:txBody>
          <a:bodyPr>
            <a:normAutofit/>
          </a:bodyPr>
          <a:lstStyle/>
          <a:p>
            <a:pPr algn="ctr">
              <a:buNone/>
            </a:pPr>
            <a:r>
              <a:rPr lang="en-US" sz="3500" dirty="0" smtClean="0">
                <a:solidFill>
                  <a:schemeClr val="tx1">
                    <a:lumMod val="95000"/>
                    <a:lumOff val="5000"/>
                  </a:schemeClr>
                </a:solidFill>
              </a:rPr>
              <a:t>Comparison of Computed Spectra with ZG06</a:t>
            </a:r>
            <a:br>
              <a:rPr lang="en-US" sz="3500" dirty="0" smtClean="0">
                <a:solidFill>
                  <a:schemeClr val="tx1">
                    <a:lumMod val="95000"/>
                    <a:lumOff val="5000"/>
                  </a:schemeClr>
                </a:solidFill>
              </a:rPr>
            </a:br>
            <a:endParaRPr lang="en-US" sz="3500" dirty="0" smtClean="0">
              <a:solidFill>
                <a:schemeClr val="tx1">
                  <a:lumMod val="95000"/>
                  <a:lumOff val="5000"/>
                </a:schemeClr>
              </a:solidFill>
            </a:endParaRPr>
          </a:p>
          <a:p>
            <a:pPr algn="ctr">
              <a:buNone/>
            </a:pPr>
            <a:r>
              <a:rPr lang="en-US" sz="4000" dirty="0" smtClean="0">
                <a:solidFill>
                  <a:srgbClr val="C00000"/>
                </a:solidFill>
              </a:rPr>
              <a:t>The Electron Distribution Function</a:t>
            </a:r>
          </a:p>
          <a:p>
            <a:pPr marL="231775" indent="-231775" algn="just"/>
            <a:r>
              <a:rPr lang="en-US" dirty="0" smtClean="0">
                <a:solidFill>
                  <a:schemeClr val="tx2"/>
                </a:solidFill>
              </a:rPr>
              <a:t> 1-D model </a:t>
            </a:r>
          </a:p>
          <a:p>
            <a:pPr marL="231775" indent="-231775" algn="just"/>
            <a:r>
              <a:rPr lang="en-US" dirty="0" smtClean="0">
                <a:solidFill>
                  <a:schemeClr val="tx2"/>
                </a:solidFill>
              </a:rPr>
              <a:t> Assume V(x) is approximately constant in the thick-target emission region (</a:t>
            </a:r>
            <a:r>
              <a:rPr lang="en-US" dirty="0" smtClean="0">
                <a:solidFill>
                  <a:schemeClr val="tx2"/>
                </a:solidFill>
                <a:sym typeface="Symbol"/>
              </a:rPr>
              <a:t> V</a:t>
            </a:r>
            <a:r>
              <a:rPr lang="en-US" baseline="-25000" dirty="0" smtClean="0">
                <a:solidFill>
                  <a:schemeClr val="tx2"/>
                </a:solidFill>
                <a:sym typeface="Symbol"/>
              </a:rPr>
              <a:t>TT</a:t>
            </a:r>
            <a:r>
              <a:rPr lang="en-US" dirty="0" smtClean="0">
                <a:solidFill>
                  <a:schemeClr val="tx2"/>
                </a:solidFill>
                <a:sym typeface="Symbol"/>
              </a:rPr>
              <a:t>)</a:t>
            </a:r>
            <a:r>
              <a:rPr lang="en-US" dirty="0" smtClean="0">
                <a:solidFill>
                  <a:schemeClr val="tx2"/>
                </a:solidFill>
              </a:rPr>
              <a:t>.  This is likely to be correct for case (c) addressed above (</a:t>
            </a:r>
            <a:r>
              <a:rPr lang="en-US" dirty="0" smtClean="0">
                <a:solidFill>
                  <a:schemeClr val="tx2"/>
                </a:solidFill>
                <a:sym typeface="Symbol"/>
              </a:rPr>
              <a:t>P</a:t>
            </a:r>
            <a:r>
              <a:rPr lang="en-US" baseline="-25000" dirty="0" smtClean="0">
                <a:solidFill>
                  <a:schemeClr val="tx2"/>
                </a:solidFill>
                <a:sym typeface="Symbol"/>
              </a:rPr>
              <a:t>e0</a:t>
            </a:r>
            <a:r>
              <a:rPr lang="en-US" dirty="0" smtClean="0">
                <a:solidFill>
                  <a:schemeClr val="tx2"/>
                </a:solidFill>
              </a:rPr>
              <a:t> = </a:t>
            </a:r>
            <a:r>
              <a:rPr lang="en-US" dirty="0" smtClean="0">
                <a:solidFill>
                  <a:schemeClr val="tx2"/>
                </a:solidFill>
                <a:sym typeface="Symbol"/>
              </a:rPr>
              <a:t>10</a:t>
            </a:r>
            <a:r>
              <a:rPr lang="en-US" baseline="30000" dirty="0" smtClean="0">
                <a:solidFill>
                  <a:schemeClr val="tx2"/>
                </a:solidFill>
                <a:sym typeface="Symbol"/>
              </a:rPr>
              <a:t>12</a:t>
            </a:r>
            <a:r>
              <a:rPr lang="en-US" dirty="0" smtClean="0">
                <a:solidFill>
                  <a:schemeClr val="tx2"/>
                </a:solidFill>
                <a:sym typeface="Symbol"/>
              </a:rPr>
              <a:t> erg cm</a:t>
            </a:r>
            <a:r>
              <a:rPr lang="en-US" baseline="30000" dirty="0" smtClean="0">
                <a:solidFill>
                  <a:schemeClr val="tx2"/>
                </a:solidFill>
                <a:sym typeface="Symbol"/>
              </a:rPr>
              <a:t>-2</a:t>
            </a:r>
            <a:r>
              <a:rPr lang="en-US" dirty="0" smtClean="0">
                <a:solidFill>
                  <a:schemeClr val="tx2"/>
                </a:solidFill>
                <a:sym typeface="Symbol"/>
              </a:rPr>
              <a:t> s</a:t>
            </a:r>
            <a:r>
              <a:rPr lang="en-US" baseline="30000" dirty="0" smtClean="0">
                <a:solidFill>
                  <a:schemeClr val="tx2"/>
                </a:solidFill>
                <a:sym typeface="Symbol"/>
              </a:rPr>
              <a:t>-1</a:t>
            </a:r>
            <a:r>
              <a:rPr lang="en-US" dirty="0" smtClean="0">
                <a:solidFill>
                  <a:schemeClr val="tx2"/>
                </a:solidFill>
                <a:sym typeface="Symbol"/>
              </a:rPr>
              <a:t>). </a:t>
            </a:r>
            <a:endParaRPr lang="en-US" dirty="0">
              <a:solidFill>
                <a:schemeClr val="tx2"/>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Flux_ZG06_10b.eps"/>
          <p:cNvPicPr>
            <a:picLocks noChangeAspect="1"/>
          </p:cNvPicPr>
          <p:nvPr/>
        </p:nvPicPr>
        <p:blipFill>
          <a:blip r:embed="rId2" cstate="print"/>
          <a:stretch>
            <a:fillRect/>
          </a:stretch>
        </p:blipFill>
        <p:spPr>
          <a:xfrm>
            <a:off x="380999" y="1143000"/>
            <a:ext cx="8363514" cy="5186146"/>
          </a:xfrm>
          <a:prstGeom prst="rect">
            <a:avLst/>
          </a:prstGeom>
        </p:spPr>
      </p:pic>
      <p:sp>
        <p:nvSpPr>
          <p:cNvPr id="3" name="Content Placeholder 2"/>
          <p:cNvSpPr>
            <a:spLocks noGrp="1"/>
          </p:cNvSpPr>
          <p:nvPr>
            <p:ph idx="1"/>
          </p:nvPr>
        </p:nvSpPr>
        <p:spPr>
          <a:xfrm>
            <a:off x="457200" y="304800"/>
            <a:ext cx="8229600" cy="685799"/>
          </a:xfrm>
        </p:spPr>
        <p:txBody>
          <a:bodyPr/>
          <a:lstStyle/>
          <a:p>
            <a:pPr algn="ctr">
              <a:buNone/>
            </a:pPr>
            <a:r>
              <a:rPr lang="en-US" dirty="0" smtClean="0">
                <a:solidFill>
                  <a:srgbClr val="C00000"/>
                </a:solidFill>
              </a:rPr>
              <a:t>Comparison of Computed Spectra with ZG06</a:t>
            </a:r>
          </a:p>
          <a:p>
            <a:pPr algn="just">
              <a:buNone/>
            </a:pPr>
            <a:endParaRPr lang="en-US" sz="2400" dirty="0" smtClean="0">
              <a:solidFill>
                <a:schemeClr val="tx2"/>
              </a:solidFill>
            </a:endParaRPr>
          </a:p>
        </p:txBody>
      </p:sp>
      <p:sp>
        <p:nvSpPr>
          <p:cNvPr id="5" name="TextBox 4"/>
          <p:cNvSpPr txBox="1"/>
          <p:nvPr/>
        </p:nvSpPr>
        <p:spPr>
          <a:xfrm>
            <a:off x="6248400" y="1905000"/>
            <a:ext cx="1447800" cy="646331"/>
          </a:xfrm>
          <a:prstGeom prst="rect">
            <a:avLst/>
          </a:prstGeom>
          <a:noFill/>
        </p:spPr>
        <p:txBody>
          <a:bodyPr wrap="square" rtlCol="0">
            <a:spAutoFit/>
          </a:bodyPr>
          <a:lstStyle/>
          <a:p>
            <a:pPr>
              <a:buFont typeface="Symbol" pitchFamily="18" charset="2"/>
              <a:buChar char="d"/>
            </a:pPr>
            <a:r>
              <a:rPr lang="en-US" dirty="0" smtClean="0">
                <a:solidFill>
                  <a:srgbClr val="0070C0"/>
                </a:solidFill>
                <a:sym typeface="Symbol"/>
              </a:rPr>
              <a:t> = </a:t>
            </a:r>
            <a:r>
              <a:rPr lang="en-US" dirty="0" smtClean="0">
                <a:solidFill>
                  <a:srgbClr val="0070C0"/>
                </a:solidFill>
              </a:rPr>
              <a:t>3</a:t>
            </a:r>
          </a:p>
          <a:p>
            <a:r>
              <a:rPr lang="en-US" dirty="0" smtClean="0">
                <a:solidFill>
                  <a:srgbClr val="0070C0"/>
                </a:solidFill>
              </a:rPr>
              <a:t>V</a:t>
            </a:r>
            <a:r>
              <a:rPr lang="en-US" baseline="-25000" dirty="0" smtClean="0">
                <a:solidFill>
                  <a:srgbClr val="0070C0"/>
                </a:solidFill>
              </a:rPr>
              <a:t>TT</a:t>
            </a:r>
            <a:r>
              <a:rPr lang="en-US" dirty="0" smtClean="0">
                <a:solidFill>
                  <a:srgbClr val="0070C0"/>
                </a:solidFill>
              </a:rPr>
              <a:t> = 130 keV</a:t>
            </a:r>
            <a:endParaRPr lang="en-US" dirty="0">
              <a:solidFill>
                <a:srgbClr val="0070C0"/>
              </a:solidFill>
            </a:endParaRPr>
          </a:p>
        </p:txBody>
      </p:sp>
      <p:sp>
        <p:nvSpPr>
          <p:cNvPr id="6" name="TextBox 5"/>
          <p:cNvSpPr txBox="1"/>
          <p:nvPr/>
        </p:nvSpPr>
        <p:spPr>
          <a:xfrm>
            <a:off x="2667000" y="1905000"/>
            <a:ext cx="1371600" cy="646331"/>
          </a:xfrm>
          <a:prstGeom prst="rect">
            <a:avLst/>
          </a:prstGeom>
          <a:noFill/>
        </p:spPr>
        <p:txBody>
          <a:bodyPr wrap="square" rtlCol="0">
            <a:spAutoFit/>
          </a:bodyPr>
          <a:lstStyle/>
          <a:p>
            <a:pPr>
              <a:buFont typeface="Symbol" pitchFamily="18" charset="2"/>
              <a:buChar char="d"/>
            </a:pPr>
            <a:r>
              <a:rPr lang="en-US" dirty="0" smtClean="0">
                <a:solidFill>
                  <a:srgbClr val="0070C0"/>
                </a:solidFill>
                <a:sym typeface="Symbol"/>
              </a:rPr>
              <a:t> = </a:t>
            </a:r>
            <a:r>
              <a:rPr lang="en-US" dirty="0" smtClean="0">
                <a:solidFill>
                  <a:srgbClr val="0070C0"/>
                </a:solidFill>
              </a:rPr>
              <a:t>7</a:t>
            </a:r>
          </a:p>
          <a:p>
            <a:r>
              <a:rPr lang="en-US" dirty="0" smtClean="0">
                <a:solidFill>
                  <a:srgbClr val="0070C0"/>
                </a:solidFill>
              </a:rPr>
              <a:t>V</a:t>
            </a:r>
            <a:r>
              <a:rPr lang="en-US" baseline="-25000" dirty="0" smtClean="0">
                <a:solidFill>
                  <a:srgbClr val="0070C0"/>
                </a:solidFill>
              </a:rPr>
              <a:t>TT</a:t>
            </a:r>
            <a:r>
              <a:rPr lang="en-US" dirty="0" smtClean="0">
                <a:solidFill>
                  <a:srgbClr val="0070C0"/>
                </a:solidFill>
              </a:rPr>
              <a:t> = 14 keV</a:t>
            </a:r>
            <a:endParaRPr lang="en-US" dirty="0">
              <a:solidFill>
                <a:srgbClr val="0070C0"/>
              </a:solidFill>
            </a:endParaRPr>
          </a:p>
        </p:txBody>
      </p:sp>
      <p:sp>
        <p:nvSpPr>
          <p:cNvPr id="11" name="TextBox 10"/>
          <p:cNvSpPr txBox="1"/>
          <p:nvPr/>
        </p:nvSpPr>
        <p:spPr>
          <a:xfrm>
            <a:off x="1905000" y="3352800"/>
            <a:ext cx="3886200" cy="2031325"/>
          </a:xfrm>
          <a:prstGeom prst="rect">
            <a:avLst/>
          </a:prstGeom>
          <a:noFill/>
        </p:spPr>
        <p:txBody>
          <a:bodyPr wrap="square" rtlCol="0">
            <a:spAutoFit/>
          </a:bodyPr>
          <a:lstStyle/>
          <a:p>
            <a:r>
              <a:rPr lang="en-US" dirty="0" smtClean="0">
                <a:solidFill>
                  <a:schemeClr val="tx2"/>
                </a:solidFill>
              </a:rPr>
              <a:t>Thick-target bremsstrahlung spectra computed with F(E) </a:t>
            </a:r>
            <a:r>
              <a:rPr lang="en-US" dirty="0" smtClean="0">
                <a:solidFill>
                  <a:schemeClr val="tx2"/>
                </a:solidFill>
                <a:sym typeface="Symbol"/>
              </a:rPr>
              <a:t> (E+V</a:t>
            </a:r>
            <a:r>
              <a:rPr lang="en-US" baseline="-25000" dirty="0" smtClean="0">
                <a:solidFill>
                  <a:schemeClr val="tx2"/>
                </a:solidFill>
                <a:sym typeface="Symbol"/>
              </a:rPr>
              <a:t>TT</a:t>
            </a:r>
            <a:r>
              <a:rPr lang="en-US" dirty="0" smtClean="0">
                <a:solidFill>
                  <a:schemeClr val="tx2"/>
                </a:solidFill>
                <a:sym typeface="Symbol"/>
              </a:rPr>
              <a:t>)</a:t>
            </a:r>
            <a:r>
              <a:rPr lang="en-US" baseline="30000" dirty="0" smtClean="0">
                <a:solidFill>
                  <a:schemeClr val="tx2"/>
                </a:solidFill>
                <a:sym typeface="Symbol"/>
              </a:rPr>
              <a:t></a:t>
            </a:r>
            <a:r>
              <a:rPr lang="en-US" dirty="0" smtClean="0">
                <a:solidFill>
                  <a:schemeClr val="tx2"/>
                </a:solidFill>
              </a:rPr>
              <a:t>, normalized to the flux at 4 keV.  These are compared to spectra from Fig. 10b of ZG06 for </a:t>
            </a:r>
            <a:r>
              <a:rPr lang="en-US" dirty="0" smtClean="0">
                <a:solidFill>
                  <a:schemeClr val="tx2"/>
                </a:solidFill>
                <a:sym typeface="Symbol"/>
              </a:rPr>
              <a:t> = 3 (diamonds) and  = 7 (squares).  The best fits to the ZG06 spectra determined the values for V</a:t>
            </a:r>
            <a:r>
              <a:rPr lang="en-US" baseline="-25000" dirty="0" smtClean="0">
                <a:solidFill>
                  <a:schemeClr val="tx2"/>
                </a:solidFill>
                <a:sym typeface="Symbol"/>
              </a:rPr>
              <a:t>TT</a:t>
            </a:r>
            <a:r>
              <a:rPr lang="en-US" dirty="0" smtClean="0">
                <a:solidFill>
                  <a:schemeClr val="tx2"/>
                </a:solidFill>
                <a:sym typeface="Symbol"/>
              </a:rPr>
              <a:t>.  </a:t>
            </a:r>
            <a:endParaRPr lang="en-US" dirty="0">
              <a:solidFill>
                <a:schemeClr val="tx2"/>
              </a:solidFill>
            </a:endParaRPr>
          </a:p>
        </p:txBody>
      </p:sp>
      <p:sp>
        <p:nvSpPr>
          <p:cNvPr id="12" name="TextBox 11"/>
          <p:cNvSpPr txBox="1"/>
          <p:nvPr/>
        </p:nvSpPr>
        <p:spPr>
          <a:xfrm>
            <a:off x="6400800" y="1371600"/>
            <a:ext cx="2133600" cy="369332"/>
          </a:xfrm>
          <a:prstGeom prst="rect">
            <a:avLst/>
          </a:prstGeom>
          <a:noFill/>
        </p:spPr>
        <p:txBody>
          <a:bodyPr wrap="square" rtlCol="0">
            <a:spAutoFit/>
          </a:bodyPr>
          <a:lstStyle/>
          <a:p>
            <a:r>
              <a:rPr lang="en-US" dirty="0" smtClean="0">
                <a:solidFill>
                  <a:schemeClr val="accent5">
                    <a:lumMod val="75000"/>
                  </a:schemeClr>
                </a:solidFill>
                <a:sym typeface="Symbol"/>
              </a:rPr>
              <a:t>P</a:t>
            </a:r>
            <a:r>
              <a:rPr lang="en-US" baseline="-25000" dirty="0" smtClean="0">
                <a:solidFill>
                  <a:schemeClr val="accent5">
                    <a:lumMod val="75000"/>
                  </a:schemeClr>
                </a:solidFill>
                <a:sym typeface="Symbol"/>
              </a:rPr>
              <a:t>e0</a:t>
            </a:r>
            <a:r>
              <a:rPr lang="en-US" dirty="0" smtClean="0">
                <a:solidFill>
                  <a:schemeClr val="accent5">
                    <a:lumMod val="75000"/>
                  </a:schemeClr>
                </a:solidFill>
              </a:rPr>
              <a:t> = </a:t>
            </a:r>
            <a:r>
              <a:rPr lang="en-US" dirty="0" smtClean="0">
                <a:solidFill>
                  <a:schemeClr val="accent5">
                    <a:lumMod val="75000"/>
                  </a:schemeClr>
                </a:solidFill>
                <a:sym typeface="Symbol"/>
              </a:rPr>
              <a:t>10</a:t>
            </a:r>
            <a:r>
              <a:rPr lang="en-US" baseline="30000" dirty="0" smtClean="0">
                <a:solidFill>
                  <a:schemeClr val="accent5">
                    <a:lumMod val="75000"/>
                  </a:schemeClr>
                </a:solidFill>
                <a:sym typeface="Symbol"/>
              </a:rPr>
              <a:t>12</a:t>
            </a:r>
            <a:r>
              <a:rPr lang="en-US" dirty="0" smtClean="0">
                <a:solidFill>
                  <a:schemeClr val="accent5">
                    <a:lumMod val="75000"/>
                  </a:schemeClr>
                </a:solidFill>
                <a:sym typeface="Symbol"/>
              </a:rPr>
              <a:t> erg cm</a:t>
            </a:r>
            <a:r>
              <a:rPr lang="en-US" baseline="30000" dirty="0" smtClean="0">
                <a:solidFill>
                  <a:schemeClr val="accent5">
                    <a:lumMod val="75000"/>
                  </a:schemeClr>
                </a:solidFill>
                <a:sym typeface="Symbol"/>
              </a:rPr>
              <a:t>-2</a:t>
            </a:r>
            <a:r>
              <a:rPr lang="en-US" dirty="0" smtClean="0">
                <a:solidFill>
                  <a:schemeClr val="accent5">
                    <a:lumMod val="75000"/>
                  </a:schemeClr>
                </a:solidFill>
                <a:sym typeface="Symbol"/>
              </a:rPr>
              <a:t> s</a:t>
            </a:r>
            <a:r>
              <a:rPr lang="en-US" baseline="30000" dirty="0" smtClean="0">
                <a:solidFill>
                  <a:schemeClr val="accent5">
                    <a:lumMod val="75000"/>
                  </a:schemeClr>
                </a:solidFill>
                <a:sym typeface="Symbol"/>
              </a:rPr>
              <a:t>-1</a:t>
            </a:r>
            <a:endParaRPr lang="en-US" dirty="0">
              <a:solidFill>
                <a:schemeClr val="accent5">
                  <a:lumMod val="75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p:spPr>
        <p:txBody>
          <a:bodyPr>
            <a:normAutofit/>
          </a:bodyPr>
          <a:lstStyle/>
          <a:p>
            <a:r>
              <a:rPr lang="en-US" sz="3600" dirty="0" smtClean="0">
                <a:solidFill>
                  <a:srgbClr val="C00000"/>
                </a:solidFill>
              </a:rPr>
              <a:t>Interpretation of the Spectral Results</a:t>
            </a:r>
            <a:endParaRPr lang="en-US" dirty="0"/>
          </a:p>
        </p:txBody>
      </p:sp>
      <p:sp>
        <p:nvSpPr>
          <p:cNvPr id="3" name="Content Placeholder 2"/>
          <p:cNvSpPr>
            <a:spLocks noGrp="1"/>
          </p:cNvSpPr>
          <p:nvPr>
            <p:ph idx="1"/>
          </p:nvPr>
        </p:nvSpPr>
        <p:spPr>
          <a:xfrm>
            <a:off x="457200" y="1143000"/>
            <a:ext cx="8229600" cy="5105400"/>
          </a:xfrm>
        </p:spPr>
        <p:txBody>
          <a:bodyPr>
            <a:normAutofit lnSpcReduction="10000"/>
          </a:bodyPr>
          <a:lstStyle/>
          <a:p>
            <a:pPr algn="just"/>
            <a:r>
              <a:rPr lang="en-US" sz="2400" dirty="0" smtClean="0">
                <a:solidFill>
                  <a:schemeClr val="tx1">
                    <a:lumMod val="95000"/>
                    <a:lumOff val="5000"/>
                  </a:schemeClr>
                </a:solidFill>
              </a:rPr>
              <a:t>The </a:t>
            </a:r>
            <a:r>
              <a:rPr lang="en-US" sz="2400" dirty="0" smtClean="0">
                <a:solidFill>
                  <a:schemeClr val="accent5">
                    <a:lumMod val="75000"/>
                  </a:schemeClr>
                </a:solidFill>
              </a:rPr>
              <a:t>spectra</a:t>
            </a:r>
            <a:r>
              <a:rPr lang="en-US" sz="2400" dirty="0" smtClean="0">
                <a:solidFill>
                  <a:schemeClr val="tx1">
                    <a:lumMod val="95000"/>
                    <a:lumOff val="5000"/>
                  </a:schemeClr>
                </a:solidFill>
              </a:rPr>
              <a:t> from the numerical model of ZG06 are </a:t>
            </a:r>
            <a:r>
              <a:rPr lang="en-US" sz="2400" dirty="0" smtClean="0">
                <a:solidFill>
                  <a:schemeClr val="accent5">
                    <a:lumMod val="75000"/>
                  </a:schemeClr>
                </a:solidFill>
              </a:rPr>
              <a:t>will fitted </a:t>
            </a:r>
            <a:r>
              <a:rPr lang="en-US" sz="2400" dirty="0" smtClean="0">
                <a:solidFill>
                  <a:schemeClr val="tx1">
                    <a:lumMod val="95000"/>
                    <a:lumOff val="5000"/>
                  </a:schemeClr>
                </a:solidFill>
              </a:rPr>
              <a:t>by the spectra computed from the 1-D analytical model at and </a:t>
            </a:r>
            <a:r>
              <a:rPr lang="en-US" sz="2400" dirty="0" smtClean="0">
                <a:solidFill>
                  <a:schemeClr val="accent5">
                    <a:lumMod val="75000"/>
                  </a:schemeClr>
                </a:solidFill>
              </a:rPr>
              <a:t>below 100 keV</a:t>
            </a:r>
            <a:r>
              <a:rPr lang="en-US" sz="2400" dirty="0" smtClean="0">
                <a:solidFill>
                  <a:schemeClr val="tx1">
                    <a:lumMod val="95000"/>
                    <a:lumOff val="5000"/>
                  </a:schemeClr>
                </a:solidFill>
              </a:rPr>
              <a:t>.  </a:t>
            </a:r>
          </a:p>
          <a:p>
            <a:pPr algn="just"/>
            <a:r>
              <a:rPr lang="en-US" sz="2400" dirty="0" smtClean="0">
                <a:solidFill>
                  <a:schemeClr val="tx1">
                    <a:lumMod val="95000"/>
                    <a:lumOff val="5000"/>
                  </a:schemeClr>
                </a:solidFill>
              </a:rPr>
              <a:t>Agreement is not good above 100 keV, however, especially for </a:t>
            </a:r>
            <a:r>
              <a:rPr lang="en-US" sz="2400" dirty="0" smtClean="0">
                <a:solidFill>
                  <a:schemeClr val="tx1">
                    <a:lumMod val="95000"/>
                    <a:lumOff val="5000"/>
                  </a:schemeClr>
                </a:solidFill>
                <a:sym typeface="Symbol"/>
              </a:rPr>
              <a:t> = 3.  The spectrum for </a:t>
            </a:r>
            <a:r>
              <a:rPr lang="en-US" sz="2400" dirty="0" smtClean="0">
                <a:solidFill>
                  <a:schemeClr val="accent5">
                    <a:lumMod val="75000"/>
                  </a:schemeClr>
                </a:solidFill>
                <a:sym typeface="Symbol"/>
              </a:rPr>
              <a:t> = 3 </a:t>
            </a:r>
            <a:r>
              <a:rPr lang="en-US" sz="2400" dirty="0" smtClean="0">
                <a:solidFill>
                  <a:schemeClr val="tx1">
                    <a:lumMod val="95000"/>
                    <a:lumOff val="5000"/>
                  </a:schemeClr>
                </a:solidFill>
                <a:sym typeface="Symbol"/>
              </a:rPr>
              <a:t>falls off rapidly above 100 keV in the analytical model because the value of V is high in the thick-target region, where the </a:t>
            </a:r>
            <a:r>
              <a:rPr lang="en-US" sz="2400" dirty="0" smtClean="0">
                <a:solidFill>
                  <a:schemeClr val="accent5">
                    <a:lumMod val="75000"/>
                  </a:schemeClr>
                </a:solidFill>
                <a:sym typeface="Symbol"/>
              </a:rPr>
              <a:t>high-energy cutoff has decreased to 384 keV – 130 keV = 254 keV</a:t>
            </a:r>
            <a:r>
              <a:rPr lang="en-US" sz="2400" dirty="0" smtClean="0">
                <a:solidFill>
                  <a:schemeClr val="tx1">
                    <a:lumMod val="95000"/>
                    <a:lumOff val="5000"/>
                  </a:schemeClr>
                </a:solidFill>
                <a:sym typeface="Symbol"/>
              </a:rPr>
              <a:t>.  The ZG06 spectrum does not show a cutoff significantly below the initial value of 384 keV.  </a:t>
            </a:r>
          </a:p>
          <a:p>
            <a:pPr algn="just"/>
            <a:r>
              <a:rPr lang="en-US" sz="2400" dirty="0" smtClean="0">
                <a:solidFill>
                  <a:schemeClr val="tx1">
                    <a:lumMod val="95000"/>
                    <a:lumOff val="5000"/>
                  </a:schemeClr>
                </a:solidFill>
                <a:sym typeface="Symbol"/>
              </a:rPr>
              <a:t>This decrease in the value of the high-energy cutoff with increasing potential drop V qualitatively explains why the spectral index at 100 keV becomes somewhat larger as the value of P</a:t>
            </a:r>
            <a:r>
              <a:rPr lang="en-US" sz="2400" baseline="-25000" dirty="0" smtClean="0">
                <a:solidFill>
                  <a:schemeClr val="tx1">
                    <a:lumMod val="95000"/>
                    <a:lumOff val="5000"/>
                  </a:schemeClr>
                </a:solidFill>
                <a:sym typeface="Symbol"/>
              </a:rPr>
              <a:t>e0</a:t>
            </a:r>
            <a:r>
              <a:rPr lang="en-US" sz="2400" dirty="0" smtClean="0">
                <a:solidFill>
                  <a:schemeClr val="tx1">
                    <a:lumMod val="95000"/>
                    <a:lumOff val="5000"/>
                  </a:schemeClr>
                </a:solidFill>
                <a:sym typeface="Symbol"/>
              </a:rPr>
              <a:t> increases (seen in Fig. 11 of ZG06).  </a:t>
            </a:r>
            <a:endParaRPr lang="en-US" sz="2400"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C00000"/>
                </a:solidFill>
              </a:rPr>
              <a:t>Spectra and Spectral Indices</a:t>
            </a:r>
            <a:br>
              <a:rPr lang="en-US" dirty="0" smtClean="0">
                <a:solidFill>
                  <a:srgbClr val="C00000"/>
                </a:solidFill>
              </a:rPr>
            </a:br>
            <a:r>
              <a:rPr lang="en-US" dirty="0" smtClean="0">
                <a:solidFill>
                  <a:srgbClr val="C00000"/>
                </a:solidFill>
              </a:rPr>
              <a:t>from ZG06</a:t>
            </a:r>
            <a:endParaRPr lang="en-US" dirty="0">
              <a:solidFill>
                <a:srgbClr val="C00000"/>
              </a:solidFill>
            </a:endParaRPr>
          </a:p>
        </p:txBody>
      </p:sp>
      <p:pic>
        <p:nvPicPr>
          <p:cNvPr id="23554" name="Picture 2"/>
          <p:cNvPicPr>
            <a:picLocks noChangeAspect="1" noChangeArrowheads="1"/>
          </p:cNvPicPr>
          <p:nvPr/>
        </p:nvPicPr>
        <p:blipFill>
          <a:blip r:embed="rId2" cstate="print"/>
          <a:srcRect/>
          <a:stretch>
            <a:fillRect/>
          </a:stretch>
        </p:blipFill>
        <p:spPr bwMode="auto">
          <a:xfrm>
            <a:off x="1204913" y="1638320"/>
            <a:ext cx="6734175" cy="4800600"/>
          </a:xfrm>
          <a:prstGeom prst="rect">
            <a:avLst/>
          </a:prstGeom>
          <a:noFill/>
          <a:ln w="9525">
            <a:noFill/>
            <a:miter lim="800000"/>
            <a:headEnd/>
            <a:tailEnd/>
          </a:ln>
        </p:spPr>
      </p:pic>
      <p:sp>
        <p:nvSpPr>
          <p:cNvPr id="5" name="TextBox 4"/>
          <p:cNvSpPr txBox="1"/>
          <p:nvPr/>
        </p:nvSpPr>
        <p:spPr>
          <a:xfrm>
            <a:off x="1703955" y="5694359"/>
            <a:ext cx="2133600" cy="383187"/>
          </a:xfrm>
          <a:prstGeom prst="rect">
            <a:avLst/>
          </a:prstGeom>
          <a:noFill/>
        </p:spPr>
        <p:txBody>
          <a:bodyPr wrap="square" rtlCol="0">
            <a:spAutoFit/>
          </a:bodyPr>
          <a:lstStyle/>
          <a:p>
            <a:r>
              <a:rPr lang="en-US" dirty="0" smtClean="0">
                <a:solidFill>
                  <a:schemeClr val="accent5">
                    <a:lumMod val="75000"/>
                  </a:schemeClr>
                </a:solidFill>
                <a:sym typeface="Symbol"/>
              </a:rPr>
              <a:t>P</a:t>
            </a:r>
            <a:r>
              <a:rPr lang="en-US" baseline="-25000" dirty="0" smtClean="0">
                <a:solidFill>
                  <a:schemeClr val="accent5">
                    <a:lumMod val="75000"/>
                  </a:schemeClr>
                </a:solidFill>
                <a:sym typeface="Symbol"/>
              </a:rPr>
              <a:t>e0</a:t>
            </a:r>
            <a:r>
              <a:rPr lang="en-US" dirty="0" smtClean="0">
                <a:solidFill>
                  <a:schemeClr val="accent5">
                    <a:lumMod val="75000"/>
                  </a:schemeClr>
                </a:solidFill>
              </a:rPr>
              <a:t> = </a:t>
            </a:r>
            <a:r>
              <a:rPr lang="en-US" dirty="0" smtClean="0">
                <a:solidFill>
                  <a:schemeClr val="accent5">
                    <a:lumMod val="75000"/>
                  </a:schemeClr>
                </a:solidFill>
                <a:sym typeface="Symbol"/>
              </a:rPr>
              <a:t>10</a:t>
            </a:r>
            <a:r>
              <a:rPr lang="en-US" baseline="30000" dirty="0" smtClean="0">
                <a:solidFill>
                  <a:schemeClr val="accent5">
                    <a:lumMod val="75000"/>
                  </a:schemeClr>
                </a:solidFill>
                <a:sym typeface="Symbol"/>
              </a:rPr>
              <a:t>12</a:t>
            </a:r>
            <a:r>
              <a:rPr lang="en-US" dirty="0" smtClean="0">
                <a:solidFill>
                  <a:schemeClr val="accent5">
                    <a:lumMod val="75000"/>
                  </a:schemeClr>
                </a:solidFill>
                <a:sym typeface="Symbol"/>
              </a:rPr>
              <a:t> erg cm</a:t>
            </a:r>
            <a:r>
              <a:rPr lang="en-US" baseline="30000" dirty="0" smtClean="0">
                <a:solidFill>
                  <a:schemeClr val="accent5">
                    <a:lumMod val="75000"/>
                  </a:schemeClr>
                </a:solidFill>
                <a:sym typeface="Symbol"/>
              </a:rPr>
              <a:t>-2</a:t>
            </a:r>
            <a:r>
              <a:rPr lang="en-US" dirty="0" smtClean="0">
                <a:solidFill>
                  <a:schemeClr val="accent5">
                    <a:lumMod val="75000"/>
                  </a:schemeClr>
                </a:solidFill>
                <a:sym typeface="Symbol"/>
              </a:rPr>
              <a:t> s</a:t>
            </a:r>
            <a:r>
              <a:rPr lang="en-US" baseline="30000" dirty="0" smtClean="0">
                <a:solidFill>
                  <a:schemeClr val="accent5">
                    <a:lumMod val="75000"/>
                  </a:schemeClr>
                </a:solidFill>
                <a:sym typeface="Symbol"/>
              </a:rPr>
              <a:t>-1</a:t>
            </a:r>
            <a:endParaRPr lang="en-US" dirty="0">
              <a:solidFill>
                <a:schemeClr val="accent5">
                  <a:lumMod val="75000"/>
                </a:schemeClr>
              </a:solidFill>
            </a:endParaRPr>
          </a:p>
        </p:txBody>
      </p:sp>
      <p:sp>
        <p:nvSpPr>
          <p:cNvPr id="6" name="TextBox 5"/>
          <p:cNvSpPr txBox="1"/>
          <p:nvPr/>
        </p:nvSpPr>
        <p:spPr>
          <a:xfrm>
            <a:off x="1703950" y="3311294"/>
            <a:ext cx="2133600" cy="383187"/>
          </a:xfrm>
          <a:prstGeom prst="rect">
            <a:avLst/>
          </a:prstGeom>
          <a:noFill/>
        </p:spPr>
        <p:txBody>
          <a:bodyPr wrap="square" rtlCol="0">
            <a:spAutoFit/>
          </a:bodyPr>
          <a:lstStyle/>
          <a:p>
            <a:r>
              <a:rPr lang="en-US" dirty="0" smtClean="0">
                <a:solidFill>
                  <a:schemeClr val="accent5">
                    <a:lumMod val="75000"/>
                  </a:schemeClr>
                </a:solidFill>
                <a:sym typeface="Symbol"/>
              </a:rPr>
              <a:t>P</a:t>
            </a:r>
            <a:r>
              <a:rPr lang="en-US" baseline="-25000" dirty="0" smtClean="0">
                <a:solidFill>
                  <a:schemeClr val="accent5">
                    <a:lumMod val="75000"/>
                  </a:schemeClr>
                </a:solidFill>
                <a:sym typeface="Symbol"/>
              </a:rPr>
              <a:t>e0</a:t>
            </a:r>
            <a:r>
              <a:rPr lang="en-US" dirty="0" smtClean="0">
                <a:solidFill>
                  <a:schemeClr val="accent5">
                    <a:lumMod val="75000"/>
                  </a:schemeClr>
                </a:solidFill>
              </a:rPr>
              <a:t> = </a:t>
            </a:r>
            <a:r>
              <a:rPr lang="en-US" dirty="0" smtClean="0">
                <a:solidFill>
                  <a:schemeClr val="accent5">
                    <a:lumMod val="75000"/>
                  </a:schemeClr>
                </a:solidFill>
                <a:sym typeface="Symbol"/>
              </a:rPr>
              <a:t>10</a:t>
            </a:r>
            <a:r>
              <a:rPr lang="en-US" baseline="30000" dirty="0" smtClean="0">
                <a:solidFill>
                  <a:schemeClr val="accent5">
                    <a:lumMod val="75000"/>
                  </a:schemeClr>
                </a:solidFill>
                <a:sym typeface="Symbol"/>
              </a:rPr>
              <a:t>8</a:t>
            </a:r>
            <a:r>
              <a:rPr lang="en-US" dirty="0" smtClean="0">
                <a:solidFill>
                  <a:schemeClr val="accent5">
                    <a:lumMod val="75000"/>
                  </a:schemeClr>
                </a:solidFill>
                <a:sym typeface="Symbol"/>
              </a:rPr>
              <a:t> </a:t>
            </a:r>
            <a:r>
              <a:rPr lang="en-US" dirty="0" smtClean="0">
                <a:solidFill>
                  <a:schemeClr val="accent5">
                    <a:lumMod val="75000"/>
                  </a:schemeClr>
                </a:solidFill>
                <a:sym typeface="Symbol"/>
              </a:rPr>
              <a:t>erg cm</a:t>
            </a:r>
            <a:r>
              <a:rPr lang="en-US" baseline="30000" dirty="0" smtClean="0">
                <a:solidFill>
                  <a:schemeClr val="accent5">
                    <a:lumMod val="75000"/>
                  </a:schemeClr>
                </a:solidFill>
                <a:sym typeface="Symbol"/>
              </a:rPr>
              <a:t>-2</a:t>
            </a:r>
            <a:r>
              <a:rPr lang="en-US" dirty="0" smtClean="0">
                <a:solidFill>
                  <a:schemeClr val="accent5">
                    <a:lumMod val="75000"/>
                  </a:schemeClr>
                </a:solidFill>
                <a:sym typeface="Symbol"/>
              </a:rPr>
              <a:t> s</a:t>
            </a:r>
            <a:r>
              <a:rPr lang="en-US" baseline="30000" dirty="0" smtClean="0">
                <a:solidFill>
                  <a:schemeClr val="accent5">
                    <a:lumMod val="75000"/>
                  </a:schemeClr>
                </a:solidFill>
                <a:sym typeface="Symbol"/>
              </a:rPr>
              <a:t>-1</a:t>
            </a:r>
            <a:endParaRPr lang="en-US" dirty="0">
              <a:solidFill>
                <a:schemeClr val="accent5">
                  <a:lumMod val="75000"/>
                </a:schemeClr>
              </a:solidFill>
            </a:endParaRPr>
          </a:p>
        </p:txBody>
      </p:sp>
      <p:sp>
        <p:nvSpPr>
          <p:cNvPr id="7" name="TextBox 6"/>
          <p:cNvSpPr txBox="1"/>
          <p:nvPr/>
        </p:nvSpPr>
        <p:spPr>
          <a:xfrm>
            <a:off x="3255670" y="1995101"/>
            <a:ext cx="533400" cy="307777"/>
          </a:xfrm>
          <a:prstGeom prst="rect">
            <a:avLst/>
          </a:prstGeom>
          <a:noFill/>
        </p:spPr>
        <p:txBody>
          <a:bodyPr wrap="square" rtlCol="0">
            <a:spAutoFit/>
          </a:bodyPr>
          <a:lstStyle/>
          <a:p>
            <a:r>
              <a:rPr lang="en-US" sz="1400" dirty="0" smtClean="0">
                <a:solidFill>
                  <a:schemeClr val="accent5">
                    <a:lumMod val="75000"/>
                  </a:schemeClr>
                </a:solidFill>
                <a:sym typeface="Symbol"/>
              </a:rPr>
              <a:t> = 3</a:t>
            </a:r>
            <a:endParaRPr lang="en-US" sz="1400" dirty="0">
              <a:solidFill>
                <a:schemeClr val="accent5">
                  <a:lumMod val="75000"/>
                </a:schemeClr>
              </a:solidFill>
              <a:sym typeface="Symbol"/>
            </a:endParaRPr>
          </a:p>
        </p:txBody>
      </p:sp>
      <p:sp>
        <p:nvSpPr>
          <p:cNvPr id="8" name="TextBox 7"/>
          <p:cNvSpPr txBox="1"/>
          <p:nvPr/>
        </p:nvSpPr>
        <p:spPr>
          <a:xfrm>
            <a:off x="3255665" y="2590861"/>
            <a:ext cx="533400" cy="307777"/>
          </a:xfrm>
          <a:prstGeom prst="rect">
            <a:avLst/>
          </a:prstGeom>
          <a:noFill/>
        </p:spPr>
        <p:txBody>
          <a:bodyPr wrap="square" rtlCol="0">
            <a:spAutoFit/>
          </a:bodyPr>
          <a:lstStyle/>
          <a:p>
            <a:r>
              <a:rPr lang="en-US" sz="1400" dirty="0" smtClean="0">
                <a:solidFill>
                  <a:schemeClr val="accent5">
                    <a:lumMod val="75000"/>
                  </a:schemeClr>
                </a:solidFill>
                <a:sym typeface="Symbol"/>
              </a:rPr>
              <a:t> = </a:t>
            </a:r>
            <a:r>
              <a:rPr lang="en-US" sz="1400" dirty="0" smtClean="0">
                <a:solidFill>
                  <a:schemeClr val="accent5">
                    <a:lumMod val="75000"/>
                  </a:schemeClr>
                </a:solidFill>
                <a:sym typeface="Symbol"/>
              </a:rPr>
              <a:t>7</a:t>
            </a:r>
            <a:endParaRPr lang="en-US" sz="1400" dirty="0">
              <a:solidFill>
                <a:schemeClr val="accent5">
                  <a:lumMod val="75000"/>
                </a:schemeClr>
              </a:solidFill>
              <a:sym typeface="Symbol"/>
            </a:endParaRPr>
          </a:p>
        </p:txBody>
      </p:sp>
      <p:sp>
        <p:nvSpPr>
          <p:cNvPr id="9" name="TextBox 8"/>
          <p:cNvSpPr txBox="1"/>
          <p:nvPr/>
        </p:nvSpPr>
        <p:spPr>
          <a:xfrm>
            <a:off x="2576939" y="4128650"/>
            <a:ext cx="817418" cy="307777"/>
          </a:xfrm>
          <a:prstGeom prst="rect">
            <a:avLst/>
          </a:prstGeom>
          <a:noFill/>
        </p:spPr>
        <p:txBody>
          <a:bodyPr wrap="square" rtlCol="0">
            <a:spAutoFit/>
          </a:bodyPr>
          <a:lstStyle/>
          <a:p>
            <a:r>
              <a:rPr lang="en-US" sz="1400" dirty="0" smtClean="0">
                <a:solidFill>
                  <a:schemeClr val="accent5">
                    <a:lumMod val="75000"/>
                  </a:schemeClr>
                </a:solidFill>
                <a:sym typeface="Symbol"/>
              </a:rPr>
              <a:t>20 keV</a:t>
            </a:r>
          </a:p>
        </p:txBody>
      </p:sp>
      <p:sp>
        <p:nvSpPr>
          <p:cNvPr id="10" name="TextBox 9"/>
          <p:cNvSpPr txBox="1"/>
          <p:nvPr/>
        </p:nvSpPr>
        <p:spPr>
          <a:xfrm>
            <a:off x="3505219" y="4516585"/>
            <a:ext cx="817418" cy="307777"/>
          </a:xfrm>
          <a:prstGeom prst="rect">
            <a:avLst/>
          </a:prstGeom>
          <a:noFill/>
        </p:spPr>
        <p:txBody>
          <a:bodyPr wrap="square" rtlCol="0">
            <a:spAutoFit/>
          </a:bodyPr>
          <a:lstStyle/>
          <a:p>
            <a:r>
              <a:rPr lang="en-US" sz="1400" dirty="0" smtClean="0">
                <a:solidFill>
                  <a:schemeClr val="accent5">
                    <a:lumMod val="75000"/>
                  </a:schemeClr>
                </a:solidFill>
                <a:sym typeface="Symbol"/>
              </a:rPr>
              <a:t>100 </a:t>
            </a:r>
            <a:r>
              <a:rPr lang="en-US" sz="1400" dirty="0" smtClean="0">
                <a:solidFill>
                  <a:schemeClr val="accent5">
                    <a:lumMod val="75000"/>
                  </a:schemeClr>
                </a:solidFill>
                <a:sym typeface="Symbol"/>
              </a:rPr>
              <a:t>keV</a:t>
            </a:r>
          </a:p>
        </p:txBody>
      </p:sp>
      <p:sp>
        <p:nvSpPr>
          <p:cNvPr id="11" name="TextBox 10"/>
          <p:cNvSpPr txBox="1"/>
          <p:nvPr/>
        </p:nvSpPr>
        <p:spPr>
          <a:xfrm>
            <a:off x="6345370" y="3422129"/>
            <a:ext cx="2133600" cy="338554"/>
          </a:xfrm>
          <a:prstGeom prst="rect">
            <a:avLst/>
          </a:prstGeom>
          <a:noFill/>
        </p:spPr>
        <p:txBody>
          <a:bodyPr wrap="square" rtlCol="0">
            <a:spAutoFit/>
          </a:bodyPr>
          <a:lstStyle/>
          <a:p>
            <a:r>
              <a:rPr lang="en-US" sz="1600" dirty="0" smtClean="0">
                <a:solidFill>
                  <a:schemeClr val="accent5">
                    <a:lumMod val="75000"/>
                  </a:schemeClr>
                </a:solidFill>
                <a:sym typeface="Symbol"/>
              </a:rPr>
              <a:t>10</a:t>
            </a:r>
            <a:r>
              <a:rPr lang="en-US" sz="1600" baseline="30000" dirty="0" smtClean="0">
                <a:solidFill>
                  <a:schemeClr val="accent5">
                    <a:lumMod val="75000"/>
                  </a:schemeClr>
                </a:solidFill>
                <a:sym typeface="Symbol"/>
              </a:rPr>
              <a:t>12</a:t>
            </a:r>
            <a:r>
              <a:rPr lang="en-US" sz="1600" dirty="0" smtClean="0">
                <a:solidFill>
                  <a:schemeClr val="accent5">
                    <a:lumMod val="75000"/>
                  </a:schemeClr>
                </a:solidFill>
                <a:sym typeface="Symbol"/>
              </a:rPr>
              <a:t> </a:t>
            </a:r>
            <a:r>
              <a:rPr lang="en-US" sz="1600" dirty="0" smtClean="0">
                <a:solidFill>
                  <a:schemeClr val="accent5">
                    <a:lumMod val="75000"/>
                  </a:schemeClr>
                </a:solidFill>
                <a:sym typeface="Symbol"/>
              </a:rPr>
              <a:t>erg cm</a:t>
            </a:r>
            <a:r>
              <a:rPr lang="en-US" sz="1600" baseline="30000" dirty="0" smtClean="0">
                <a:solidFill>
                  <a:schemeClr val="accent5">
                    <a:lumMod val="75000"/>
                  </a:schemeClr>
                </a:solidFill>
                <a:sym typeface="Symbol"/>
              </a:rPr>
              <a:t>-2</a:t>
            </a:r>
            <a:r>
              <a:rPr lang="en-US" sz="1600" dirty="0" smtClean="0">
                <a:solidFill>
                  <a:schemeClr val="accent5">
                    <a:lumMod val="75000"/>
                  </a:schemeClr>
                </a:solidFill>
                <a:sym typeface="Symbol"/>
              </a:rPr>
              <a:t> s</a:t>
            </a:r>
            <a:r>
              <a:rPr lang="en-US" sz="1600" baseline="30000" dirty="0" smtClean="0">
                <a:solidFill>
                  <a:schemeClr val="accent5">
                    <a:lumMod val="75000"/>
                  </a:schemeClr>
                </a:solidFill>
                <a:sym typeface="Symbol"/>
              </a:rPr>
              <a:t>-1</a:t>
            </a:r>
            <a:endParaRPr lang="en-US" sz="1600" dirty="0">
              <a:solidFill>
                <a:schemeClr val="accent5">
                  <a:lumMod val="75000"/>
                </a:schemeClr>
              </a:solidFill>
            </a:endParaRPr>
          </a:p>
        </p:txBody>
      </p:sp>
      <p:sp>
        <p:nvSpPr>
          <p:cNvPr id="12" name="TextBox 11"/>
          <p:cNvSpPr txBox="1"/>
          <p:nvPr/>
        </p:nvSpPr>
        <p:spPr>
          <a:xfrm>
            <a:off x="6345365" y="3103459"/>
            <a:ext cx="2133600" cy="338554"/>
          </a:xfrm>
          <a:prstGeom prst="rect">
            <a:avLst/>
          </a:prstGeom>
          <a:noFill/>
        </p:spPr>
        <p:txBody>
          <a:bodyPr wrap="square" rtlCol="0">
            <a:spAutoFit/>
          </a:bodyPr>
          <a:lstStyle/>
          <a:p>
            <a:r>
              <a:rPr lang="en-US" sz="1600" dirty="0" smtClean="0">
                <a:solidFill>
                  <a:schemeClr val="accent5">
                    <a:lumMod val="75000"/>
                  </a:schemeClr>
                </a:solidFill>
                <a:sym typeface="Symbol"/>
              </a:rPr>
              <a:t>10</a:t>
            </a:r>
            <a:r>
              <a:rPr lang="en-US" sz="1600" baseline="30000" dirty="0" smtClean="0">
                <a:solidFill>
                  <a:schemeClr val="accent5">
                    <a:lumMod val="75000"/>
                  </a:schemeClr>
                </a:solidFill>
                <a:sym typeface="Symbol"/>
              </a:rPr>
              <a:t>10</a:t>
            </a:r>
            <a:endParaRPr lang="en-US" sz="1600" dirty="0">
              <a:solidFill>
                <a:schemeClr val="accent5">
                  <a:lumMod val="75000"/>
                </a:schemeClr>
              </a:solidFill>
            </a:endParaRPr>
          </a:p>
        </p:txBody>
      </p:sp>
      <p:sp>
        <p:nvSpPr>
          <p:cNvPr id="13" name="TextBox 12"/>
          <p:cNvSpPr txBox="1"/>
          <p:nvPr/>
        </p:nvSpPr>
        <p:spPr>
          <a:xfrm>
            <a:off x="6359215" y="2770934"/>
            <a:ext cx="2133600" cy="338554"/>
          </a:xfrm>
          <a:prstGeom prst="rect">
            <a:avLst/>
          </a:prstGeom>
          <a:noFill/>
        </p:spPr>
        <p:txBody>
          <a:bodyPr wrap="square" rtlCol="0">
            <a:spAutoFit/>
          </a:bodyPr>
          <a:lstStyle/>
          <a:p>
            <a:r>
              <a:rPr lang="en-US" sz="1600" dirty="0" smtClean="0">
                <a:solidFill>
                  <a:schemeClr val="accent5">
                    <a:lumMod val="75000"/>
                  </a:schemeClr>
                </a:solidFill>
                <a:sym typeface="Symbol"/>
              </a:rPr>
              <a:t>10</a:t>
            </a:r>
            <a:r>
              <a:rPr lang="en-US" sz="1600" baseline="30000" dirty="0" smtClean="0">
                <a:solidFill>
                  <a:schemeClr val="accent5">
                    <a:lumMod val="75000"/>
                  </a:schemeClr>
                </a:solidFill>
                <a:sym typeface="Symbol"/>
              </a:rPr>
              <a:t>8</a:t>
            </a:r>
            <a:endParaRPr lang="en-US" sz="1600" dirty="0">
              <a:solidFill>
                <a:schemeClr val="accent5">
                  <a:lumMod val="75000"/>
                </a:schemeClr>
              </a:solidFill>
            </a:endParaRPr>
          </a:p>
        </p:txBody>
      </p:sp>
      <p:sp>
        <p:nvSpPr>
          <p:cNvPr id="14" name="TextBox 13"/>
          <p:cNvSpPr txBox="1"/>
          <p:nvPr/>
        </p:nvSpPr>
        <p:spPr>
          <a:xfrm>
            <a:off x="7218195" y="5264876"/>
            <a:ext cx="533400" cy="307777"/>
          </a:xfrm>
          <a:prstGeom prst="rect">
            <a:avLst/>
          </a:prstGeom>
          <a:noFill/>
        </p:spPr>
        <p:txBody>
          <a:bodyPr wrap="square" rtlCol="0">
            <a:spAutoFit/>
          </a:bodyPr>
          <a:lstStyle/>
          <a:p>
            <a:r>
              <a:rPr lang="en-US" sz="1400" dirty="0" smtClean="0">
                <a:solidFill>
                  <a:schemeClr val="accent5">
                    <a:lumMod val="75000"/>
                  </a:schemeClr>
                </a:solidFill>
                <a:sym typeface="Symbol"/>
              </a:rPr>
              <a:t> = 3</a:t>
            </a:r>
            <a:endParaRPr lang="en-US" sz="1400" dirty="0">
              <a:solidFill>
                <a:schemeClr val="accent5">
                  <a:lumMod val="75000"/>
                </a:schemeClr>
              </a:solidFill>
              <a:sym typeface="Symbol"/>
            </a:endParaRPr>
          </a:p>
        </p:txBody>
      </p:sp>
      <p:sp>
        <p:nvSpPr>
          <p:cNvPr id="15" name="TextBox 14"/>
          <p:cNvSpPr txBox="1"/>
          <p:nvPr/>
        </p:nvSpPr>
        <p:spPr>
          <a:xfrm>
            <a:off x="7218190" y="4710671"/>
            <a:ext cx="533400" cy="307777"/>
          </a:xfrm>
          <a:prstGeom prst="rect">
            <a:avLst/>
          </a:prstGeom>
          <a:noFill/>
        </p:spPr>
        <p:txBody>
          <a:bodyPr wrap="square" rtlCol="0">
            <a:spAutoFit/>
          </a:bodyPr>
          <a:lstStyle/>
          <a:p>
            <a:r>
              <a:rPr lang="en-US" sz="1400" dirty="0" smtClean="0">
                <a:solidFill>
                  <a:schemeClr val="accent5">
                    <a:lumMod val="75000"/>
                  </a:schemeClr>
                </a:solidFill>
                <a:sym typeface="Symbol"/>
              </a:rPr>
              <a:t> = </a:t>
            </a:r>
            <a:r>
              <a:rPr lang="en-US" sz="1400" dirty="0" smtClean="0">
                <a:solidFill>
                  <a:schemeClr val="accent5">
                    <a:lumMod val="75000"/>
                  </a:schemeClr>
                </a:solidFill>
                <a:sym typeface="Symbol"/>
              </a:rPr>
              <a:t>5</a:t>
            </a:r>
            <a:endParaRPr lang="en-US" sz="1400" dirty="0">
              <a:solidFill>
                <a:schemeClr val="accent5">
                  <a:lumMod val="75000"/>
                </a:schemeClr>
              </a:solidFill>
              <a:sym typeface="Symbol"/>
            </a:endParaRPr>
          </a:p>
        </p:txBody>
      </p:sp>
      <p:sp>
        <p:nvSpPr>
          <p:cNvPr id="16" name="TextBox 15"/>
          <p:cNvSpPr txBox="1"/>
          <p:nvPr/>
        </p:nvSpPr>
        <p:spPr>
          <a:xfrm>
            <a:off x="6760975" y="4308876"/>
            <a:ext cx="533400" cy="307777"/>
          </a:xfrm>
          <a:prstGeom prst="rect">
            <a:avLst/>
          </a:prstGeom>
          <a:noFill/>
        </p:spPr>
        <p:txBody>
          <a:bodyPr wrap="square" rtlCol="0">
            <a:spAutoFit/>
          </a:bodyPr>
          <a:lstStyle/>
          <a:p>
            <a:r>
              <a:rPr lang="en-US" sz="1400" dirty="0" smtClean="0">
                <a:solidFill>
                  <a:schemeClr val="accent5">
                    <a:lumMod val="75000"/>
                  </a:schemeClr>
                </a:solidFill>
                <a:sym typeface="Symbol"/>
              </a:rPr>
              <a:t> = </a:t>
            </a:r>
            <a:r>
              <a:rPr lang="en-US" sz="1400" dirty="0" smtClean="0">
                <a:solidFill>
                  <a:schemeClr val="accent5">
                    <a:lumMod val="75000"/>
                  </a:schemeClr>
                </a:solidFill>
                <a:sym typeface="Symbol"/>
              </a:rPr>
              <a:t>7</a:t>
            </a:r>
            <a:endParaRPr lang="en-US" sz="1400" dirty="0">
              <a:solidFill>
                <a:schemeClr val="accent5">
                  <a:lumMod val="75000"/>
                </a:schemeClr>
              </a:solidFill>
              <a:sym typeface="Symbol"/>
            </a:endParaRPr>
          </a:p>
        </p:txBody>
      </p:sp>
      <p:sp>
        <p:nvSpPr>
          <p:cNvPr id="17" name="TextBox 16"/>
          <p:cNvSpPr txBox="1"/>
          <p:nvPr/>
        </p:nvSpPr>
        <p:spPr>
          <a:xfrm>
            <a:off x="5902046" y="2092032"/>
            <a:ext cx="623455" cy="369332"/>
          </a:xfrm>
          <a:prstGeom prst="rect">
            <a:avLst/>
          </a:prstGeom>
          <a:noFill/>
        </p:spPr>
        <p:txBody>
          <a:bodyPr wrap="square" rtlCol="0">
            <a:spAutoFit/>
          </a:bodyPr>
          <a:lstStyle/>
          <a:p>
            <a:r>
              <a:rPr lang="en-US" dirty="0" smtClean="0">
                <a:sym typeface="Symbol"/>
              </a:rPr>
              <a:t></a:t>
            </a:r>
            <a:r>
              <a:rPr lang="en-US" baseline="-25000" dirty="0" smtClean="0">
                <a:sym typeface="Symbol"/>
              </a:rPr>
              <a:t>high</a:t>
            </a:r>
            <a:endParaRPr lang="en-US" baseline="-25000" dirty="0"/>
          </a:p>
        </p:txBody>
      </p:sp>
      <p:sp>
        <p:nvSpPr>
          <p:cNvPr id="18" name="TextBox 17"/>
          <p:cNvSpPr txBox="1"/>
          <p:nvPr/>
        </p:nvSpPr>
        <p:spPr>
          <a:xfrm>
            <a:off x="6885746" y="2466112"/>
            <a:ext cx="623455" cy="369332"/>
          </a:xfrm>
          <a:prstGeom prst="rect">
            <a:avLst/>
          </a:prstGeom>
          <a:noFill/>
        </p:spPr>
        <p:txBody>
          <a:bodyPr wrap="square" rtlCol="0">
            <a:spAutoFit/>
          </a:bodyPr>
          <a:lstStyle/>
          <a:p>
            <a:r>
              <a:rPr lang="en-US" dirty="0" smtClean="0">
                <a:sym typeface="Symbol"/>
              </a:rPr>
              <a:t></a:t>
            </a:r>
            <a:r>
              <a:rPr lang="en-US" baseline="-25000" dirty="0" smtClean="0">
                <a:sym typeface="Symbol"/>
              </a:rPr>
              <a:t>low</a:t>
            </a:r>
            <a:endParaRPr lang="en-US" baseline="-25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Ecutoff_zg06_v2.eps"/>
          <p:cNvPicPr>
            <a:picLocks noChangeAspect="1"/>
          </p:cNvPicPr>
          <p:nvPr/>
        </p:nvPicPr>
        <p:blipFill>
          <a:blip r:embed="rId3" cstate="print"/>
          <a:stretch>
            <a:fillRect/>
          </a:stretch>
        </p:blipFill>
        <p:spPr>
          <a:xfrm>
            <a:off x="487947" y="1454736"/>
            <a:ext cx="8122653" cy="5010658"/>
          </a:xfrm>
          <a:prstGeom prst="rect">
            <a:avLst/>
          </a:prstGeom>
        </p:spPr>
      </p:pic>
      <p:sp>
        <p:nvSpPr>
          <p:cNvPr id="2" name="Title 1"/>
          <p:cNvSpPr>
            <a:spLocks noGrp="1"/>
          </p:cNvSpPr>
          <p:nvPr>
            <p:ph type="title"/>
          </p:nvPr>
        </p:nvSpPr>
        <p:spPr>
          <a:xfrm>
            <a:off x="457200" y="246927"/>
            <a:ext cx="8229600" cy="1069253"/>
          </a:xfrm>
        </p:spPr>
        <p:txBody>
          <a:bodyPr>
            <a:normAutofit/>
          </a:bodyPr>
          <a:lstStyle/>
          <a:p>
            <a:r>
              <a:rPr lang="en-US" sz="3200" dirty="0" smtClean="0">
                <a:solidFill>
                  <a:schemeClr val="tx2"/>
                </a:solidFill>
              </a:rPr>
              <a:t>Potential Drop V vs. Column Density </a:t>
            </a:r>
            <a:r>
              <a:rPr lang="en-US" sz="3200" dirty="0" smtClean="0">
                <a:solidFill>
                  <a:schemeClr val="tx2"/>
                </a:solidFill>
              </a:rPr>
              <a:t>N</a:t>
            </a:r>
            <a:br>
              <a:rPr lang="en-US" sz="3200" dirty="0" smtClean="0">
                <a:solidFill>
                  <a:schemeClr val="tx2"/>
                </a:solidFill>
              </a:rPr>
            </a:br>
            <a:r>
              <a:rPr lang="en-US" sz="3200" dirty="0" smtClean="0">
                <a:solidFill>
                  <a:schemeClr val="tx2"/>
                </a:solidFill>
              </a:rPr>
              <a:t>from the 1-D Model with Constant n &amp; T</a:t>
            </a:r>
            <a:endParaRPr lang="en-US" sz="3200" dirty="0">
              <a:solidFill>
                <a:schemeClr val="tx2"/>
              </a:solidFill>
            </a:endParaRPr>
          </a:p>
        </p:txBody>
      </p:sp>
      <p:pic>
        <p:nvPicPr>
          <p:cNvPr id="5" name="Picture 4" descr="Ecutoff_zg06.eps"/>
          <p:cNvPicPr>
            <a:picLocks noChangeAspect="1"/>
          </p:cNvPicPr>
          <p:nvPr/>
        </p:nvPicPr>
        <p:blipFill>
          <a:blip r:embed="rId4" cstate="print"/>
          <a:stretch>
            <a:fillRect/>
          </a:stretch>
        </p:blipFill>
        <p:spPr>
          <a:xfrm>
            <a:off x="491760" y="1454735"/>
            <a:ext cx="8118840" cy="5008306"/>
          </a:xfrm>
          <a:prstGeom prst="rect">
            <a:avLst/>
          </a:prstGeom>
        </p:spPr>
      </p:pic>
      <p:sp>
        <p:nvSpPr>
          <p:cNvPr id="6" name="TextBox 5"/>
          <p:cNvSpPr txBox="1"/>
          <p:nvPr/>
        </p:nvSpPr>
        <p:spPr>
          <a:xfrm>
            <a:off x="1447800" y="2457003"/>
            <a:ext cx="990600" cy="369332"/>
          </a:xfrm>
          <a:prstGeom prst="rect">
            <a:avLst/>
          </a:prstGeom>
          <a:noFill/>
        </p:spPr>
        <p:txBody>
          <a:bodyPr wrap="square" rtlCol="0">
            <a:spAutoFit/>
          </a:bodyPr>
          <a:lstStyle/>
          <a:p>
            <a:r>
              <a:rPr lang="en-US" dirty="0" smtClean="0">
                <a:solidFill>
                  <a:srgbClr val="0070C0"/>
                </a:solidFill>
              </a:rPr>
              <a:t>130 keV</a:t>
            </a:r>
            <a:endParaRPr lang="en-US" dirty="0">
              <a:solidFill>
                <a:srgbClr val="0070C0"/>
              </a:solidFill>
            </a:endParaRPr>
          </a:p>
        </p:txBody>
      </p:sp>
      <p:sp>
        <p:nvSpPr>
          <p:cNvPr id="7" name="TextBox 6"/>
          <p:cNvSpPr txBox="1"/>
          <p:nvPr/>
        </p:nvSpPr>
        <p:spPr>
          <a:xfrm>
            <a:off x="1447800" y="3904803"/>
            <a:ext cx="990600" cy="369332"/>
          </a:xfrm>
          <a:prstGeom prst="rect">
            <a:avLst/>
          </a:prstGeom>
          <a:noFill/>
        </p:spPr>
        <p:txBody>
          <a:bodyPr wrap="square" rtlCol="0">
            <a:spAutoFit/>
          </a:bodyPr>
          <a:lstStyle/>
          <a:p>
            <a:r>
              <a:rPr lang="en-US" dirty="0" smtClean="0">
                <a:solidFill>
                  <a:srgbClr val="0070C0"/>
                </a:solidFill>
              </a:rPr>
              <a:t>14 keV</a:t>
            </a:r>
            <a:endParaRPr lang="en-US" dirty="0">
              <a:solidFill>
                <a:srgbClr val="0070C0"/>
              </a:solidFill>
            </a:endParaRPr>
          </a:p>
        </p:txBody>
      </p:sp>
      <p:sp>
        <p:nvSpPr>
          <p:cNvPr id="8" name="TextBox 7"/>
          <p:cNvSpPr txBox="1"/>
          <p:nvPr/>
        </p:nvSpPr>
        <p:spPr>
          <a:xfrm>
            <a:off x="4343400" y="3054935"/>
            <a:ext cx="685800" cy="369332"/>
          </a:xfrm>
          <a:prstGeom prst="rect">
            <a:avLst/>
          </a:prstGeom>
          <a:noFill/>
        </p:spPr>
        <p:txBody>
          <a:bodyPr wrap="square" rtlCol="0">
            <a:spAutoFit/>
          </a:bodyPr>
          <a:lstStyle/>
          <a:p>
            <a:r>
              <a:rPr lang="en-US" dirty="0" smtClean="0">
                <a:sym typeface="Symbol"/>
              </a:rPr>
              <a:t> = 3</a:t>
            </a:r>
            <a:endParaRPr lang="en-US" dirty="0"/>
          </a:p>
        </p:txBody>
      </p:sp>
      <p:sp>
        <p:nvSpPr>
          <p:cNvPr id="9" name="TextBox 8"/>
          <p:cNvSpPr txBox="1"/>
          <p:nvPr/>
        </p:nvSpPr>
        <p:spPr>
          <a:xfrm>
            <a:off x="7239000" y="3131135"/>
            <a:ext cx="685800" cy="369332"/>
          </a:xfrm>
          <a:prstGeom prst="rect">
            <a:avLst/>
          </a:prstGeom>
          <a:noFill/>
        </p:spPr>
        <p:txBody>
          <a:bodyPr wrap="square" rtlCol="0">
            <a:spAutoFit/>
          </a:bodyPr>
          <a:lstStyle/>
          <a:p>
            <a:r>
              <a:rPr lang="en-US" dirty="0" smtClean="0">
                <a:sym typeface="Symbol"/>
              </a:rPr>
              <a:t> = 7</a:t>
            </a:r>
            <a:endParaRPr lang="en-US" dirty="0"/>
          </a:p>
        </p:txBody>
      </p:sp>
      <p:sp>
        <p:nvSpPr>
          <p:cNvPr id="10" name="TextBox 9"/>
          <p:cNvSpPr txBox="1"/>
          <p:nvPr/>
        </p:nvSpPr>
        <p:spPr>
          <a:xfrm>
            <a:off x="1569204" y="4285803"/>
            <a:ext cx="762000" cy="369332"/>
          </a:xfrm>
          <a:prstGeom prst="rect">
            <a:avLst/>
          </a:prstGeom>
          <a:noFill/>
        </p:spPr>
        <p:txBody>
          <a:bodyPr wrap="square" rtlCol="0">
            <a:spAutoFit/>
          </a:bodyPr>
          <a:lstStyle/>
          <a:p>
            <a:r>
              <a:rPr lang="en-US" dirty="0" smtClean="0">
                <a:solidFill>
                  <a:srgbClr val="0070C0"/>
                </a:solidFill>
              </a:rPr>
              <a:t>8 keV</a:t>
            </a:r>
            <a:endParaRPr lang="en-US" dirty="0">
              <a:solidFill>
                <a:srgbClr val="0070C0"/>
              </a:solidFill>
            </a:endParaRPr>
          </a:p>
        </p:txBody>
      </p:sp>
      <p:sp>
        <p:nvSpPr>
          <p:cNvPr id="12" name="TextBox 11"/>
          <p:cNvSpPr txBox="1"/>
          <p:nvPr/>
        </p:nvSpPr>
        <p:spPr>
          <a:xfrm>
            <a:off x="1447800" y="1759535"/>
            <a:ext cx="990600" cy="369332"/>
          </a:xfrm>
          <a:prstGeom prst="rect">
            <a:avLst/>
          </a:prstGeom>
          <a:noFill/>
        </p:spPr>
        <p:txBody>
          <a:bodyPr wrap="square" rtlCol="0">
            <a:spAutoFit/>
          </a:bodyPr>
          <a:lstStyle/>
          <a:p>
            <a:r>
              <a:rPr lang="en-US" dirty="0" smtClean="0">
                <a:solidFill>
                  <a:srgbClr val="0070C0"/>
                </a:solidFill>
              </a:rPr>
              <a:t>384 keV</a:t>
            </a:r>
            <a:endParaRPr lang="en-US" dirty="0">
              <a:solidFill>
                <a:srgbClr val="0070C0"/>
              </a:solidFill>
            </a:endParaRPr>
          </a:p>
        </p:txBody>
      </p:sp>
      <p:sp>
        <p:nvSpPr>
          <p:cNvPr id="13" name="TextBox 12"/>
          <p:cNvSpPr txBox="1"/>
          <p:nvPr/>
        </p:nvSpPr>
        <p:spPr>
          <a:xfrm>
            <a:off x="2895600" y="4999404"/>
            <a:ext cx="1143000" cy="646331"/>
          </a:xfrm>
          <a:prstGeom prst="rect">
            <a:avLst/>
          </a:prstGeom>
          <a:noFill/>
        </p:spPr>
        <p:txBody>
          <a:bodyPr wrap="square" rtlCol="0">
            <a:spAutoFit/>
          </a:bodyPr>
          <a:lstStyle/>
          <a:p>
            <a:r>
              <a:rPr lang="en-US" dirty="0" smtClean="0">
                <a:solidFill>
                  <a:srgbClr val="0070C0"/>
                </a:solidFill>
              </a:rPr>
              <a:t>Collisional</a:t>
            </a:r>
            <a:br>
              <a:rPr lang="en-US" dirty="0" smtClean="0">
                <a:solidFill>
                  <a:srgbClr val="0070C0"/>
                </a:solidFill>
              </a:rPr>
            </a:br>
            <a:r>
              <a:rPr lang="en-US" dirty="0" smtClean="0">
                <a:solidFill>
                  <a:srgbClr val="0070C0"/>
                </a:solidFill>
              </a:rPr>
              <a:t>Losses</a:t>
            </a:r>
            <a:endParaRPr lang="en-US" dirty="0">
              <a:solidFill>
                <a:srgbClr val="0070C0"/>
              </a:solidFill>
            </a:endParaRPr>
          </a:p>
        </p:txBody>
      </p:sp>
      <p:sp>
        <p:nvSpPr>
          <p:cNvPr id="14" name="TextBox 13"/>
          <p:cNvSpPr txBox="1"/>
          <p:nvPr/>
        </p:nvSpPr>
        <p:spPr>
          <a:xfrm>
            <a:off x="7543800" y="4274135"/>
            <a:ext cx="533400" cy="369332"/>
          </a:xfrm>
          <a:prstGeom prst="rect">
            <a:avLst/>
          </a:prstGeom>
          <a:noFill/>
        </p:spPr>
        <p:txBody>
          <a:bodyPr wrap="square" rtlCol="0">
            <a:spAutoFit/>
          </a:bodyPr>
          <a:lstStyle/>
          <a:p>
            <a:pPr algn="ctr"/>
            <a:r>
              <a:rPr lang="en-US" dirty="0" smtClean="0">
                <a:solidFill>
                  <a:srgbClr val="0070C0"/>
                </a:solidFill>
              </a:rPr>
              <a:t>E</a:t>
            </a:r>
            <a:r>
              <a:rPr lang="en-US" baseline="-25000" dirty="0" smtClean="0">
                <a:solidFill>
                  <a:srgbClr val="0070C0"/>
                </a:solidFill>
              </a:rPr>
              <a:t>LC</a:t>
            </a:r>
            <a:endParaRPr lang="en-US" baseline="-25000" dirty="0">
              <a:solidFill>
                <a:srgbClr val="0070C0"/>
              </a:solidFill>
            </a:endParaRPr>
          </a:p>
        </p:txBody>
      </p:sp>
      <p:sp>
        <p:nvSpPr>
          <p:cNvPr id="15" name="TextBox 14"/>
          <p:cNvSpPr txBox="1"/>
          <p:nvPr/>
        </p:nvSpPr>
        <p:spPr>
          <a:xfrm>
            <a:off x="7543800" y="1759535"/>
            <a:ext cx="533400" cy="369332"/>
          </a:xfrm>
          <a:prstGeom prst="rect">
            <a:avLst/>
          </a:prstGeom>
          <a:noFill/>
        </p:spPr>
        <p:txBody>
          <a:bodyPr wrap="square" rtlCol="0">
            <a:spAutoFit/>
          </a:bodyPr>
          <a:lstStyle/>
          <a:p>
            <a:pPr algn="ctr"/>
            <a:r>
              <a:rPr lang="en-US" dirty="0" smtClean="0">
                <a:solidFill>
                  <a:srgbClr val="0070C0"/>
                </a:solidFill>
              </a:rPr>
              <a:t>E</a:t>
            </a:r>
            <a:r>
              <a:rPr lang="en-US" baseline="-25000" dirty="0" smtClean="0">
                <a:solidFill>
                  <a:srgbClr val="0070C0"/>
                </a:solidFill>
              </a:rPr>
              <a:t>HC</a:t>
            </a:r>
            <a:endParaRPr lang="en-US" baseline="-25000" dirty="0">
              <a:solidFill>
                <a:srgbClr val="0070C0"/>
              </a:solidFill>
            </a:endParaRPr>
          </a:p>
        </p:txBody>
      </p:sp>
      <p:sp>
        <p:nvSpPr>
          <p:cNvPr id="16" name="TextBox 15"/>
          <p:cNvSpPr txBox="1"/>
          <p:nvPr/>
        </p:nvSpPr>
        <p:spPr>
          <a:xfrm>
            <a:off x="7315200" y="3904803"/>
            <a:ext cx="1066800" cy="369332"/>
          </a:xfrm>
          <a:prstGeom prst="rect">
            <a:avLst/>
          </a:prstGeom>
          <a:noFill/>
        </p:spPr>
        <p:txBody>
          <a:bodyPr wrap="square" rtlCol="0">
            <a:spAutoFit/>
          </a:bodyPr>
          <a:lstStyle/>
          <a:p>
            <a:r>
              <a:rPr lang="en-US" dirty="0" smtClean="0">
                <a:solidFill>
                  <a:srgbClr val="0070C0"/>
                </a:solidFill>
              </a:rPr>
              <a:t>V</a:t>
            </a:r>
            <a:r>
              <a:rPr lang="en-US" baseline="-25000" dirty="0" smtClean="0">
                <a:solidFill>
                  <a:srgbClr val="0070C0"/>
                </a:solidFill>
              </a:rPr>
              <a:t>TT</a:t>
            </a:r>
            <a:r>
              <a:rPr lang="en-US" dirty="0" smtClean="0">
                <a:solidFill>
                  <a:srgbClr val="0070C0"/>
                </a:solidFill>
              </a:rPr>
              <a:t>(</a:t>
            </a:r>
            <a:r>
              <a:rPr lang="en-US" dirty="0" smtClean="0">
                <a:solidFill>
                  <a:srgbClr val="0070C0"/>
                </a:solidFill>
                <a:sym typeface="Symbol"/>
              </a:rPr>
              <a:t> = 7)</a:t>
            </a:r>
            <a:endParaRPr lang="en-US" dirty="0">
              <a:solidFill>
                <a:srgbClr val="0070C0"/>
              </a:solidFill>
            </a:endParaRPr>
          </a:p>
        </p:txBody>
      </p:sp>
      <p:sp>
        <p:nvSpPr>
          <p:cNvPr id="17" name="TextBox 16"/>
          <p:cNvSpPr txBox="1"/>
          <p:nvPr/>
        </p:nvSpPr>
        <p:spPr>
          <a:xfrm>
            <a:off x="7315200" y="2457003"/>
            <a:ext cx="1066800" cy="369332"/>
          </a:xfrm>
          <a:prstGeom prst="rect">
            <a:avLst/>
          </a:prstGeom>
          <a:noFill/>
        </p:spPr>
        <p:txBody>
          <a:bodyPr wrap="square" rtlCol="0">
            <a:spAutoFit/>
          </a:bodyPr>
          <a:lstStyle/>
          <a:p>
            <a:r>
              <a:rPr lang="en-US" dirty="0" smtClean="0">
                <a:solidFill>
                  <a:srgbClr val="0070C0"/>
                </a:solidFill>
              </a:rPr>
              <a:t>V</a:t>
            </a:r>
            <a:r>
              <a:rPr lang="en-US" baseline="-25000" dirty="0" smtClean="0">
                <a:solidFill>
                  <a:srgbClr val="0070C0"/>
                </a:solidFill>
              </a:rPr>
              <a:t>TT</a:t>
            </a:r>
            <a:r>
              <a:rPr lang="en-US" dirty="0" smtClean="0">
                <a:solidFill>
                  <a:srgbClr val="0070C0"/>
                </a:solidFill>
              </a:rPr>
              <a:t>(</a:t>
            </a:r>
            <a:r>
              <a:rPr lang="en-US" dirty="0" smtClean="0">
                <a:solidFill>
                  <a:srgbClr val="0070C0"/>
                </a:solidFill>
                <a:sym typeface="Symbol"/>
              </a:rPr>
              <a:t> = 3)</a:t>
            </a:r>
            <a:endParaRPr lang="en-US" dirty="0">
              <a:solidFill>
                <a:srgbClr val="0070C0"/>
              </a:solidFill>
            </a:endParaRPr>
          </a:p>
        </p:txBody>
      </p:sp>
      <p:sp>
        <p:nvSpPr>
          <p:cNvPr id="18" name="Rectangle 17"/>
          <p:cNvSpPr/>
          <p:nvPr/>
        </p:nvSpPr>
        <p:spPr>
          <a:xfrm>
            <a:off x="3725839" y="1463834"/>
            <a:ext cx="3970362" cy="4486701"/>
          </a:xfrm>
          <a:prstGeom prst="rect">
            <a:avLst/>
          </a:prstGeom>
          <a:solidFill>
            <a:srgbClr val="FF0000">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4668980" y="5070764"/>
            <a:ext cx="2064327" cy="374072"/>
          </a:xfrm>
          <a:prstGeom prst="rect">
            <a:avLst/>
          </a:prstGeom>
          <a:noFill/>
        </p:spPr>
        <p:txBody>
          <a:bodyPr wrap="square" rtlCol="0">
            <a:spAutoFit/>
          </a:bodyPr>
          <a:lstStyle/>
          <a:p>
            <a:r>
              <a:rPr lang="en-US" dirty="0" smtClean="0">
                <a:solidFill>
                  <a:schemeClr val="accent2">
                    <a:lumMod val="75000"/>
                  </a:schemeClr>
                </a:solidFill>
              </a:rPr>
              <a:t>Thick-Target Region</a:t>
            </a:r>
            <a:endParaRPr lang="en-US" dirty="0">
              <a:solidFill>
                <a:schemeClr val="accent2">
                  <a:lumMod val="75000"/>
                </a:schemeClr>
              </a:solidFill>
            </a:endParaRPr>
          </a:p>
        </p:txBody>
      </p:sp>
      <p:sp>
        <p:nvSpPr>
          <p:cNvPr id="20" name="Up-Down Arrow 19"/>
          <p:cNvSpPr/>
          <p:nvPr/>
        </p:nvSpPr>
        <p:spPr>
          <a:xfrm>
            <a:off x="3657601" y="2826328"/>
            <a:ext cx="138545" cy="1025236"/>
          </a:xfrm>
          <a:prstGeom prst="upDownArrow">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1911931" y="3006433"/>
            <a:ext cx="1745673" cy="646331"/>
          </a:xfrm>
          <a:prstGeom prst="rect">
            <a:avLst/>
          </a:prstGeom>
          <a:noFill/>
        </p:spPr>
        <p:txBody>
          <a:bodyPr wrap="square" rtlCol="0">
            <a:spAutoFit/>
          </a:bodyPr>
          <a:lstStyle/>
          <a:p>
            <a:r>
              <a:rPr lang="en-US" dirty="0" smtClean="0">
                <a:solidFill>
                  <a:schemeClr val="accent1">
                    <a:lumMod val="50000"/>
                  </a:schemeClr>
                </a:solidFill>
              </a:rPr>
              <a:t>Large difference in V</a:t>
            </a:r>
            <a:r>
              <a:rPr lang="en-US" baseline="-25000" dirty="0" smtClean="0">
                <a:solidFill>
                  <a:schemeClr val="accent1">
                    <a:lumMod val="50000"/>
                  </a:schemeClr>
                </a:solidFill>
              </a:rPr>
              <a:t>TT</a:t>
            </a:r>
            <a:r>
              <a:rPr lang="en-US" dirty="0" smtClean="0">
                <a:solidFill>
                  <a:schemeClr val="accent1">
                    <a:lumMod val="50000"/>
                  </a:schemeClr>
                </a:solidFill>
              </a:rPr>
              <a:t> for </a:t>
            </a:r>
            <a:r>
              <a:rPr lang="en-US" dirty="0" smtClean="0">
                <a:solidFill>
                  <a:schemeClr val="accent1">
                    <a:lumMod val="50000"/>
                  </a:schemeClr>
                </a:solidFill>
                <a:sym typeface="Symbol"/>
              </a:rPr>
              <a:t> = 3</a:t>
            </a:r>
            <a:endParaRPr lang="en-US" dirty="0">
              <a:solidFill>
                <a:schemeClr val="accent1">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sz="5400" dirty="0" smtClean="0">
                <a:solidFill>
                  <a:schemeClr val="accent5">
                    <a:lumMod val="75000"/>
                  </a:schemeClr>
                </a:solidFill>
              </a:rPr>
              <a:t>Conclusions</a:t>
            </a:r>
            <a:endParaRPr lang="en-US" sz="5400" dirty="0">
              <a:solidFill>
                <a:schemeClr val="accent5">
                  <a:lumMod val="75000"/>
                </a:schemeClr>
              </a:solidFill>
            </a:endParaRPr>
          </a:p>
        </p:txBody>
      </p:sp>
      <p:sp>
        <p:nvSpPr>
          <p:cNvPr id="3" name="Content Placeholder 2"/>
          <p:cNvSpPr>
            <a:spLocks noGrp="1"/>
          </p:cNvSpPr>
          <p:nvPr>
            <p:ph idx="1"/>
          </p:nvPr>
        </p:nvSpPr>
        <p:spPr>
          <a:xfrm>
            <a:off x="381000" y="1570037"/>
            <a:ext cx="8458200" cy="4830763"/>
          </a:xfrm>
        </p:spPr>
        <p:txBody>
          <a:bodyPr>
            <a:normAutofit/>
          </a:bodyPr>
          <a:lstStyle/>
          <a:p>
            <a:pPr marL="231775" indent="-231775"/>
            <a:r>
              <a:rPr lang="en-US" dirty="0" smtClean="0">
                <a:solidFill>
                  <a:schemeClr val="tx1">
                    <a:lumMod val="95000"/>
                    <a:lumOff val="5000"/>
                  </a:schemeClr>
                </a:solidFill>
              </a:rPr>
              <a:t>The simple analytical model does an excellent job of explaining the qualitative features of return-current losses.  </a:t>
            </a:r>
          </a:p>
          <a:p>
            <a:pPr marL="231775" indent="-231775"/>
            <a:r>
              <a:rPr lang="en-US" dirty="0" smtClean="0">
                <a:solidFill>
                  <a:schemeClr val="tx1">
                    <a:lumMod val="95000"/>
                    <a:lumOff val="5000"/>
                  </a:schemeClr>
                </a:solidFill>
              </a:rPr>
              <a:t>Substantial quantitative differences between the analytical and numerical model results indicate that quantitative comparisons of simplified numerical model computations with analytical and semi-analytical model results now need to be pursued.  </a:t>
            </a:r>
            <a:endParaRPr lang="en-US"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p:spPr>
        <p:txBody>
          <a:bodyPr>
            <a:normAutofit fontScale="90000"/>
          </a:bodyPr>
          <a:lstStyle/>
          <a:p>
            <a:r>
              <a:rPr lang="en-US" dirty="0" smtClean="0">
                <a:solidFill>
                  <a:schemeClr val="accent5">
                    <a:lumMod val="75000"/>
                  </a:schemeClr>
                </a:solidFill>
              </a:rPr>
              <a:t>Why is the Return Current Important?</a:t>
            </a:r>
            <a:endParaRPr lang="en-US" dirty="0">
              <a:solidFill>
                <a:schemeClr val="accent5">
                  <a:lumMod val="75000"/>
                </a:schemeClr>
              </a:solidFill>
            </a:endParaRPr>
          </a:p>
        </p:txBody>
      </p:sp>
      <p:sp>
        <p:nvSpPr>
          <p:cNvPr id="3" name="Content Placeholder 2"/>
          <p:cNvSpPr>
            <a:spLocks noGrp="1"/>
          </p:cNvSpPr>
          <p:nvPr>
            <p:ph idx="1"/>
          </p:nvPr>
        </p:nvSpPr>
        <p:spPr>
          <a:xfrm>
            <a:off x="457200" y="1600200"/>
            <a:ext cx="8229600" cy="4724400"/>
          </a:xfrm>
        </p:spPr>
        <p:txBody>
          <a:bodyPr>
            <a:normAutofit/>
          </a:bodyPr>
          <a:lstStyle/>
          <a:p>
            <a:r>
              <a:rPr lang="en-US" sz="2800" dirty="0" smtClean="0"/>
              <a:t>It allows the electron beam to exist.  </a:t>
            </a:r>
            <a:br>
              <a:rPr lang="en-US" sz="2800" dirty="0" smtClean="0"/>
            </a:br>
            <a:endParaRPr lang="en-US" sz="2800" dirty="0" smtClean="0"/>
          </a:p>
          <a:p>
            <a:r>
              <a:rPr lang="en-US" sz="2800" dirty="0" smtClean="0"/>
              <a:t>It resupplies electrons to the acceleration region.</a:t>
            </a:r>
            <a:br>
              <a:rPr lang="en-US" sz="2800" dirty="0" smtClean="0"/>
            </a:br>
            <a:endParaRPr lang="en-US" sz="2800" dirty="0" smtClean="0"/>
          </a:p>
          <a:p>
            <a:r>
              <a:rPr lang="en-US" sz="2800" dirty="0" smtClean="0"/>
              <a:t>It directly heats the coronal part of flare loops.</a:t>
            </a:r>
            <a:br>
              <a:rPr lang="en-US" sz="2800" dirty="0" smtClean="0"/>
            </a:br>
            <a:endParaRPr lang="en-US" sz="2800" dirty="0" smtClean="0"/>
          </a:p>
          <a:p>
            <a:r>
              <a:rPr lang="en-US" sz="2800" dirty="0" smtClean="0"/>
              <a:t>The induced electric field that drives the return current also decelerates the streaming, accelerated electrons.  This modifies the electron distribution and, therefore, the hard X-ray emission.  </a:t>
            </a:r>
            <a:endParaRPr lang="en-US" sz="2800" dirty="0"/>
          </a:p>
        </p:txBody>
      </p:sp>
      <p:sp>
        <p:nvSpPr>
          <p:cNvPr id="8" name="Slide Number Placeholder 7"/>
          <p:cNvSpPr>
            <a:spLocks noGrp="1"/>
          </p:cNvSpPr>
          <p:nvPr>
            <p:ph type="sldNum" sz="quarter" idx="12"/>
          </p:nvPr>
        </p:nvSpPr>
        <p:spPr/>
        <p:txBody>
          <a:bodyPr/>
          <a:lstStyle/>
          <a:p>
            <a:fld id="{B6F15528-21DE-4FAA-801E-634DDDAF4B2B}" type="slidenum">
              <a:rPr lang="en-US" smtClean="0"/>
              <a:pPr/>
              <a:t>2</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381000"/>
            <a:ext cx="8229600" cy="762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accent5">
                    <a:lumMod val="75000"/>
                  </a:schemeClr>
                </a:solidFill>
                <a:effectLst/>
                <a:uLnTx/>
                <a:uFillTx/>
                <a:latin typeface="+mj-lt"/>
                <a:ea typeface="+mj-ea"/>
                <a:cs typeface="+mj-cs"/>
              </a:rPr>
              <a:t>Purpose of this Work</a:t>
            </a:r>
            <a:endParaRPr kumimoji="0" lang="en-US" sz="4400" b="0" i="0" u="none" strike="noStrike" kern="1200" cap="none" spc="0" normalizeH="0" baseline="0" noProof="0" dirty="0">
              <a:ln>
                <a:noFill/>
              </a:ln>
              <a:solidFill>
                <a:schemeClr val="accent5">
                  <a:lumMod val="75000"/>
                </a:schemeClr>
              </a:solidFill>
              <a:effectLst/>
              <a:uLnTx/>
              <a:uFillTx/>
              <a:latin typeface="+mj-lt"/>
              <a:ea typeface="+mj-ea"/>
              <a:cs typeface="+mj-cs"/>
            </a:endParaRPr>
          </a:p>
        </p:txBody>
      </p:sp>
      <p:sp>
        <p:nvSpPr>
          <p:cNvPr id="6" name="Content Placeholder 2"/>
          <p:cNvSpPr txBox="1">
            <a:spLocks/>
          </p:cNvSpPr>
          <p:nvPr/>
        </p:nvSpPr>
        <p:spPr>
          <a:xfrm>
            <a:off x="457200" y="1600200"/>
            <a:ext cx="8229600" cy="4495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To better understand the impact of return-current losses on solar flare hard X-ray emission</a:t>
            </a:r>
            <a:br>
              <a:rPr kumimoji="0" lang="en-US" sz="2800" b="0" i="0" u="none" strike="noStrike" kern="1200" cap="none" spc="0" normalizeH="0" baseline="0" noProof="0" dirty="0" smtClean="0">
                <a:ln>
                  <a:noFill/>
                </a:ln>
                <a:solidFill>
                  <a:schemeClr val="tx1"/>
                </a:solidFill>
                <a:effectLst/>
                <a:uLnTx/>
                <a:uFillTx/>
                <a:latin typeface="+mn-lt"/>
                <a:ea typeface="+mn-ea"/>
                <a:cs typeface="+mn-cs"/>
              </a:rPr>
            </a:b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lvl="0" indent="-342900">
              <a:spcBef>
                <a:spcPct val="20000"/>
              </a:spcBef>
              <a:buFont typeface="Arial" pitchFamily="34" charset="0"/>
              <a:buChar char="•"/>
              <a:defRPr/>
            </a:pPr>
            <a:r>
              <a:rPr lang="en-US" sz="2800" dirty="0" smtClean="0"/>
              <a:t>Extend earlier work b</a:t>
            </a:r>
            <a:r>
              <a:rPr lang="en-US" sz="2800" dirty="0" smtClean="0">
                <a:solidFill>
                  <a:schemeClr val="tx2"/>
                </a:solidFill>
              </a:rPr>
              <a:t>y Knight &amp; </a:t>
            </a:r>
            <a:r>
              <a:rPr lang="en-US" sz="2800" dirty="0" err="1" smtClean="0">
                <a:solidFill>
                  <a:schemeClr val="tx2"/>
                </a:solidFill>
              </a:rPr>
              <a:t>Sturrock</a:t>
            </a:r>
            <a:r>
              <a:rPr lang="en-US" sz="2800" dirty="0" smtClean="0">
                <a:solidFill>
                  <a:schemeClr val="tx2"/>
                </a:solidFill>
              </a:rPr>
              <a:t> (1977), Emslie (1980), </a:t>
            </a:r>
            <a:r>
              <a:rPr lang="en-US" sz="2800" dirty="0" err="1" smtClean="0">
                <a:solidFill>
                  <a:schemeClr val="tx2"/>
                </a:solidFill>
              </a:rPr>
              <a:t>Diakonov</a:t>
            </a:r>
            <a:r>
              <a:rPr lang="en-US" sz="2800" dirty="0" smtClean="0">
                <a:solidFill>
                  <a:schemeClr val="tx2"/>
                </a:solidFill>
              </a:rPr>
              <a:t> &amp; </a:t>
            </a:r>
            <a:r>
              <a:rPr lang="en-US" sz="2800" dirty="0" err="1" smtClean="0">
                <a:solidFill>
                  <a:schemeClr val="tx2"/>
                </a:solidFill>
              </a:rPr>
              <a:t>Somov</a:t>
            </a:r>
            <a:r>
              <a:rPr lang="en-US" sz="2800" dirty="0" smtClean="0">
                <a:solidFill>
                  <a:schemeClr val="tx2"/>
                </a:solidFill>
              </a:rPr>
              <a:t> (1988), </a:t>
            </a:r>
            <a:r>
              <a:rPr lang="en-US" sz="2800" dirty="0" smtClean="0"/>
              <a:t>and</a:t>
            </a:r>
            <a:r>
              <a:rPr lang="en-US" sz="2800" dirty="0" smtClean="0">
                <a:solidFill>
                  <a:schemeClr val="tx2"/>
                </a:solidFill>
              </a:rPr>
              <a:t> </a:t>
            </a:r>
            <a:r>
              <a:rPr lang="en-US" sz="2800" dirty="0" err="1" smtClean="0">
                <a:solidFill>
                  <a:schemeClr val="tx2"/>
                </a:solidFill>
              </a:rPr>
              <a:t>Litvinenko</a:t>
            </a:r>
            <a:r>
              <a:rPr lang="en-US" sz="2800" dirty="0" smtClean="0">
                <a:solidFill>
                  <a:schemeClr val="tx2"/>
                </a:solidFill>
              </a:rPr>
              <a:t> &amp; </a:t>
            </a:r>
            <a:r>
              <a:rPr lang="en-US" sz="2800" dirty="0" err="1" smtClean="0">
                <a:solidFill>
                  <a:schemeClr val="tx2"/>
                </a:solidFill>
              </a:rPr>
              <a:t>Somov</a:t>
            </a:r>
            <a:r>
              <a:rPr lang="en-US" sz="2800" dirty="0" smtClean="0">
                <a:solidFill>
                  <a:schemeClr val="tx2"/>
                </a:solidFill>
              </a:rPr>
              <a:t> (1991)</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to derive relatively simple analytic expressions for return-current losses alone for comparison with results from more elaborate numerical simulations </a:t>
            </a:r>
            <a:r>
              <a:rPr lang="en-US" sz="2800" dirty="0" smtClean="0"/>
              <a:t>obtained by </a:t>
            </a:r>
            <a:r>
              <a:rPr lang="en-US" sz="2800" dirty="0" smtClean="0">
                <a:solidFill>
                  <a:schemeClr val="tx2"/>
                </a:solidFill>
              </a:rPr>
              <a:t>Zharkova &amp; </a:t>
            </a:r>
            <a:r>
              <a:rPr lang="en-US" sz="2800" dirty="0" err="1" smtClean="0">
                <a:solidFill>
                  <a:schemeClr val="tx2"/>
                </a:solidFill>
              </a:rPr>
              <a:t>Gordovskyy</a:t>
            </a:r>
            <a:r>
              <a:rPr lang="en-US" sz="2800" dirty="0" smtClean="0">
                <a:solidFill>
                  <a:schemeClr val="tx2"/>
                </a:solidFill>
              </a:rPr>
              <a:t> (2006) – “ZG06”</a:t>
            </a:r>
            <a:endParaRPr lang="en-US"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5">
                    <a:lumMod val="75000"/>
                  </a:schemeClr>
                </a:solidFill>
              </a:rPr>
              <a:t>Properties of the ZG06 Electron Distribution Function</a:t>
            </a:r>
            <a:endParaRPr lang="en-US" dirty="0">
              <a:solidFill>
                <a:schemeClr val="accent5">
                  <a:lumMod val="75000"/>
                </a:schemeClr>
              </a:solidFill>
            </a:endParaRPr>
          </a:p>
        </p:txBody>
      </p:sp>
      <p:sp>
        <p:nvSpPr>
          <p:cNvPr id="3" name="Content Placeholder 2"/>
          <p:cNvSpPr>
            <a:spLocks noGrp="1"/>
          </p:cNvSpPr>
          <p:nvPr>
            <p:ph idx="1"/>
          </p:nvPr>
        </p:nvSpPr>
        <p:spPr>
          <a:xfrm>
            <a:off x="457200" y="1798637"/>
            <a:ext cx="8229600" cy="4525963"/>
          </a:xfrm>
        </p:spPr>
        <p:txBody>
          <a:bodyPr>
            <a:normAutofit lnSpcReduction="10000"/>
          </a:bodyPr>
          <a:lstStyle/>
          <a:p>
            <a:r>
              <a:rPr lang="en-US" dirty="0" smtClean="0">
                <a:solidFill>
                  <a:srgbClr val="002060"/>
                </a:solidFill>
              </a:rPr>
              <a:t>Single power law</a:t>
            </a:r>
          </a:p>
          <a:p>
            <a:r>
              <a:rPr lang="en-US" dirty="0" smtClean="0">
                <a:solidFill>
                  <a:srgbClr val="002060"/>
                </a:solidFill>
              </a:rPr>
              <a:t>Low-energy cutoff:  E</a:t>
            </a:r>
            <a:r>
              <a:rPr lang="en-US" baseline="-25000" dirty="0" smtClean="0">
                <a:solidFill>
                  <a:srgbClr val="002060"/>
                </a:solidFill>
              </a:rPr>
              <a:t>LC</a:t>
            </a:r>
            <a:r>
              <a:rPr lang="en-US" dirty="0" smtClean="0">
                <a:solidFill>
                  <a:srgbClr val="002060"/>
                </a:solidFill>
              </a:rPr>
              <a:t> = 8 keV</a:t>
            </a:r>
          </a:p>
          <a:p>
            <a:r>
              <a:rPr lang="en-US" dirty="0" smtClean="0">
                <a:solidFill>
                  <a:srgbClr val="002060"/>
                </a:solidFill>
              </a:rPr>
              <a:t>High-energy cutoff:  E</a:t>
            </a:r>
            <a:r>
              <a:rPr lang="en-US" baseline="-25000" dirty="0" smtClean="0">
                <a:solidFill>
                  <a:srgbClr val="002060"/>
                </a:solidFill>
              </a:rPr>
              <a:t>HC</a:t>
            </a:r>
            <a:r>
              <a:rPr lang="en-US" dirty="0" smtClean="0">
                <a:solidFill>
                  <a:srgbClr val="002060"/>
                </a:solidFill>
              </a:rPr>
              <a:t> = 384 keV</a:t>
            </a:r>
          </a:p>
          <a:p>
            <a:r>
              <a:rPr lang="en-US" dirty="0" smtClean="0">
                <a:solidFill>
                  <a:srgbClr val="002060"/>
                </a:solidFill>
              </a:rPr>
              <a:t>Pitch angle distribution </a:t>
            </a:r>
            <a:r>
              <a:rPr lang="en-US" dirty="0" smtClean="0">
                <a:solidFill>
                  <a:srgbClr val="002060"/>
                </a:solidFill>
                <a:sym typeface="Symbol"/>
              </a:rPr>
              <a:t> exp{[(  1)/]</a:t>
            </a:r>
            <a:r>
              <a:rPr lang="en-US" baseline="30000" dirty="0" smtClean="0">
                <a:solidFill>
                  <a:srgbClr val="002060"/>
                </a:solidFill>
                <a:sym typeface="Symbol"/>
              </a:rPr>
              <a:t>2</a:t>
            </a:r>
            <a:r>
              <a:rPr lang="en-US" dirty="0" smtClean="0">
                <a:solidFill>
                  <a:srgbClr val="002060"/>
                </a:solidFill>
                <a:sym typeface="Symbol"/>
              </a:rPr>
              <a:t>},</a:t>
            </a:r>
            <a:br>
              <a:rPr lang="en-US" dirty="0" smtClean="0">
                <a:solidFill>
                  <a:srgbClr val="002060"/>
                </a:solidFill>
                <a:sym typeface="Symbol"/>
              </a:rPr>
            </a:br>
            <a:r>
              <a:rPr lang="en-US" dirty="0" smtClean="0">
                <a:solidFill>
                  <a:srgbClr val="002060"/>
                </a:solidFill>
                <a:sym typeface="Symbol"/>
              </a:rPr>
              <a:t>where  is the pitch angle cosine and  = 0.2</a:t>
            </a:r>
          </a:p>
          <a:p>
            <a:pPr marL="0" indent="0">
              <a:buNone/>
            </a:pPr>
            <a:r>
              <a:rPr lang="en-US" dirty="0" smtClean="0">
                <a:solidFill>
                  <a:srgbClr val="002060"/>
                </a:solidFill>
              </a:rPr>
              <a:t/>
            </a:r>
            <a:br>
              <a:rPr lang="en-US" dirty="0" smtClean="0">
                <a:solidFill>
                  <a:srgbClr val="002060"/>
                </a:solidFill>
              </a:rPr>
            </a:br>
            <a:r>
              <a:rPr lang="en-US" dirty="0" smtClean="0">
                <a:solidFill>
                  <a:schemeClr val="accent5">
                    <a:lumMod val="75000"/>
                  </a:schemeClr>
                </a:solidFill>
              </a:rPr>
              <a:t>The electron distribution is exp{</a:t>
            </a:r>
            <a:r>
              <a:rPr lang="en-US" dirty="0" smtClean="0">
                <a:solidFill>
                  <a:schemeClr val="accent5">
                    <a:lumMod val="75000"/>
                  </a:schemeClr>
                </a:solidFill>
                <a:sym typeface="Symbol"/>
              </a:rPr>
              <a:t></a:t>
            </a:r>
            <a:r>
              <a:rPr lang="en-US" dirty="0" smtClean="0">
                <a:solidFill>
                  <a:schemeClr val="accent5">
                    <a:lumMod val="75000"/>
                  </a:schemeClr>
                </a:solidFill>
              </a:rPr>
              <a:t>25} smaller at 90</a:t>
            </a:r>
            <a:r>
              <a:rPr lang="en-US" dirty="0" smtClean="0">
                <a:solidFill>
                  <a:schemeClr val="accent5">
                    <a:lumMod val="75000"/>
                  </a:schemeClr>
                </a:solidFill>
                <a:sym typeface="Symbol"/>
              </a:rPr>
              <a:t> pitch angle than at 0.  Therefore, a 1-D model should be adequate.  </a:t>
            </a:r>
          </a:p>
          <a:p>
            <a:pPr>
              <a:buNone/>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solidFill>
                  <a:schemeClr val="accent5">
                    <a:lumMod val="75000"/>
                  </a:schemeClr>
                </a:solidFill>
              </a:rPr>
              <a:t>One-Dimensional Model</a:t>
            </a:r>
            <a:endParaRPr lang="en-US" dirty="0"/>
          </a:p>
        </p:txBody>
      </p:sp>
      <p:sp>
        <p:nvSpPr>
          <p:cNvPr id="3" name="Content Placeholder 2"/>
          <p:cNvSpPr>
            <a:spLocks noGrp="1"/>
          </p:cNvSpPr>
          <p:nvPr>
            <p:ph idx="1"/>
          </p:nvPr>
        </p:nvSpPr>
        <p:spPr>
          <a:xfrm>
            <a:off x="457200" y="1143000"/>
            <a:ext cx="8229600" cy="5334000"/>
          </a:xfrm>
        </p:spPr>
        <p:txBody>
          <a:bodyPr>
            <a:normAutofit lnSpcReduction="10000"/>
          </a:bodyPr>
          <a:lstStyle/>
          <a:p>
            <a:r>
              <a:rPr lang="en-US" dirty="0" smtClean="0"/>
              <a:t>Assumptions:</a:t>
            </a:r>
          </a:p>
          <a:p>
            <a:pPr lvl="1">
              <a:buFont typeface="Wingdings" pitchFamily="2" charset="2"/>
              <a:buChar char="Ø"/>
            </a:pPr>
            <a:r>
              <a:rPr lang="en-US" dirty="0" smtClean="0">
                <a:solidFill>
                  <a:srgbClr val="0070C0"/>
                </a:solidFill>
              </a:rPr>
              <a:t>Injected</a:t>
            </a:r>
            <a:r>
              <a:rPr lang="en-US" dirty="0" smtClean="0"/>
              <a:t> </a:t>
            </a:r>
            <a:r>
              <a:rPr lang="en-US" dirty="0" smtClean="0">
                <a:solidFill>
                  <a:schemeClr val="accent5">
                    <a:lumMod val="75000"/>
                  </a:schemeClr>
                </a:solidFill>
              </a:rPr>
              <a:t>single-power-law</a:t>
            </a:r>
            <a:r>
              <a:rPr lang="en-US" dirty="0" smtClean="0"/>
              <a:t> </a:t>
            </a:r>
            <a:r>
              <a:rPr lang="en-US" dirty="0" smtClean="0">
                <a:solidFill>
                  <a:srgbClr val="0070C0"/>
                </a:solidFill>
              </a:rPr>
              <a:t>electron flux density distribution</a:t>
            </a:r>
            <a:r>
              <a:rPr lang="en-US" dirty="0" smtClean="0"/>
              <a:t> (electrons s</a:t>
            </a:r>
            <a:r>
              <a:rPr lang="en-US" baseline="30000" dirty="0" smtClean="0"/>
              <a:t>-1</a:t>
            </a:r>
            <a:r>
              <a:rPr lang="en-US" dirty="0" smtClean="0"/>
              <a:t> cm</a:t>
            </a:r>
            <a:r>
              <a:rPr lang="en-US" baseline="30000" dirty="0" smtClean="0"/>
              <a:t>-2</a:t>
            </a:r>
            <a:r>
              <a:rPr lang="en-US" dirty="0" smtClean="0"/>
              <a:t> keV</a:t>
            </a:r>
            <a:r>
              <a:rPr lang="en-US" baseline="30000" dirty="0" smtClean="0"/>
              <a:t>-1</a:t>
            </a:r>
            <a:r>
              <a:rPr lang="en-US" dirty="0" smtClean="0"/>
              <a:t>)</a:t>
            </a:r>
            <a:br>
              <a:rPr lang="en-US" dirty="0" smtClean="0"/>
            </a:br>
            <a:r>
              <a:rPr lang="en-US" dirty="0" smtClean="0"/>
              <a:t>                 </a:t>
            </a:r>
            <a:r>
              <a:rPr lang="en-US" dirty="0" smtClean="0">
                <a:solidFill>
                  <a:schemeClr val="accent5">
                    <a:lumMod val="75000"/>
                  </a:schemeClr>
                </a:solidFill>
              </a:rPr>
              <a:t>F(E, x=0) = (</a:t>
            </a:r>
            <a:r>
              <a:rPr lang="en-US" dirty="0" smtClean="0">
                <a:solidFill>
                  <a:schemeClr val="accent5">
                    <a:lumMod val="75000"/>
                  </a:schemeClr>
                </a:solidFill>
                <a:sym typeface="Symbol"/>
              </a:rPr>
              <a:t>-1)E</a:t>
            </a:r>
            <a:r>
              <a:rPr lang="en-US" baseline="-25000" dirty="0" smtClean="0">
                <a:solidFill>
                  <a:schemeClr val="accent5">
                    <a:lumMod val="75000"/>
                  </a:schemeClr>
                </a:solidFill>
                <a:sym typeface="Symbol"/>
              </a:rPr>
              <a:t>c</a:t>
            </a:r>
            <a:r>
              <a:rPr lang="en-US" baseline="30000" dirty="0" smtClean="0">
                <a:solidFill>
                  <a:schemeClr val="accent5">
                    <a:lumMod val="75000"/>
                  </a:schemeClr>
                </a:solidFill>
                <a:sym typeface="Symbol"/>
              </a:rPr>
              <a:t>-1</a:t>
            </a:r>
            <a:r>
              <a:rPr lang="en-US" dirty="0" smtClean="0">
                <a:solidFill>
                  <a:schemeClr val="accent5">
                    <a:lumMod val="75000"/>
                  </a:schemeClr>
                </a:solidFill>
                <a:sym typeface="Symbol"/>
              </a:rPr>
              <a:t>F</a:t>
            </a:r>
            <a:r>
              <a:rPr lang="en-US" baseline="-25000" dirty="0" smtClean="0">
                <a:solidFill>
                  <a:schemeClr val="accent5">
                    <a:lumMod val="75000"/>
                  </a:schemeClr>
                </a:solidFill>
                <a:sym typeface="Symbol"/>
              </a:rPr>
              <a:t>e0</a:t>
            </a:r>
            <a:r>
              <a:rPr lang="en-US" dirty="0" smtClean="0">
                <a:solidFill>
                  <a:schemeClr val="accent5">
                    <a:lumMod val="75000"/>
                  </a:schemeClr>
                </a:solidFill>
                <a:sym typeface="Symbol"/>
              </a:rPr>
              <a:t>E</a:t>
            </a:r>
            <a:r>
              <a:rPr lang="en-US" baseline="30000" dirty="0" smtClean="0">
                <a:solidFill>
                  <a:schemeClr val="accent5">
                    <a:lumMod val="75000"/>
                  </a:schemeClr>
                </a:solidFill>
                <a:sym typeface="Symbol"/>
              </a:rPr>
              <a:t></a:t>
            </a:r>
            <a:r>
              <a:rPr lang="en-US" dirty="0" smtClean="0"/>
              <a:t> </a:t>
            </a:r>
            <a:br>
              <a:rPr lang="en-US" dirty="0" smtClean="0"/>
            </a:br>
            <a:r>
              <a:rPr lang="en-US" dirty="0" smtClean="0"/>
              <a:t>with </a:t>
            </a:r>
            <a:r>
              <a:rPr lang="en-US" dirty="0" smtClean="0">
                <a:solidFill>
                  <a:srgbClr val="0070C0"/>
                </a:solidFill>
                <a:sym typeface="Symbol"/>
              </a:rPr>
              <a:t>low-energy cutoff</a:t>
            </a:r>
            <a:r>
              <a:rPr lang="en-US" dirty="0" smtClean="0">
                <a:sym typeface="Symbol"/>
              </a:rPr>
              <a:t> </a:t>
            </a:r>
            <a:r>
              <a:rPr lang="en-US" dirty="0" smtClean="0">
                <a:solidFill>
                  <a:schemeClr val="accent5">
                    <a:lumMod val="75000"/>
                  </a:schemeClr>
                </a:solidFill>
                <a:sym typeface="Symbol"/>
              </a:rPr>
              <a:t>E</a:t>
            </a:r>
            <a:r>
              <a:rPr lang="en-US" baseline="-25000" dirty="0" smtClean="0">
                <a:solidFill>
                  <a:schemeClr val="accent5">
                    <a:lumMod val="75000"/>
                  </a:schemeClr>
                </a:solidFill>
                <a:sym typeface="Symbol"/>
              </a:rPr>
              <a:t>c</a:t>
            </a:r>
            <a:r>
              <a:rPr lang="en-US" dirty="0" smtClean="0">
                <a:sym typeface="Symbol"/>
              </a:rPr>
              <a:t>.  </a:t>
            </a:r>
          </a:p>
          <a:p>
            <a:pPr lvl="1">
              <a:lnSpc>
                <a:spcPct val="110000"/>
              </a:lnSpc>
              <a:buFont typeface="Wingdings" pitchFamily="2" charset="2"/>
              <a:buChar char="Ø"/>
            </a:pPr>
            <a:r>
              <a:rPr lang="en-US" dirty="0" smtClean="0">
                <a:solidFill>
                  <a:schemeClr val="accent5">
                    <a:lumMod val="75000"/>
                  </a:schemeClr>
                </a:solidFill>
                <a:sym typeface="Symbol"/>
              </a:rPr>
              <a:t>Steady state</a:t>
            </a:r>
            <a:r>
              <a:rPr lang="en-US" dirty="0" smtClean="0">
                <a:sym typeface="Symbol"/>
              </a:rPr>
              <a:t>, </a:t>
            </a:r>
            <a:r>
              <a:rPr lang="en-US" dirty="0" smtClean="0">
                <a:solidFill>
                  <a:srgbClr val="0070C0"/>
                </a:solidFill>
                <a:sym typeface="Symbol"/>
              </a:rPr>
              <a:t>return-current electric field strength</a:t>
            </a:r>
            <a:r>
              <a:rPr lang="en-US" dirty="0" smtClean="0">
                <a:sym typeface="Symbol"/>
              </a:rPr>
              <a:t> </a:t>
            </a:r>
            <a:br>
              <a:rPr lang="en-US" dirty="0" smtClean="0">
                <a:sym typeface="Symbol"/>
              </a:rPr>
            </a:br>
            <a:r>
              <a:rPr lang="en-US" i="1" dirty="0" smtClean="0">
                <a:latin typeface="Times New Roman" pitchFamily="18" charset="0"/>
                <a:cs typeface="Times New Roman" pitchFamily="18" charset="0"/>
                <a:sym typeface="Symbol"/>
              </a:rPr>
              <a:t>E</a:t>
            </a:r>
            <a:r>
              <a:rPr lang="en-US" dirty="0" smtClean="0">
                <a:latin typeface="Bookman Old Style" pitchFamily="18" charset="0"/>
                <a:sym typeface="Symbol"/>
              </a:rPr>
              <a:t> = </a:t>
            </a:r>
            <a:r>
              <a:rPr lang="en-US" dirty="0" smtClean="0">
                <a:sym typeface="Symbol"/>
              </a:rPr>
              <a:t>J, where </a:t>
            </a:r>
            <a:r>
              <a:rPr lang="en-US" dirty="0" smtClean="0">
                <a:latin typeface="Bookman Old Style" pitchFamily="18" charset="0"/>
                <a:sym typeface="Symbol"/>
              </a:rPr>
              <a:t> </a:t>
            </a:r>
            <a:r>
              <a:rPr lang="en-US" dirty="0" smtClean="0">
                <a:sym typeface="Symbol"/>
              </a:rPr>
              <a:t>is the </a:t>
            </a:r>
            <a:r>
              <a:rPr lang="en-US" dirty="0" smtClean="0">
                <a:solidFill>
                  <a:schemeClr val="accent5">
                    <a:lumMod val="75000"/>
                  </a:schemeClr>
                </a:solidFill>
                <a:sym typeface="Symbol"/>
              </a:rPr>
              <a:t>classical (collisional) resistivity</a:t>
            </a:r>
            <a:r>
              <a:rPr lang="en-US" dirty="0" smtClean="0">
                <a:sym typeface="Symbol"/>
              </a:rPr>
              <a:t> and J(x) is the current density.  </a:t>
            </a:r>
          </a:p>
          <a:p>
            <a:pPr lvl="1">
              <a:lnSpc>
                <a:spcPct val="110000"/>
              </a:lnSpc>
              <a:buFont typeface="Wingdings" pitchFamily="2" charset="2"/>
              <a:buChar char="Ø"/>
            </a:pPr>
            <a:r>
              <a:rPr lang="en-US" dirty="0" smtClean="0">
                <a:sym typeface="Symbol"/>
              </a:rPr>
              <a:t>J(x) = </a:t>
            </a:r>
            <a:r>
              <a:rPr lang="en-US" i="1" dirty="0" err="1" smtClean="0">
                <a:sym typeface="Symbol"/>
              </a:rPr>
              <a:t>e</a:t>
            </a:r>
            <a:r>
              <a:rPr lang="en-US" dirty="0" err="1" smtClean="0">
                <a:sym typeface="Symbol"/>
              </a:rPr>
              <a:t>F</a:t>
            </a:r>
            <a:r>
              <a:rPr lang="en-US" baseline="-25000" dirty="0" err="1" smtClean="0">
                <a:sym typeface="Symbol"/>
              </a:rPr>
              <a:t>e</a:t>
            </a:r>
            <a:r>
              <a:rPr lang="en-US" dirty="0" smtClean="0">
                <a:sym typeface="Symbol"/>
              </a:rPr>
              <a:t>(x), where F</a:t>
            </a:r>
            <a:r>
              <a:rPr lang="en-US" baseline="-25000" dirty="0" smtClean="0">
                <a:sym typeface="Symbol"/>
              </a:rPr>
              <a:t>e</a:t>
            </a:r>
            <a:r>
              <a:rPr lang="en-US" dirty="0" smtClean="0">
                <a:sym typeface="Symbol"/>
              </a:rPr>
              <a:t>(x) =                   is the </a:t>
            </a:r>
            <a:r>
              <a:rPr lang="en-US" dirty="0" smtClean="0">
                <a:solidFill>
                  <a:srgbClr val="0070C0"/>
                </a:solidFill>
                <a:sym typeface="Symbol"/>
              </a:rPr>
              <a:t>total </a:t>
            </a:r>
            <a:r>
              <a:rPr lang="en-US" dirty="0" smtClean="0">
                <a:solidFill>
                  <a:schemeClr val="accent5">
                    <a:lumMod val="75000"/>
                  </a:schemeClr>
                </a:solidFill>
                <a:sym typeface="Symbol"/>
              </a:rPr>
              <a:t>beam</a:t>
            </a:r>
            <a:r>
              <a:rPr lang="en-US" dirty="0" smtClean="0">
                <a:solidFill>
                  <a:srgbClr val="0070C0"/>
                </a:solidFill>
                <a:sym typeface="Symbol"/>
              </a:rPr>
              <a:t> electron flux density</a:t>
            </a:r>
            <a:r>
              <a:rPr lang="en-US" dirty="0" smtClean="0">
                <a:sym typeface="Symbol"/>
              </a:rPr>
              <a:t> </a:t>
            </a:r>
            <a:r>
              <a:rPr lang="en-US" dirty="0" smtClean="0"/>
              <a:t>(electrons s</a:t>
            </a:r>
            <a:r>
              <a:rPr lang="en-US" baseline="30000" dirty="0" smtClean="0"/>
              <a:t>-1</a:t>
            </a:r>
            <a:r>
              <a:rPr lang="en-US" dirty="0" smtClean="0"/>
              <a:t> cm</a:t>
            </a:r>
            <a:r>
              <a:rPr lang="en-US" baseline="30000" dirty="0" smtClean="0"/>
              <a:t>-2</a:t>
            </a:r>
            <a:r>
              <a:rPr lang="en-US" dirty="0" smtClean="0"/>
              <a:t>)</a:t>
            </a:r>
            <a:r>
              <a:rPr lang="en-US" dirty="0" smtClean="0">
                <a:sym typeface="Symbol"/>
              </a:rPr>
              <a:t>.  </a:t>
            </a:r>
          </a:p>
          <a:p>
            <a:pPr lvl="1">
              <a:buFont typeface="Wingdings" pitchFamily="2" charset="2"/>
              <a:buChar char="Ø"/>
            </a:pPr>
            <a:r>
              <a:rPr lang="en-US" dirty="0" smtClean="0">
                <a:sym typeface="Symbol"/>
              </a:rPr>
              <a:t>Electrons are lost from the beam when </a:t>
            </a:r>
            <a:r>
              <a:rPr lang="en-US" dirty="0" smtClean="0">
                <a:solidFill>
                  <a:schemeClr val="accent5">
                    <a:lumMod val="75000"/>
                  </a:schemeClr>
                </a:solidFill>
                <a:sym typeface="Symbol"/>
              </a:rPr>
              <a:t>E = E</a:t>
            </a:r>
            <a:r>
              <a:rPr lang="en-US" baseline="-25000" dirty="0" smtClean="0">
                <a:solidFill>
                  <a:schemeClr val="accent5">
                    <a:lumMod val="75000"/>
                  </a:schemeClr>
                </a:solidFill>
                <a:sym typeface="Symbol"/>
              </a:rPr>
              <a:t>th</a:t>
            </a:r>
            <a:r>
              <a:rPr lang="en-US" dirty="0" smtClean="0">
                <a:solidFill>
                  <a:schemeClr val="accent5">
                    <a:lumMod val="75000"/>
                  </a:schemeClr>
                </a:solidFill>
                <a:sym typeface="Symbol"/>
              </a:rPr>
              <a:t> = k</a:t>
            </a:r>
            <a:r>
              <a:rPr lang="en-US" baseline="-25000" dirty="0" smtClean="0">
                <a:solidFill>
                  <a:schemeClr val="accent5">
                    <a:lumMod val="75000"/>
                  </a:schemeClr>
                </a:solidFill>
                <a:sym typeface="Symbol"/>
              </a:rPr>
              <a:t>B</a:t>
            </a:r>
            <a:r>
              <a:rPr lang="en-US" dirty="0" smtClean="0">
                <a:solidFill>
                  <a:schemeClr val="accent5">
                    <a:lumMod val="75000"/>
                  </a:schemeClr>
                </a:solidFill>
                <a:sym typeface="Symbol"/>
              </a:rPr>
              <a:t>T</a:t>
            </a:r>
            <a:r>
              <a:rPr lang="en-US" dirty="0" smtClean="0">
                <a:sym typeface="Symbol"/>
              </a:rPr>
              <a:t>, where T is the ambient plasma temperature.  </a:t>
            </a:r>
            <a:endParaRPr lang="en-US" dirty="0"/>
          </a:p>
        </p:txBody>
      </p:sp>
      <p:graphicFrame>
        <p:nvGraphicFramePr>
          <p:cNvPr id="3074" name="Object 2"/>
          <p:cNvGraphicFramePr>
            <a:graphicFrameLocks noChangeAspect="1"/>
          </p:cNvGraphicFramePr>
          <p:nvPr/>
        </p:nvGraphicFramePr>
        <p:xfrm>
          <a:off x="4987926" y="4648200"/>
          <a:ext cx="1412874" cy="609600"/>
        </p:xfrm>
        <a:graphic>
          <a:graphicData uri="http://schemas.openxmlformats.org/presentationml/2006/ole">
            <p:oleObj spid="_x0000_s1026" name="Equation" r:id="rId4" imgW="647640" imgH="279360" progId="Equation.3">
              <p:embed/>
            </p:oleObj>
          </a:graphicData>
        </a:graphic>
      </p:graphicFrame>
      <p:sp>
        <p:nvSpPr>
          <p:cNvPr id="9" name="Slide Number Placeholder 8"/>
          <p:cNvSpPr>
            <a:spLocks noGrp="1"/>
          </p:cNvSpPr>
          <p:nvPr>
            <p:ph type="sldNum" sz="quarter" idx="12"/>
          </p:nvPr>
        </p:nvSpPr>
        <p:spPr/>
        <p:txBody>
          <a:bodyPr/>
          <a:lstStyle/>
          <a:p>
            <a:fld id="{B6F15528-21DE-4FAA-801E-634DDDAF4B2B}"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
            <a:ext cx="8229600" cy="6400800"/>
          </a:xfrm>
        </p:spPr>
        <p:txBody>
          <a:bodyPr>
            <a:normAutofit fontScale="92500"/>
          </a:bodyPr>
          <a:lstStyle/>
          <a:p>
            <a:r>
              <a:rPr lang="en-US" dirty="0" smtClean="0"/>
              <a:t>Results</a:t>
            </a:r>
          </a:p>
          <a:p>
            <a:pPr lvl="1">
              <a:lnSpc>
                <a:spcPct val="110000"/>
              </a:lnSpc>
              <a:buFont typeface="Wingdings" pitchFamily="2" charset="2"/>
              <a:buChar char="Ø"/>
            </a:pPr>
            <a:r>
              <a:rPr lang="en-US" dirty="0" smtClean="0"/>
              <a:t>The </a:t>
            </a:r>
            <a:r>
              <a:rPr lang="en-US" dirty="0" smtClean="0">
                <a:solidFill>
                  <a:srgbClr val="0070C0"/>
                </a:solidFill>
              </a:rPr>
              <a:t>electron flux density distribution </a:t>
            </a:r>
            <a:r>
              <a:rPr lang="en-US" dirty="0" smtClean="0"/>
              <a:t>at position x is </a:t>
            </a:r>
            <a:br>
              <a:rPr lang="en-US" dirty="0" smtClean="0"/>
            </a:br>
            <a:r>
              <a:rPr lang="en-US" dirty="0" smtClean="0"/>
              <a:t>               </a:t>
            </a:r>
            <a:r>
              <a:rPr lang="en-US" dirty="0" smtClean="0">
                <a:solidFill>
                  <a:schemeClr val="accent5">
                    <a:lumMod val="75000"/>
                  </a:schemeClr>
                </a:solidFill>
              </a:rPr>
              <a:t>F(</a:t>
            </a:r>
            <a:r>
              <a:rPr lang="en-US" dirty="0" err="1" smtClean="0">
                <a:solidFill>
                  <a:schemeClr val="accent5">
                    <a:lumMod val="75000"/>
                  </a:schemeClr>
                </a:solidFill>
              </a:rPr>
              <a:t>E,x</a:t>
            </a:r>
            <a:r>
              <a:rPr lang="en-US" dirty="0" smtClean="0">
                <a:solidFill>
                  <a:schemeClr val="accent5">
                    <a:lumMod val="75000"/>
                  </a:schemeClr>
                </a:solidFill>
              </a:rPr>
              <a:t>) = (</a:t>
            </a:r>
            <a:r>
              <a:rPr lang="en-US" dirty="0" smtClean="0">
                <a:solidFill>
                  <a:schemeClr val="accent5">
                    <a:lumMod val="75000"/>
                  </a:schemeClr>
                </a:solidFill>
                <a:sym typeface="Symbol"/>
              </a:rPr>
              <a:t>-1)E</a:t>
            </a:r>
            <a:r>
              <a:rPr lang="en-US" baseline="-25000" dirty="0" smtClean="0">
                <a:solidFill>
                  <a:schemeClr val="accent5">
                    <a:lumMod val="75000"/>
                  </a:schemeClr>
                </a:solidFill>
                <a:sym typeface="Symbol"/>
              </a:rPr>
              <a:t>c</a:t>
            </a:r>
            <a:r>
              <a:rPr lang="en-US" baseline="30000" dirty="0" smtClean="0">
                <a:solidFill>
                  <a:schemeClr val="accent5">
                    <a:lumMod val="75000"/>
                  </a:schemeClr>
                </a:solidFill>
                <a:sym typeface="Symbol"/>
              </a:rPr>
              <a:t>-1</a:t>
            </a:r>
            <a:r>
              <a:rPr lang="en-US" dirty="0" smtClean="0">
                <a:solidFill>
                  <a:schemeClr val="accent5">
                    <a:lumMod val="75000"/>
                  </a:schemeClr>
                </a:solidFill>
                <a:sym typeface="Symbol"/>
              </a:rPr>
              <a:t>F</a:t>
            </a:r>
            <a:r>
              <a:rPr lang="en-US" baseline="-25000" dirty="0" smtClean="0">
                <a:solidFill>
                  <a:schemeClr val="accent5">
                    <a:lumMod val="75000"/>
                  </a:schemeClr>
                </a:solidFill>
                <a:sym typeface="Symbol"/>
              </a:rPr>
              <a:t>e0</a:t>
            </a:r>
            <a:r>
              <a:rPr lang="en-US" dirty="0" smtClean="0">
                <a:solidFill>
                  <a:schemeClr val="accent5">
                    <a:lumMod val="75000"/>
                  </a:schemeClr>
                </a:solidFill>
                <a:sym typeface="Symbol"/>
              </a:rPr>
              <a:t>[E+V(x)]</a:t>
            </a:r>
            <a:r>
              <a:rPr lang="en-US" baseline="30000" dirty="0" smtClean="0">
                <a:solidFill>
                  <a:schemeClr val="accent5">
                    <a:lumMod val="75000"/>
                  </a:schemeClr>
                </a:solidFill>
                <a:sym typeface="Symbol"/>
              </a:rPr>
              <a:t></a:t>
            </a:r>
            <a:r>
              <a:rPr lang="en-US" dirty="0" smtClean="0">
                <a:solidFill>
                  <a:schemeClr val="accent5">
                    <a:lumMod val="75000"/>
                  </a:schemeClr>
                </a:solidFill>
              </a:rPr>
              <a:t> </a:t>
            </a:r>
            <a:r>
              <a:rPr lang="en-US" dirty="0" smtClean="0"/>
              <a:t/>
            </a:r>
            <a:br>
              <a:rPr lang="en-US" dirty="0" smtClean="0"/>
            </a:br>
            <a:r>
              <a:rPr lang="en-US" dirty="0" smtClean="0"/>
              <a:t>above a cutoff at Max{</a:t>
            </a:r>
            <a:r>
              <a:rPr lang="en-US" dirty="0" smtClean="0">
                <a:sym typeface="Symbol"/>
              </a:rPr>
              <a:t>E</a:t>
            </a:r>
            <a:r>
              <a:rPr lang="en-US" baseline="-25000" dirty="0" smtClean="0">
                <a:sym typeface="Symbol"/>
              </a:rPr>
              <a:t>th</a:t>
            </a:r>
            <a:r>
              <a:rPr lang="en-US" dirty="0" smtClean="0"/>
              <a:t>, </a:t>
            </a:r>
            <a:r>
              <a:rPr lang="en-US" dirty="0" err="1" smtClean="0"/>
              <a:t>E</a:t>
            </a:r>
            <a:r>
              <a:rPr lang="en-US" baseline="-25000" dirty="0" err="1" smtClean="0"/>
              <a:t>c</a:t>
            </a:r>
            <a:r>
              <a:rPr lang="en-US" dirty="0" err="1" smtClean="0">
                <a:sym typeface="Symbol"/>
              </a:rPr>
              <a:t></a:t>
            </a:r>
            <a:r>
              <a:rPr lang="en-US" dirty="0" err="1" smtClean="0"/>
              <a:t>V</a:t>
            </a:r>
            <a:r>
              <a:rPr lang="en-US" dirty="0" smtClean="0"/>
              <a:t>(x)}.  V(x) =             is the </a:t>
            </a:r>
            <a:r>
              <a:rPr lang="en-US" dirty="0" smtClean="0">
                <a:solidFill>
                  <a:srgbClr val="0070C0"/>
                </a:solidFill>
              </a:rPr>
              <a:t>potential drop</a:t>
            </a:r>
            <a:r>
              <a:rPr lang="en-US" dirty="0" smtClean="0"/>
              <a:t> at distance x.  Thus, V(x) behaves as a </a:t>
            </a:r>
            <a:r>
              <a:rPr lang="en-US" dirty="0" smtClean="0">
                <a:solidFill>
                  <a:srgbClr val="0070C0"/>
                </a:solidFill>
              </a:rPr>
              <a:t>new low-energy cutoff </a:t>
            </a:r>
            <a:r>
              <a:rPr lang="en-US" dirty="0" smtClean="0"/>
              <a:t>to the flux density distribution, increasing with distance x.  </a:t>
            </a:r>
          </a:p>
          <a:p>
            <a:pPr lvl="1">
              <a:lnSpc>
                <a:spcPct val="110000"/>
              </a:lnSpc>
              <a:buFont typeface="Wingdings" pitchFamily="2" charset="2"/>
              <a:buChar char="Ø"/>
            </a:pPr>
            <a:r>
              <a:rPr lang="en-US" dirty="0" smtClean="0"/>
              <a:t>The effective cutoff energy does not increase above </a:t>
            </a:r>
            <a:r>
              <a:rPr lang="en-US" dirty="0" smtClean="0">
                <a:sym typeface="Symbol"/>
              </a:rPr>
              <a:t>E</a:t>
            </a:r>
            <a:r>
              <a:rPr lang="en-US" baseline="-25000" dirty="0" smtClean="0">
                <a:sym typeface="Symbol"/>
              </a:rPr>
              <a:t>c</a:t>
            </a:r>
            <a:r>
              <a:rPr lang="en-US" dirty="0" smtClean="0"/>
              <a:t> until the </a:t>
            </a:r>
            <a:r>
              <a:rPr lang="en-US" dirty="0" smtClean="0">
                <a:solidFill>
                  <a:srgbClr val="0070C0"/>
                </a:solidFill>
              </a:rPr>
              <a:t>critical distance</a:t>
            </a:r>
            <a:r>
              <a:rPr lang="en-US" dirty="0" smtClean="0"/>
              <a:t> </a:t>
            </a:r>
            <a:br>
              <a:rPr lang="en-US" dirty="0" smtClean="0"/>
            </a:br>
            <a:r>
              <a:rPr lang="en-US" dirty="0" smtClean="0"/>
              <a:t>                         </a:t>
            </a:r>
            <a:r>
              <a:rPr lang="en-US" dirty="0" smtClean="0">
                <a:solidFill>
                  <a:schemeClr val="accent5">
                    <a:lumMod val="75000"/>
                  </a:schemeClr>
                </a:solidFill>
              </a:rPr>
              <a:t>x</a:t>
            </a:r>
            <a:r>
              <a:rPr lang="en-US" baseline="-25000" dirty="0" smtClean="0">
                <a:solidFill>
                  <a:schemeClr val="accent5">
                    <a:lumMod val="75000"/>
                  </a:schemeClr>
                </a:solidFill>
              </a:rPr>
              <a:t>rc</a:t>
            </a:r>
            <a:r>
              <a:rPr lang="en-US" dirty="0" smtClean="0">
                <a:solidFill>
                  <a:schemeClr val="accent5">
                    <a:lumMod val="75000"/>
                  </a:schemeClr>
                </a:solidFill>
              </a:rPr>
              <a:t> = (</a:t>
            </a:r>
            <a:r>
              <a:rPr lang="en-US" dirty="0" smtClean="0">
                <a:solidFill>
                  <a:schemeClr val="accent5">
                    <a:lumMod val="75000"/>
                  </a:schemeClr>
                </a:solidFill>
                <a:sym typeface="Symbol"/>
              </a:rPr>
              <a:t>E</a:t>
            </a:r>
            <a:r>
              <a:rPr lang="en-US" baseline="-25000" dirty="0" smtClean="0">
                <a:solidFill>
                  <a:schemeClr val="accent5">
                    <a:lumMod val="75000"/>
                  </a:schemeClr>
                </a:solidFill>
                <a:sym typeface="Symbol"/>
              </a:rPr>
              <a:t>c </a:t>
            </a:r>
            <a:r>
              <a:rPr lang="en-US" dirty="0" smtClean="0">
                <a:solidFill>
                  <a:schemeClr val="accent5">
                    <a:lumMod val="75000"/>
                  </a:schemeClr>
                </a:solidFill>
                <a:sym typeface="Symbol"/>
              </a:rPr>
              <a:t> E</a:t>
            </a:r>
            <a:r>
              <a:rPr lang="en-US" baseline="-25000" dirty="0" smtClean="0">
                <a:solidFill>
                  <a:schemeClr val="accent5">
                    <a:lumMod val="75000"/>
                  </a:schemeClr>
                </a:solidFill>
                <a:sym typeface="Symbol"/>
              </a:rPr>
              <a:t>th</a:t>
            </a:r>
            <a:r>
              <a:rPr lang="en-US" dirty="0" smtClean="0">
                <a:solidFill>
                  <a:schemeClr val="accent5">
                    <a:lumMod val="75000"/>
                  </a:schemeClr>
                </a:solidFill>
                <a:sym typeface="Symbol"/>
              </a:rPr>
              <a:t>)</a:t>
            </a:r>
            <a:r>
              <a:rPr lang="en-US" dirty="0" smtClean="0">
                <a:solidFill>
                  <a:schemeClr val="accent5">
                    <a:lumMod val="75000"/>
                  </a:schemeClr>
                </a:solidFill>
              </a:rPr>
              <a:t>/(</a:t>
            </a:r>
            <a:r>
              <a:rPr lang="en-US" i="1" dirty="0" smtClean="0">
                <a:solidFill>
                  <a:schemeClr val="accent5">
                    <a:lumMod val="75000"/>
                  </a:schemeClr>
                </a:solidFill>
                <a:sym typeface="Symbol"/>
              </a:rPr>
              <a:t>e</a:t>
            </a:r>
            <a:r>
              <a:rPr lang="en-US" i="1" dirty="0" smtClean="0">
                <a:solidFill>
                  <a:schemeClr val="accent5">
                    <a:lumMod val="75000"/>
                  </a:schemeClr>
                </a:solidFill>
                <a:latin typeface="Times New Roman" pitchFamily="18" charset="0"/>
                <a:cs typeface="Times New Roman" pitchFamily="18" charset="0"/>
                <a:sym typeface="Symbol"/>
              </a:rPr>
              <a:t>E</a:t>
            </a:r>
            <a:r>
              <a:rPr lang="en-US" baseline="-25000" dirty="0" smtClean="0">
                <a:solidFill>
                  <a:schemeClr val="accent5">
                    <a:lumMod val="75000"/>
                  </a:schemeClr>
                </a:solidFill>
                <a:sym typeface="Symbol"/>
              </a:rPr>
              <a:t>rc0</a:t>
            </a:r>
            <a:r>
              <a:rPr lang="en-US" dirty="0" smtClean="0">
                <a:solidFill>
                  <a:schemeClr val="accent5">
                    <a:lumMod val="75000"/>
                  </a:schemeClr>
                </a:solidFill>
              </a:rPr>
              <a:t>)</a:t>
            </a:r>
            <a:r>
              <a:rPr lang="en-US" dirty="0" smtClean="0"/>
              <a:t>, </a:t>
            </a:r>
            <a:br>
              <a:rPr lang="en-US" dirty="0" smtClean="0"/>
            </a:br>
            <a:r>
              <a:rPr lang="en-US" dirty="0" smtClean="0"/>
              <a:t>where </a:t>
            </a:r>
            <a:r>
              <a:rPr lang="en-US" i="1" dirty="0" smtClean="0">
                <a:solidFill>
                  <a:schemeClr val="accent5">
                    <a:lumMod val="75000"/>
                  </a:schemeClr>
                </a:solidFill>
                <a:latin typeface="Times New Roman" pitchFamily="18" charset="0"/>
                <a:cs typeface="Times New Roman" pitchFamily="18" charset="0"/>
                <a:sym typeface="Symbol"/>
              </a:rPr>
              <a:t>E</a:t>
            </a:r>
            <a:r>
              <a:rPr lang="en-US" baseline="-25000" dirty="0" smtClean="0">
                <a:solidFill>
                  <a:schemeClr val="accent5">
                    <a:lumMod val="75000"/>
                  </a:schemeClr>
                </a:solidFill>
                <a:sym typeface="Symbol"/>
              </a:rPr>
              <a:t>rc0</a:t>
            </a:r>
            <a:r>
              <a:rPr lang="en-US" dirty="0" smtClean="0">
                <a:solidFill>
                  <a:schemeClr val="accent5">
                    <a:lumMod val="75000"/>
                  </a:schemeClr>
                </a:solidFill>
              </a:rPr>
              <a:t> = </a:t>
            </a:r>
            <a:r>
              <a:rPr lang="en-US" i="1" dirty="0" smtClean="0">
                <a:solidFill>
                  <a:schemeClr val="accent5">
                    <a:lumMod val="75000"/>
                  </a:schemeClr>
                </a:solidFill>
                <a:sym typeface="Symbol"/>
              </a:rPr>
              <a:t>e</a:t>
            </a:r>
            <a:r>
              <a:rPr lang="en-US" dirty="0" smtClean="0">
                <a:solidFill>
                  <a:schemeClr val="accent5">
                    <a:lumMod val="75000"/>
                  </a:schemeClr>
                </a:solidFill>
                <a:latin typeface="Bookman Old Style" pitchFamily="18" charset="0"/>
                <a:sym typeface="Symbol"/>
              </a:rPr>
              <a:t></a:t>
            </a:r>
            <a:r>
              <a:rPr lang="en-US" dirty="0" smtClean="0">
                <a:solidFill>
                  <a:schemeClr val="accent5">
                    <a:lumMod val="75000"/>
                  </a:schemeClr>
                </a:solidFill>
                <a:sym typeface="Symbol"/>
              </a:rPr>
              <a:t>F</a:t>
            </a:r>
            <a:r>
              <a:rPr lang="en-US" baseline="-25000" dirty="0" smtClean="0">
                <a:solidFill>
                  <a:schemeClr val="accent5">
                    <a:lumMod val="75000"/>
                  </a:schemeClr>
                </a:solidFill>
                <a:sym typeface="Symbol"/>
              </a:rPr>
              <a:t>e0</a:t>
            </a:r>
            <a:r>
              <a:rPr lang="en-US" dirty="0" smtClean="0"/>
              <a:t> is the electric field strength at </a:t>
            </a:r>
            <a:br>
              <a:rPr lang="en-US" dirty="0" smtClean="0"/>
            </a:br>
            <a:r>
              <a:rPr lang="en-US" dirty="0" smtClean="0"/>
              <a:t>x = 0 and </a:t>
            </a:r>
            <a:r>
              <a:rPr lang="en-US" dirty="0" smtClean="0">
                <a:sym typeface="Symbol"/>
              </a:rPr>
              <a:t>F</a:t>
            </a:r>
            <a:r>
              <a:rPr lang="en-US" baseline="-25000" dirty="0" smtClean="0">
                <a:sym typeface="Symbol"/>
              </a:rPr>
              <a:t>e0</a:t>
            </a:r>
            <a:r>
              <a:rPr lang="en-US" dirty="0" smtClean="0"/>
              <a:t> is the total injected electron flux density.  </a:t>
            </a:r>
            <a:r>
              <a:rPr lang="en-US" dirty="0" smtClean="0">
                <a:solidFill>
                  <a:srgbClr val="0070C0"/>
                </a:solidFill>
              </a:rPr>
              <a:t>Below x</a:t>
            </a:r>
            <a:r>
              <a:rPr lang="en-US" baseline="-25000" dirty="0" smtClean="0">
                <a:solidFill>
                  <a:srgbClr val="0070C0"/>
                </a:solidFill>
              </a:rPr>
              <a:t>c</a:t>
            </a:r>
            <a:r>
              <a:rPr lang="en-US" dirty="0" smtClean="0">
                <a:solidFill>
                  <a:srgbClr val="0070C0"/>
                </a:solidFill>
              </a:rPr>
              <a:t> the total electron flux density</a:t>
            </a:r>
            <a:r>
              <a:rPr lang="en-US" dirty="0" smtClean="0"/>
              <a:t> </a:t>
            </a:r>
            <a:r>
              <a:rPr lang="en-US" dirty="0" smtClean="0">
                <a:solidFill>
                  <a:srgbClr val="0070C0"/>
                </a:solidFill>
              </a:rPr>
              <a:t>is constant </a:t>
            </a:r>
            <a:r>
              <a:rPr lang="en-US" dirty="0" smtClean="0"/>
              <a:t>(</a:t>
            </a:r>
            <a:r>
              <a:rPr lang="en-US" dirty="0" smtClean="0">
                <a:solidFill>
                  <a:schemeClr val="accent5">
                    <a:lumMod val="75000"/>
                  </a:schemeClr>
                </a:solidFill>
              </a:rPr>
              <a:t>F</a:t>
            </a:r>
            <a:r>
              <a:rPr lang="en-US" baseline="-25000" dirty="0" smtClean="0">
                <a:solidFill>
                  <a:schemeClr val="accent5">
                    <a:lumMod val="75000"/>
                  </a:schemeClr>
                </a:solidFill>
              </a:rPr>
              <a:t>e</a:t>
            </a:r>
            <a:r>
              <a:rPr lang="en-US" dirty="0" smtClean="0">
                <a:solidFill>
                  <a:schemeClr val="accent5">
                    <a:lumMod val="75000"/>
                  </a:schemeClr>
                </a:solidFill>
              </a:rPr>
              <a:t>(x) = </a:t>
            </a:r>
            <a:r>
              <a:rPr lang="en-US" dirty="0" smtClean="0">
                <a:solidFill>
                  <a:schemeClr val="accent5">
                    <a:lumMod val="75000"/>
                  </a:schemeClr>
                </a:solidFill>
                <a:sym typeface="Symbol"/>
              </a:rPr>
              <a:t>F</a:t>
            </a:r>
            <a:r>
              <a:rPr lang="en-US" baseline="-25000" dirty="0" smtClean="0">
                <a:solidFill>
                  <a:schemeClr val="accent5">
                    <a:lumMod val="75000"/>
                  </a:schemeClr>
                </a:solidFill>
                <a:sym typeface="Symbol"/>
              </a:rPr>
              <a:t>e0</a:t>
            </a:r>
            <a:r>
              <a:rPr lang="en-US" dirty="0" smtClean="0">
                <a:solidFill>
                  <a:schemeClr val="accent5">
                    <a:lumMod val="75000"/>
                  </a:schemeClr>
                </a:solidFill>
              </a:rPr>
              <a:t> for x ≤ x</a:t>
            </a:r>
            <a:r>
              <a:rPr lang="en-US" baseline="-25000" dirty="0" smtClean="0">
                <a:solidFill>
                  <a:schemeClr val="accent5">
                    <a:lumMod val="75000"/>
                  </a:schemeClr>
                </a:solidFill>
              </a:rPr>
              <a:t>c</a:t>
            </a:r>
            <a:r>
              <a:rPr lang="en-US" dirty="0" smtClean="0"/>
              <a:t>).  </a:t>
            </a:r>
            <a:endParaRPr lang="en-US" dirty="0"/>
          </a:p>
        </p:txBody>
      </p:sp>
      <p:graphicFrame>
        <p:nvGraphicFramePr>
          <p:cNvPr id="4" name="Object 3"/>
          <p:cNvGraphicFramePr>
            <a:graphicFrameLocks noChangeAspect="1"/>
          </p:cNvGraphicFramePr>
          <p:nvPr/>
        </p:nvGraphicFramePr>
        <p:xfrm>
          <a:off x="6772275" y="1524000"/>
          <a:ext cx="858838" cy="628650"/>
        </p:xfrm>
        <a:graphic>
          <a:graphicData uri="http://schemas.openxmlformats.org/presentationml/2006/ole">
            <p:oleObj spid="_x0000_s2050" name="Equation" r:id="rId4" imgW="507960" imgH="330120" progId="Equation.3">
              <p:embed/>
            </p:oleObj>
          </a:graphicData>
        </a:graphic>
      </p:graphicFrame>
      <p:sp>
        <p:nvSpPr>
          <p:cNvPr id="9" name="Slide Number Placeholder 8"/>
          <p:cNvSpPr>
            <a:spLocks noGrp="1"/>
          </p:cNvSpPr>
          <p:nvPr>
            <p:ph type="sldNum" sz="quarter" idx="12"/>
          </p:nvPr>
        </p:nvSpPr>
        <p:spPr/>
        <p:txBody>
          <a:bodyPr/>
          <a:lstStyle/>
          <a:p>
            <a:fld id="{B6F15528-21DE-4FAA-801E-634DDDAF4B2B}"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791200"/>
          </a:xfrm>
        </p:spPr>
        <p:txBody>
          <a:bodyPr/>
          <a:lstStyle/>
          <a:p>
            <a:r>
              <a:rPr lang="en-US" dirty="0" smtClean="0"/>
              <a:t>1-D Results (continued)</a:t>
            </a:r>
            <a:br>
              <a:rPr lang="en-US" dirty="0" smtClean="0"/>
            </a:br>
            <a:endParaRPr lang="en-US" dirty="0" smtClean="0"/>
          </a:p>
          <a:p>
            <a:pPr lvl="1">
              <a:buFont typeface="Wingdings" pitchFamily="2" charset="2"/>
              <a:buChar char="Ø"/>
            </a:pPr>
            <a:r>
              <a:rPr lang="en-US" dirty="0" smtClean="0"/>
              <a:t>For x &gt;&gt; E</a:t>
            </a:r>
            <a:r>
              <a:rPr lang="en-US" baseline="-25000" dirty="0" smtClean="0"/>
              <a:t>c</a:t>
            </a:r>
            <a:r>
              <a:rPr lang="en-US" dirty="0" smtClean="0"/>
              <a:t>/(</a:t>
            </a:r>
            <a:r>
              <a:rPr lang="el-GR" dirty="0" smtClean="0"/>
              <a:t>δ</a:t>
            </a:r>
            <a:r>
              <a:rPr lang="en-US" i="1" dirty="0" smtClean="0">
                <a:sym typeface="Symbol"/>
              </a:rPr>
              <a:t>e</a:t>
            </a:r>
            <a:r>
              <a:rPr lang="en-US" i="1" dirty="0" smtClean="0">
                <a:latin typeface="Times New Roman" pitchFamily="18" charset="0"/>
                <a:cs typeface="Times New Roman" pitchFamily="18" charset="0"/>
                <a:sym typeface="Symbol"/>
              </a:rPr>
              <a:t>E</a:t>
            </a:r>
            <a:r>
              <a:rPr lang="en-US" baseline="-25000" dirty="0" smtClean="0">
                <a:sym typeface="Symbol"/>
              </a:rPr>
              <a:t>rc0</a:t>
            </a:r>
            <a:r>
              <a:rPr lang="en-US" dirty="0" smtClean="0"/>
              <a:t>),  </a:t>
            </a:r>
            <a:r>
              <a:rPr lang="en-US" dirty="0" smtClean="0">
                <a:solidFill>
                  <a:schemeClr val="accent5">
                    <a:lumMod val="75000"/>
                  </a:schemeClr>
                </a:solidFill>
              </a:rPr>
              <a:t>F</a:t>
            </a:r>
            <a:r>
              <a:rPr lang="en-US" baseline="-25000" dirty="0" smtClean="0">
                <a:solidFill>
                  <a:schemeClr val="accent5">
                    <a:lumMod val="75000"/>
                  </a:schemeClr>
                </a:solidFill>
              </a:rPr>
              <a:t>e</a:t>
            </a:r>
            <a:r>
              <a:rPr lang="en-US" dirty="0" smtClean="0">
                <a:solidFill>
                  <a:schemeClr val="accent5">
                    <a:lumMod val="75000"/>
                  </a:schemeClr>
                </a:solidFill>
              </a:rPr>
              <a:t>(x) </a:t>
            </a:r>
            <a:r>
              <a:rPr lang="en-US" dirty="0" smtClean="0">
                <a:solidFill>
                  <a:schemeClr val="accent5">
                    <a:lumMod val="75000"/>
                  </a:schemeClr>
                </a:solidFill>
                <a:sym typeface="Symbol"/>
              </a:rPr>
              <a:t>= F</a:t>
            </a:r>
            <a:r>
              <a:rPr lang="en-US" baseline="-25000" dirty="0" smtClean="0">
                <a:solidFill>
                  <a:schemeClr val="accent5">
                    <a:lumMod val="75000"/>
                  </a:schemeClr>
                </a:solidFill>
                <a:sym typeface="Symbol"/>
              </a:rPr>
              <a:t>e0</a:t>
            </a:r>
            <a:r>
              <a:rPr lang="en-US" dirty="0" smtClean="0">
                <a:solidFill>
                  <a:schemeClr val="accent5">
                    <a:lumMod val="75000"/>
                  </a:schemeClr>
                </a:solidFill>
                <a:sym typeface="Symbol"/>
              </a:rPr>
              <a:t>[(</a:t>
            </a:r>
            <a:r>
              <a:rPr lang="el-GR" dirty="0" smtClean="0">
                <a:solidFill>
                  <a:schemeClr val="accent5">
                    <a:lumMod val="75000"/>
                  </a:schemeClr>
                </a:solidFill>
              </a:rPr>
              <a:t>δ</a:t>
            </a:r>
            <a:r>
              <a:rPr lang="en-US" i="1" dirty="0" smtClean="0">
                <a:solidFill>
                  <a:schemeClr val="accent5">
                    <a:lumMod val="75000"/>
                  </a:schemeClr>
                </a:solidFill>
                <a:sym typeface="Symbol"/>
              </a:rPr>
              <a:t>e</a:t>
            </a:r>
            <a:r>
              <a:rPr lang="en-US" i="1" dirty="0" smtClean="0">
                <a:solidFill>
                  <a:schemeClr val="accent5">
                    <a:lumMod val="75000"/>
                  </a:schemeClr>
                </a:solidFill>
                <a:latin typeface="Times New Roman" pitchFamily="18" charset="0"/>
                <a:cs typeface="Times New Roman" pitchFamily="18" charset="0"/>
                <a:sym typeface="Symbol"/>
              </a:rPr>
              <a:t>E</a:t>
            </a:r>
            <a:r>
              <a:rPr lang="en-US" baseline="-25000" dirty="0" smtClean="0">
                <a:solidFill>
                  <a:schemeClr val="accent5">
                    <a:lumMod val="75000"/>
                  </a:schemeClr>
                </a:solidFill>
                <a:sym typeface="Symbol"/>
              </a:rPr>
              <a:t>rc0</a:t>
            </a:r>
            <a:r>
              <a:rPr lang="en-US" dirty="0" smtClean="0">
                <a:solidFill>
                  <a:schemeClr val="accent5">
                    <a:lumMod val="75000"/>
                  </a:schemeClr>
                </a:solidFill>
                <a:sym typeface="Symbol"/>
              </a:rPr>
              <a:t>/</a:t>
            </a:r>
            <a:r>
              <a:rPr lang="en-US" dirty="0" err="1" smtClean="0">
                <a:solidFill>
                  <a:schemeClr val="accent5">
                    <a:lumMod val="75000"/>
                  </a:schemeClr>
                </a:solidFill>
              </a:rPr>
              <a:t>E</a:t>
            </a:r>
            <a:r>
              <a:rPr lang="en-US" baseline="-25000" dirty="0" err="1" smtClean="0">
                <a:solidFill>
                  <a:schemeClr val="accent5">
                    <a:lumMod val="75000"/>
                  </a:schemeClr>
                </a:solidFill>
              </a:rPr>
              <a:t>c</a:t>
            </a:r>
            <a:r>
              <a:rPr lang="en-US" dirty="0" smtClean="0">
                <a:solidFill>
                  <a:schemeClr val="accent5">
                    <a:lumMod val="75000"/>
                  </a:schemeClr>
                </a:solidFill>
                <a:sym typeface="Symbol"/>
              </a:rPr>
              <a:t>)x]</a:t>
            </a:r>
            <a:r>
              <a:rPr lang="en-US" baseline="30000" dirty="0" smtClean="0">
                <a:solidFill>
                  <a:schemeClr val="accent5">
                    <a:lumMod val="75000"/>
                  </a:schemeClr>
                </a:solidFill>
                <a:sym typeface="Symbol"/>
              </a:rPr>
              <a:t>(</a:t>
            </a:r>
            <a:r>
              <a:rPr lang="el-GR" baseline="30000" dirty="0" smtClean="0">
                <a:solidFill>
                  <a:schemeClr val="accent5">
                    <a:lumMod val="75000"/>
                  </a:schemeClr>
                </a:solidFill>
              </a:rPr>
              <a:t>δ</a:t>
            </a:r>
            <a:r>
              <a:rPr lang="en-US" baseline="30000" dirty="0" smtClean="0">
                <a:solidFill>
                  <a:schemeClr val="accent5">
                    <a:lumMod val="75000"/>
                  </a:schemeClr>
                </a:solidFill>
              </a:rPr>
              <a:t>-1)/</a:t>
            </a:r>
            <a:r>
              <a:rPr lang="el-GR" baseline="30000" dirty="0" smtClean="0">
                <a:solidFill>
                  <a:schemeClr val="accent5">
                    <a:lumMod val="75000"/>
                  </a:schemeClr>
                </a:solidFill>
              </a:rPr>
              <a:t> δ</a:t>
            </a:r>
            <a:endParaRPr lang="en-US" dirty="0" smtClean="0">
              <a:solidFill>
                <a:schemeClr val="accent5">
                  <a:lumMod val="75000"/>
                </a:schemeClr>
              </a:solidFill>
            </a:endParaRPr>
          </a:p>
          <a:p>
            <a:pPr lvl="1">
              <a:buFont typeface="Wingdings" pitchFamily="2" charset="2"/>
              <a:buChar char="Ø"/>
            </a:pPr>
            <a:r>
              <a:rPr lang="en-US" dirty="0" smtClean="0"/>
              <a:t>Since the resistivity </a:t>
            </a:r>
            <a:r>
              <a:rPr lang="en-US" dirty="0" smtClean="0">
                <a:solidFill>
                  <a:schemeClr val="accent5">
                    <a:lumMod val="75000"/>
                  </a:schemeClr>
                </a:solidFill>
                <a:latin typeface="Bookman Old Style" pitchFamily="18" charset="0"/>
                <a:sym typeface="Symbol"/>
              </a:rPr>
              <a:t>  </a:t>
            </a:r>
            <a:r>
              <a:rPr lang="en-US" dirty="0" smtClean="0">
                <a:solidFill>
                  <a:schemeClr val="accent5">
                    <a:lumMod val="75000"/>
                  </a:schemeClr>
                </a:solidFill>
                <a:sym typeface="Symbol"/>
              </a:rPr>
              <a:t>constant  T</a:t>
            </a:r>
            <a:r>
              <a:rPr lang="en-US" baseline="30000" dirty="0" smtClean="0">
                <a:solidFill>
                  <a:schemeClr val="accent5">
                    <a:lumMod val="75000"/>
                  </a:schemeClr>
                </a:solidFill>
                <a:sym typeface="Symbol"/>
              </a:rPr>
              <a:t>3/2</a:t>
            </a:r>
            <a:r>
              <a:rPr lang="en-US" dirty="0" smtClean="0">
                <a:sym typeface="Symbol"/>
              </a:rPr>
              <a:t>, until collisional losses become important the</a:t>
            </a:r>
            <a:r>
              <a:rPr lang="en-US" dirty="0" smtClean="0">
                <a:solidFill>
                  <a:srgbClr val="0070C0"/>
                </a:solidFill>
                <a:sym typeface="Symbol"/>
              </a:rPr>
              <a:t> return current losses are not sensitive to the plasma density</a:t>
            </a:r>
            <a:r>
              <a:rPr lang="en-US" dirty="0" smtClean="0">
                <a:sym typeface="Symbol"/>
              </a:rPr>
              <a:t>.  </a:t>
            </a:r>
          </a:p>
          <a:p>
            <a:pPr lvl="1">
              <a:buFont typeface="Wingdings" pitchFamily="2" charset="2"/>
              <a:buChar char="Ø"/>
            </a:pPr>
            <a:r>
              <a:rPr lang="en-US" dirty="0" smtClean="0"/>
              <a:t>Electron energy as a function of distance is</a:t>
            </a:r>
            <a:br>
              <a:rPr lang="en-US" dirty="0" smtClean="0"/>
            </a:br>
            <a:r>
              <a:rPr lang="en-US" dirty="0" smtClean="0"/>
              <a:t>E(x) = E</a:t>
            </a:r>
            <a:r>
              <a:rPr lang="en-US" baseline="-25000" dirty="0" smtClean="0"/>
              <a:t>0</a:t>
            </a:r>
            <a:r>
              <a:rPr lang="en-US" dirty="0" smtClean="0"/>
              <a:t> </a:t>
            </a:r>
            <a:r>
              <a:rPr lang="en-US" dirty="0" smtClean="0">
                <a:sym typeface="Symbol"/>
              </a:rPr>
              <a:t> V(x).  Therefore, </a:t>
            </a:r>
            <a:r>
              <a:rPr lang="en-US" dirty="0" smtClean="0">
                <a:solidFill>
                  <a:srgbClr val="0070C0"/>
                </a:solidFill>
                <a:sym typeface="Symbol"/>
              </a:rPr>
              <a:t>all electrons lose the same amount of energy with distance </a:t>
            </a:r>
            <a:r>
              <a:rPr lang="en-US" dirty="0" smtClean="0">
                <a:sym typeface="Symbol"/>
              </a:rPr>
              <a:t>x.  </a:t>
            </a:r>
            <a:br>
              <a:rPr lang="en-US" dirty="0" smtClean="0">
                <a:sym typeface="Symbol"/>
              </a:rPr>
            </a:br>
            <a:r>
              <a:rPr lang="en-US" dirty="0" smtClean="0">
                <a:sym typeface="Symbol"/>
              </a:rPr>
              <a:t>For </a:t>
            </a:r>
            <a:r>
              <a:rPr lang="en-US" dirty="0" smtClean="0"/>
              <a:t>x ≤ x</a:t>
            </a:r>
            <a:r>
              <a:rPr lang="en-US" baseline="-25000" dirty="0" smtClean="0"/>
              <a:t>rc </a:t>
            </a:r>
            <a:r>
              <a:rPr lang="en-US" dirty="0" smtClean="0">
                <a:sym typeface="Symbol"/>
              </a:rPr>
              <a:t>,                   </a:t>
            </a:r>
            <a:r>
              <a:rPr lang="en-US" dirty="0" smtClean="0">
                <a:solidFill>
                  <a:schemeClr val="accent5">
                    <a:lumMod val="75000"/>
                  </a:schemeClr>
                </a:solidFill>
                <a:sym typeface="Symbol"/>
              </a:rPr>
              <a:t>V(x) = </a:t>
            </a:r>
            <a:r>
              <a:rPr lang="en-US" i="1" dirty="0" smtClean="0">
                <a:solidFill>
                  <a:schemeClr val="accent5">
                    <a:lumMod val="75000"/>
                  </a:schemeClr>
                </a:solidFill>
                <a:sym typeface="Symbol"/>
              </a:rPr>
              <a:t>e</a:t>
            </a:r>
            <a:r>
              <a:rPr lang="en-US" i="1" dirty="0" smtClean="0">
                <a:solidFill>
                  <a:schemeClr val="accent5">
                    <a:lumMod val="75000"/>
                  </a:schemeClr>
                </a:solidFill>
                <a:latin typeface="Times New Roman" pitchFamily="18" charset="0"/>
                <a:cs typeface="Times New Roman" pitchFamily="18" charset="0"/>
                <a:sym typeface="Symbol"/>
              </a:rPr>
              <a:t>E</a:t>
            </a:r>
            <a:r>
              <a:rPr lang="en-US" baseline="-25000" dirty="0" smtClean="0">
                <a:solidFill>
                  <a:schemeClr val="accent5">
                    <a:lumMod val="75000"/>
                  </a:schemeClr>
                </a:solidFill>
                <a:sym typeface="Symbol"/>
              </a:rPr>
              <a:t>rc0</a:t>
            </a:r>
            <a:r>
              <a:rPr lang="en-US" dirty="0" smtClean="0">
                <a:solidFill>
                  <a:schemeClr val="accent5">
                    <a:lumMod val="75000"/>
                  </a:schemeClr>
                </a:solidFill>
                <a:sym typeface="Symbol"/>
              </a:rPr>
              <a:t>x</a:t>
            </a:r>
            <a:r>
              <a:rPr lang="en-US" dirty="0" smtClean="0">
                <a:sym typeface="Symbol"/>
              </a:rPr>
              <a:t>  </a:t>
            </a:r>
            <a:br>
              <a:rPr lang="en-US" dirty="0" smtClean="0">
                <a:sym typeface="Symbol"/>
              </a:rPr>
            </a:br>
            <a:r>
              <a:rPr lang="en-US" dirty="0" smtClean="0">
                <a:sym typeface="Symbol"/>
              </a:rPr>
              <a:t>For </a:t>
            </a:r>
            <a:r>
              <a:rPr lang="en-US" dirty="0" smtClean="0"/>
              <a:t>x &gt;&gt; E</a:t>
            </a:r>
            <a:r>
              <a:rPr lang="en-US" baseline="-25000" dirty="0" smtClean="0"/>
              <a:t>c</a:t>
            </a:r>
            <a:r>
              <a:rPr lang="en-US" dirty="0" smtClean="0"/>
              <a:t>/(</a:t>
            </a:r>
            <a:r>
              <a:rPr lang="el-GR" dirty="0" smtClean="0"/>
              <a:t>δ</a:t>
            </a:r>
            <a:r>
              <a:rPr lang="en-US" i="1" dirty="0" smtClean="0">
                <a:sym typeface="Symbol"/>
              </a:rPr>
              <a:t>e</a:t>
            </a:r>
            <a:r>
              <a:rPr lang="en-US" i="1" dirty="0" smtClean="0">
                <a:latin typeface="Times New Roman" pitchFamily="18" charset="0"/>
                <a:cs typeface="Times New Roman" pitchFamily="18" charset="0"/>
                <a:sym typeface="Symbol"/>
              </a:rPr>
              <a:t>E</a:t>
            </a:r>
            <a:r>
              <a:rPr lang="en-US" baseline="-25000" dirty="0" smtClean="0">
                <a:sym typeface="Symbol"/>
              </a:rPr>
              <a:t>rc0</a:t>
            </a:r>
            <a:r>
              <a:rPr lang="en-US" dirty="0" smtClean="0"/>
              <a:t>),   </a:t>
            </a:r>
            <a:r>
              <a:rPr lang="en-US" dirty="0" smtClean="0">
                <a:solidFill>
                  <a:schemeClr val="accent5">
                    <a:lumMod val="75000"/>
                  </a:schemeClr>
                </a:solidFill>
              </a:rPr>
              <a:t>V(x) = E</a:t>
            </a:r>
            <a:r>
              <a:rPr lang="en-US" baseline="-25000" dirty="0" smtClean="0">
                <a:solidFill>
                  <a:schemeClr val="accent5">
                    <a:lumMod val="75000"/>
                  </a:schemeClr>
                </a:solidFill>
              </a:rPr>
              <a:t>c</a:t>
            </a:r>
            <a:r>
              <a:rPr lang="en-US" dirty="0" smtClean="0">
                <a:solidFill>
                  <a:schemeClr val="accent5">
                    <a:lumMod val="75000"/>
                  </a:schemeClr>
                </a:solidFill>
              </a:rPr>
              <a:t>[</a:t>
            </a:r>
            <a:r>
              <a:rPr lang="en-US" dirty="0" smtClean="0">
                <a:solidFill>
                  <a:schemeClr val="accent5">
                    <a:lumMod val="75000"/>
                  </a:schemeClr>
                </a:solidFill>
                <a:sym typeface="Symbol"/>
              </a:rPr>
              <a:t>(</a:t>
            </a:r>
            <a:r>
              <a:rPr lang="el-GR" dirty="0" smtClean="0">
                <a:solidFill>
                  <a:schemeClr val="accent5">
                    <a:lumMod val="75000"/>
                  </a:schemeClr>
                </a:solidFill>
              </a:rPr>
              <a:t>δ</a:t>
            </a:r>
            <a:r>
              <a:rPr lang="en-US" i="1" dirty="0" smtClean="0">
                <a:solidFill>
                  <a:schemeClr val="accent5">
                    <a:lumMod val="75000"/>
                  </a:schemeClr>
                </a:solidFill>
                <a:sym typeface="Symbol"/>
              </a:rPr>
              <a:t>e</a:t>
            </a:r>
            <a:r>
              <a:rPr lang="en-US" i="1" dirty="0" smtClean="0">
                <a:solidFill>
                  <a:schemeClr val="accent5">
                    <a:lumMod val="75000"/>
                  </a:schemeClr>
                </a:solidFill>
                <a:latin typeface="Times New Roman" pitchFamily="18" charset="0"/>
                <a:cs typeface="Times New Roman" pitchFamily="18" charset="0"/>
                <a:sym typeface="Symbol"/>
              </a:rPr>
              <a:t>E</a:t>
            </a:r>
            <a:r>
              <a:rPr lang="en-US" baseline="-25000" dirty="0" smtClean="0">
                <a:solidFill>
                  <a:schemeClr val="accent5">
                    <a:lumMod val="75000"/>
                  </a:schemeClr>
                </a:solidFill>
                <a:sym typeface="Symbol"/>
              </a:rPr>
              <a:t>rc0</a:t>
            </a:r>
            <a:r>
              <a:rPr lang="en-US" dirty="0" smtClean="0">
                <a:solidFill>
                  <a:schemeClr val="accent5">
                    <a:lumMod val="75000"/>
                  </a:schemeClr>
                </a:solidFill>
                <a:sym typeface="Symbol"/>
              </a:rPr>
              <a:t>/</a:t>
            </a:r>
            <a:r>
              <a:rPr lang="en-US" dirty="0" err="1" smtClean="0">
                <a:solidFill>
                  <a:schemeClr val="accent5">
                    <a:lumMod val="75000"/>
                  </a:schemeClr>
                </a:solidFill>
              </a:rPr>
              <a:t>E</a:t>
            </a:r>
            <a:r>
              <a:rPr lang="en-US" baseline="-25000" dirty="0" err="1" smtClean="0">
                <a:solidFill>
                  <a:schemeClr val="accent5">
                    <a:lumMod val="75000"/>
                  </a:schemeClr>
                </a:solidFill>
              </a:rPr>
              <a:t>c</a:t>
            </a:r>
            <a:r>
              <a:rPr lang="en-US" dirty="0" smtClean="0">
                <a:solidFill>
                  <a:schemeClr val="accent5">
                    <a:lumMod val="75000"/>
                  </a:schemeClr>
                </a:solidFill>
                <a:sym typeface="Symbol"/>
              </a:rPr>
              <a:t>)x</a:t>
            </a:r>
            <a:r>
              <a:rPr lang="en-US" dirty="0" smtClean="0">
                <a:solidFill>
                  <a:schemeClr val="accent5">
                    <a:lumMod val="75000"/>
                  </a:schemeClr>
                </a:solidFill>
              </a:rPr>
              <a:t>]</a:t>
            </a:r>
            <a:r>
              <a:rPr lang="en-US" baseline="30000" dirty="0" smtClean="0">
                <a:solidFill>
                  <a:schemeClr val="accent5">
                    <a:lumMod val="75000"/>
                  </a:schemeClr>
                </a:solidFill>
              </a:rPr>
              <a:t>1/</a:t>
            </a:r>
            <a:r>
              <a:rPr lang="el-GR" baseline="30000" dirty="0" smtClean="0">
                <a:solidFill>
                  <a:schemeClr val="accent5">
                    <a:lumMod val="75000"/>
                  </a:schemeClr>
                </a:solidFill>
              </a:rPr>
              <a:t> δ</a:t>
            </a:r>
            <a:endParaRPr lang="en-US" baseline="30000" dirty="0" smtClean="0">
              <a:solidFill>
                <a:schemeClr val="accent5">
                  <a:lumMod val="75000"/>
                </a:schemeClr>
              </a:solidFill>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solidFill>
                  <a:schemeClr val="accent5">
                    <a:lumMod val="75000"/>
                  </a:schemeClr>
                </a:solidFill>
              </a:rPr>
              <a:t>More about the Return-Current Electric Field Strength</a:t>
            </a:r>
            <a:endParaRPr lang="en-US" dirty="0">
              <a:solidFill>
                <a:schemeClr val="accent5">
                  <a:lumMod val="75000"/>
                </a:schemeClr>
              </a:solidFill>
            </a:endParaRPr>
          </a:p>
        </p:txBody>
      </p:sp>
      <p:sp>
        <p:nvSpPr>
          <p:cNvPr id="3" name="Content Placeholder 2"/>
          <p:cNvSpPr>
            <a:spLocks noGrp="1"/>
          </p:cNvSpPr>
          <p:nvPr>
            <p:ph idx="1"/>
          </p:nvPr>
        </p:nvSpPr>
        <p:spPr>
          <a:xfrm>
            <a:off x="304800" y="1447800"/>
            <a:ext cx="8534400" cy="2667000"/>
          </a:xfrm>
        </p:spPr>
        <p:txBody>
          <a:bodyPr>
            <a:normAutofit/>
          </a:bodyPr>
          <a:lstStyle/>
          <a:p>
            <a:pPr marL="0" indent="0" algn="just">
              <a:buNone/>
            </a:pPr>
            <a:r>
              <a:rPr lang="en-US" sz="2400" dirty="0" smtClean="0">
                <a:solidFill>
                  <a:schemeClr val="tx2"/>
                </a:solidFill>
              </a:rPr>
              <a:t>Return-current losses decrease at the same time the electric field is having its greatest impact on the electron distribution, since the electric field strength is proportional to the total nonthermal electron flux density.  Other losses to the electron distribution, including collisional losses and, in a 2-D model, the scattering of electrons through 90 pitch angle, also decrease the return-current electric field strength.  </a:t>
            </a:r>
          </a:p>
          <a:p>
            <a:pPr marL="0" indent="0" algn="just">
              <a:buNone/>
            </a:pPr>
            <a:endParaRPr lang="en-US" sz="2400" dirty="0">
              <a:solidFill>
                <a:schemeClr val="tx2"/>
              </a:solidFill>
            </a:endParaRPr>
          </a:p>
        </p:txBody>
      </p:sp>
      <p:pic>
        <p:nvPicPr>
          <p:cNvPr id="4" name="Picture 3" descr="efield_1.jpg"/>
          <p:cNvPicPr>
            <a:picLocks noChangeAspect="1"/>
          </p:cNvPicPr>
          <p:nvPr/>
        </p:nvPicPr>
        <p:blipFill>
          <a:blip r:embed="rId2" cstate="print"/>
          <a:stretch>
            <a:fillRect/>
          </a:stretch>
        </p:blipFill>
        <p:spPr>
          <a:xfrm>
            <a:off x="4038600" y="3733800"/>
            <a:ext cx="4800600" cy="2919104"/>
          </a:xfrm>
          <a:prstGeom prst="rect">
            <a:avLst/>
          </a:prstGeom>
        </p:spPr>
      </p:pic>
      <p:sp>
        <p:nvSpPr>
          <p:cNvPr id="5" name="TextBox 4"/>
          <p:cNvSpPr txBox="1"/>
          <p:nvPr/>
        </p:nvSpPr>
        <p:spPr>
          <a:xfrm>
            <a:off x="304800" y="4191000"/>
            <a:ext cx="3733800" cy="2246769"/>
          </a:xfrm>
          <a:prstGeom prst="rect">
            <a:avLst/>
          </a:prstGeom>
          <a:noFill/>
        </p:spPr>
        <p:txBody>
          <a:bodyPr wrap="square" rtlCol="0">
            <a:spAutoFit/>
          </a:bodyPr>
          <a:lstStyle/>
          <a:p>
            <a:r>
              <a:rPr lang="en-US" sz="2000" dirty="0" smtClean="0">
                <a:solidFill>
                  <a:schemeClr val="tx2"/>
                </a:solidFill>
              </a:rPr>
              <a:t>The figure on the right shows the typical change in the electric field strength with distance in the 1-D model with return-current losses only (</a:t>
            </a:r>
            <a:r>
              <a:rPr lang="en-US" sz="2000" dirty="0" smtClean="0">
                <a:solidFill>
                  <a:srgbClr val="35A1BB"/>
                </a:solidFill>
              </a:rPr>
              <a:t>blue curve</a:t>
            </a:r>
            <a:r>
              <a:rPr lang="en-US" sz="2000" dirty="0" smtClean="0">
                <a:solidFill>
                  <a:schemeClr val="tx2"/>
                </a:solidFill>
              </a:rPr>
              <a:t>) and for an initially isotropic electron pitch angle distribution (</a:t>
            </a:r>
            <a:r>
              <a:rPr lang="en-US" sz="2000" dirty="0" smtClean="0">
                <a:solidFill>
                  <a:srgbClr val="C00000"/>
                </a:solidFill>
              </a:rPr>
              <a:t>red curve</a:t>
            </a:r>
            <a:r>
              <a:rPr lang="en-US" sz="2000" dirty="0" smtClean="0">
                <a:solidFill>
                  <a:schemeClr val="tx2"/>
                </a:solidFill>
              </a:rPr>
              <a:t>).  </a:t>
            </a:r>
            <a:endParaRPr lang="en-US" sz="2000" dirty="0">
              <a:solidFill>
                <a:schemeClr val="tx2"/>
              </a:solidFill>
            </a:endParaRPr>
          </a:p>
        </p:txBody>
      </p:sp>
      <p:sp>
        <p:nvSpPr>
          <p:cNvPr id="6" name="TextBox 5"/>
          <p:cNvSpPr txBox="1"/>
          <p:nvPr/>
        </p:nvSpPr>
        <p:spPr>
          <a:xfrm>
            <a:off x="6934200" y="5410200"/>
            <a:ext cx="457200" cy="369332"/>
          </a:xfrm>
          <a:prstGeom prst="rect">
            <a:avLst/>
          </a:prstGeom>
          <a:noFill/>
        </p:spPr>
        <p:txBody>
          <a:bodyPr wrap="square" rtlCol="0">
            <a:spAutoFit/>
          </a:bodyPr>
          <a:lstStyle/>
          <a:p>
            <a:r>
              <a:rPr lang="en-US" dirty="0" smtClean="0">
                <a:solidFill>
                  <a:schemeClr val="tx2"/>
                </a:solidFill>
              </a:rPr>
              <a:t>x</a:t>
            </a:r>
            <a:r>
              <a:rPr lang="en-US" baseline="-25000" dirty="0" smtClean="0">
                <a:solidFill>
                  <a:schemeClr val="tx2"/>
                </a:solidFill>
              </a:rPr>
              <a:t>rc</a:t>
            </a:r>
            <a:endParaRPr lang="en-US" dirty="0"/>
          </a:p>
        </p:txBody>
      </p:sp>
      <p:cxnSp>
        <p:nvCxnSpPr>
          <p:cNvPr id="8" name="Straight Arrow Connector 7"/>
          <p:cNvCxnSpPr/>
          <p:nvPr/>
        </p:nvCxnSpPr>
        <p:spPr>
          <a:xfrm>
            <a:off x="7086600" y="4054098"/>
            <a:ext cx="381000" cy="1588"/>
          </a:xfrm>
          <a:prstGeom prst="straightConnector1">
            <a:avLst/>
          </a:prstGeom>
          <a:ln w="12700">
            <a:solidFill>
              <a:schemeClr val="accent5">
                <a:lumMod val="75000"/>
              </a:schemeClr>
            </a:solidFill>
            <a:prstDash val="dash"/>
            <a:headEnd type="stealth" w="lg" len="lg"/>
            <a:tailEnd type="non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397858" y="3874621"/>
            <a:ext cx="526941" cy="369332"/>
          </a:xfrm>
          <a:prstGeom prst="rect">
            <a:avLst/>
          </a:prstGeom>
          <a:noFill/>
        </p:spPr>
        <p:txBody>
          <a:bodyPr wrap="square" rtlCol="0">
            <a:spAutoFit/>
          </a:bodyPr>
          <a:lstStyle/>
          <a:p>
            <a:r>
              <a:rPr lang="en-US" i="1" dirty="0" smtClean="0">
                <a:solidFill>
                  <a:schemeClr val="tx2"/>
                </a:solidFill>
              </a:rPr>
              <a:t>E</a:t>
            </a:r>
            <a:r>
              <a:rPr lang="en-US" baseline="-25000" dirty="0" smtClean="0">
                <a:solidFill>
                  <a:schemeClr val="tx2"/>
                </a:solidFill>
              </a:rPr>
              <a:t>rc0</a:t>
            </a:r>
            <a:endParaRPr lang="en-US" baseline="-25000" dirty="0">
              <a:solidFill>
                <a:schemeClr val="tx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5486400" cy="1524000"/>
          </a:xfrm>
        </p:spPr>
        <p:txBody>
          <a:bodyPr>
            <a:noAutofit/>
          </a:bodyPr>
          <a:lstStyle/>
          <a:p>
            <a:r>
              <a:rPr lang="en-US" sz="3200" dirty="0" smtClean="0"/>
              <a:t>Return-Current Electric Field Strength from Zharkova &amp; Gordovskyy 2006 (ZG06), Fig. 1</a:t>
            </a:r>
            <a:endParaRPr lang="en-US" sz="3200" dirty="0"/>
          </a:p>
        </p:txBody>
      </p:sp>
      <p:sp>
        <p:nvSpPr>
          <p:cNvPr id="3" name="Content Placeholder 2"/>
          <p:cNvSpPr>
            <a:spLocks noGrp="1"/>
          </p:cNvSpPr>
          <p:nvPr>
            <p:ph idx="1"/>
          </p:nvPr>
        </p:nvSpPr>
        <p:spPr>
          <a:xfrm>
            <a:off x="228600" y="2133600"/>
            <a:ext cx="5257800" cy="3810000"/>
          </a:xfrm>
        </p:spPr>
        <p:txBody>
          <a:bodyPr>
            <a:normAutofit/>
          </a:bodyPr>
          <a:lstStyle/>
          <a:p>
            <a:pPr marL="231775" indent="-231775"/>
            <a:r>
              <a:rPr lang="en-US" sz="2200" dirty="0" smtClean="0">
                <a:solidFill>
                  <a:schemeClr val="tx2"/>
                </a:solidFill>
              </a:rPr>
              <a:t>The electric field strength is normalized to the Dreicer field, </a:t>
            </a:r>
            <a:r>
              <a:rPr lang="en-US" sz="2200" i="1" dirty="0" smtClean="0">
                <a:solidFill>
                  <a:schemeClr val="tx2"/>
                </a:solidFill>
              </a:rPr>
              <a:t>E</a:t>
            </a:r>
            <a:r>
              <a:rPr lang="en-US" sz="2200" baseline="-25000" dirty="0" smtClean="0">
                <a:solidFill>
                  <a:schemeClr val="tx2"/>
                </a:solidFill>
              </a:rPr>
              <a:t>D</a:t>
            </a:r>
            <a:r>
              <a:rPr lang="en-US" sz="2200" dirty="0" smtClean="0">
                <a:solidFill>
                  <a:schemeClr val="tx2"/>
                </a:solidFill>
              </a:rPr>
              <a:t> = 2</a:t>
            </a:r>
            <a:r>
              <a:rPr lang="en-US" sz="2200" dirty="0" smtClean="0">
                <a:solidFill>
                  <a:schemeClr val="tx2"/>
                </a:solidFill>
                <a:sym typeface="Symbol"/>
              </a:rPr>
              <a:t></a:t>
            </a:r>
            <a:r>
              <a:rPr lang="en-US" sz="2200" i="1" dirty="0" smtClean="0">
                <a:solidFill>
                  <a:schemeClr val="tx2"/>
                </a:solidFill>
                <a:sym typeface="Symbol"/>
              </a:rPr>
              <a:t>e</a:t>
            </a:r>
            <a:r>
              <a:rPr lang="en-US" sz="2200" baseline="30000" dirty="0" smtClean="0">
                <a:solidFill>
                  <a:schemeClr val="tx2"/>
                </a:solidFill>
                <a:sym typeface="Symbol"/>
              </a:rPr>
              <a:t>3</a:t>
            </a:r>
            <a:r>
              <a:rPr lang="en-US" sz="2200" dirty="0" smtClean="0">
                <a:solidFill>
                  <a:schemeClr val="tx2"/>
                </a:solidFill>
                <a:sym typeface="Symbol"/>
              </a:rPr>
              <a:t>n </a:t>
            </a:r>
            <a:r>
              <a:rPr lang="en-US" sz="2200" dirty="0" err="1" smtClean="0">
                <a:solidFill>
                  <a:schemeClr val="tx2"/>
                </a:solidFill>
                <a:sym typeface="Symbol"/>
              </a:rPr>
              <a:t>ln</a:t>
            </a:r>
            <a:r>
              <a:rPr lang="en-US" sz="2200" dirty="0" smtClean="0">
                <a:solidFill>
                  <a:schemeClr val="tx2"/>
                </a:solidFill>
                <a:sym typeface="Symbol"/>
              </a:rPr>
              <a:t> / (k</a:t>
            </a:r>
            <a:r>
              <a:rPr lang="en-US" sz="2200" baseline="-25000" dirty="0" smtClean="0">
                <a:solidFill>
                  <a:schemeClr val="tx2"/>
                </a:solidFill>
                <a:sym typeface="Symbol"/>
              </a:rPr>
              <a:t>B</a:t>
            </a:r>
            <a:r>
              <a:rPr lang="en-US" sz="2200" dirty="0" smtClean="0">
                <a:solidFill>
                  <a:schemeClr val="tx2"/>
                </a:solidFill>
                <a:sym typeface="Symbol"/>
              </a:rPr>
              <a:t>T).  </a:t>
            </a:r>
          </a:p>
          <a:p>
            <a:pPr marL="231775" indent="-231775"/>
            <a:r>
              <a:rPr lang="en-US" sz="2200" dirty="0" smtClean="0">
                <a:solidFill>
                  <a:schemeClr val="tx2"/>
                </a:solidFill>
                <a:sym typeface="Symbol"/>
              </a:rPr>
              <a:t>It is plotted against column density, </a:t>
            </a:r>
            <a:br>
              <a:rPr lang="en-US" sz="2200" dirty="0" smtClean="0">
                <a:solidFill>
                  <a:schemeClr val="tx2"/>
                </a:solidFill>
                <a:sym typeface="Symbol"/>
              </a:rPr>
            </a:br>
            <a:r>
              <a:rPr lang="en-US" sz="2200" dirty="0" smtClean="0">
                <a:solidFill>
                  <a:schemeClr val="tx2"/>
                </a:solidFill>
                <a:sym typeface="Symbol"/>
              </a:rPr>
              <a:t>N(x) = n(x)</a:t>
            </a:r>
            <a:r>
              <a:rPr lang="en-US" sz="2200" dirty="0" err="1" smtClean="0">
                <a:solidFill>
                  <a:schemeClr val="tx2"/>
                </a:solidFill>
                <a:sym typeface="Symbol"/>
              </a:rPr>
              <a:t>dx</a:t>
            </a:r>
            <a:r>
              <a:rPr lang="en-US" sz="2200" dirty="0" smtClean="0">
                <a:solidFill>
                  <a:schemeClr val="tx2"/>
                </a:solidFill>
                <a:sym typeface="Symbol"/>
              </a:rPr>
              <a:t>.  </a:t>
            </a:r>
          </a:p>
          <a:p>
            <a:pPr marL="231775" indent="-231775"/>
            <a:r>
              <a:rPr lang="en-US" sz="2200" dirty="0" smtClean="0">
                <a:solidFill>
                  <a:schemeClr val="tx2"/>
                </a:solidFill>
                <a:sym typeface="Symbol"/>
              </a:rPr>
              <a:t>The </a:t>
            </a:r>
            <a:r>
              <a:rPr lang="en-US" sz="2200" i="1" dirty="0" smtClean="0">
                <a:solidFill>
                  <a:schemeClr val="tx2"/>
                </a:solidFill>
                <a:sym typeface="Symbol"/>
              </a:rPr>
              <a:t>dashed curve</a:t>
            </a:r>
            <a:r>
              <a:rPr lang="en-US" sz="2200" dirty="0" smtClean="0">
                <a:solidFill>
                  <a:schemeClr val="tx2"/>
                </a:solidFill>
                <a:sym typeface="Symbol"/>
              </a:rPr>
              <a:t> is for an electron power-law index  of 3 and the </a:t>
            </a:r>
            <a:r>
              <a:rPr lang="en-US" sz="2200" i="1" dirty="0" smtClean="0">
                <a:solidFill>
                  <a:schemeClr val="tx2"/>
                </a:solidFill>
                <a:sym typeface="Symbol"/>
              </a:rPr>
              <a:t>solid curve</a:t>
            </a:r>
            <a:r>
              <a:rPr lang="en-US" sz="2200" dirty="0" smtClean="0">
                <a:solidFill>
                  <a:schemeClr val="tx2"/>
                </a:solidFill>
                <a:sym typeface="Symbol"/>
              </a:rPr>
              <a:t> is for an index of  = 7.  </a:t>
            </a:r>
          </a:p>
          <a:p>
            <a:pPr marL="231775" indent="-231775"/>
            <a:r>
              <a:rPr lang="en-US" sz="2200" dirty="0" smtClean="0">
                <a:solidFill>
                  <a:schemeClr val="tx2"/>
                </a:solidFill>
                <a:sym typeface="Symbol"/>
              </a:rPr>
              <a:t>Results for three initial electron beam </a:t>
            </a:r>
            <a:r>
              <a:rPr lang="en-US" sz="2200" dirty="0" smtClean="0">
                <a:solidFill>
                  <a:schemeClr val="accent5">
                    <a:lumMod val="75000"/>
                  </a:schemeClr>
                </a:solidFill>
                <a:sym typeface="Symbol"/>
              </a:rPr>
              <a:t>energy flux densities P</a:t>
            </a:r>
            <a:r>
              <a:rPr lang="en-US" sz="2200" baseline="-25000" dirty="0" smtClean="0">
                <a:solidFill>
                  <a:schemeClr val="accent5">
                    <a:lumMod val="75000"/>
                  </a:schemeClr>
                </a:solidFill>
                <a:sym typeface="Symbol"/>
              </a:rPr>
              <a:t>e0</a:t>
            </a:r>
            <a:r>
              <a:rPr lang="en-US" sz="2200" dirty="0" smtClean="0">
                <a:solidFill>
                  <a:schemeClr val="accent5">
                    <a:lumMod val="75000"/>
                  </a:schemeClr>
                </a:solidFill>
                <a:sym typeface="Symbol"/>
              </a:rPr>
              <a:t> </a:t>
            </a:r>
            <a:r>
              <a:rPr lang="en-US" sz="2200" dirty="0" smtClean="0">
                <a:solidFill>
                  <a:schemeClr val="tx2"/>
                </a:solidFill>
                <a:sym typeface="Symbol"/>
              </a:rPr>
              <a:t>are shown: a) 10</a:t>
            </a:r>
            <a:r>
              <a:rPr lang="en-US" sz="2200" baseline="30000" dirty="0" smtClean="0">
                <a:solidFill>
                  <a:schemeClr val="tx2"/>
                </a:solidFill>
                <a:sym typeface="Symbol"/>
              </a:rPr>
              <a:t>8</a:t>
            </a:r>
            <a:r>
              <a:rPr lang="en-US" sz="2200" dirty="0" smtClean="0">
                <a:solidFill>
                  <a:schemeClr val="tx2"/>
                </a:solidFill>
                <a:sym typeface="Symbol"/>
              </a:rPr>
              <a:t>, b)10</a:t>
            </a:r>
            <a:r>
              <a:rPr lang="en-US" sz="2200" baseline="30000" dirty="0" smtClean="0">
                <a:solidFill>
                  <a:schemeClr val="tx2"/>
                </a:solidFill>
                <a:sym typeface="Symbol"/>
              </a:rPr>
              <a:t>10</a:t>
            </a:r>
            <a:r>
              <a:rPr lang="en-US" sz="2200" dirty="0" smtClean="0">
                <a:solidFill>
                  <a:schemeClr val="tx2"/>
                </a:solidFill>
                <a:sym typeface="Symbol"/>
              </a:rPr>
              <a:t>, and c) 10</a:t>
            </a:r>
            <a:r>
              <a:rPr lang="en-US" sz="2200" baseline="30000" dirty="0" smtClean="0">
                <a:solidFill>
                  <a:schemeClr val="tx2"/>
                </a:solidFill>
                <a:sym typeface="Symbol"/>
              </a:rPr>
              <a:t>12</a:t>
            </a:r>
            <a:r>
              <a:rPr lang="en-US" sz="2200" dirty="0" smtClean="0">
                <a:solidFill>
                  <a:schemeClr val="tx2"/>
                </a:solidFill>
                <a:sym typeface="Symbol"/>
              </a:rPr>
              <a:t> erg cm</a:t>
            </a:r>
            <a:r>
              <a:rPr lang="en-US" sz="2200" baseline="30000" dirty="0" smtClean="0">
                <a:solidFill>
                  <a:schemeClr val="tx2"/>
                </a:solidFill>
                <a:sym typeface="Symbol"/>
              </a:rPr>
              <a:t>-2</a:t>
            </a:r>
            <a:r>
              <a:rPr lang="en-US" sz="2200" dirty="0" smtClean="0">
                <a:solidFill>
                  <a:schemeClr val="tx2"/>
                </a:solidFill>
                <a:sym typeface="Symbol"/>
              </a:rPr>
              <a:t> s</a:t>
            </a:r>
            <a:r>
              <a:rPr lang="en-US" sz="2200" baseline="30000" dirty="0" smtClean="0">
                <a:solidFill>
                  <a:schemeClr val="tx2"/>
                </a:solidFill>
                <a:sym typeface="Symbol"/>
              </a:rPr>
              <a:t>-1</a:t>
            </a:r>
            <a:r>
              <a:rPr lang="en-US" sz="2200" dirty="0" smtClean="0">
                <a:solidFill>
                  <a:schemeClr val="tx2"/>
                </a:solidFill>
                <a:sym typeface="Symbol"/>
              </a:rPr>
              <a:t>.  </a:t>
            </a:r>
          </a:p>
        </p:txBody>
      </p:sp>
      <p:pic>
        <p:nvPicPr>
          <p:cNvPr id="1026" name="Picture 2"/>
          <p:cNvPicPr>
            <a:picLocks noChangeAspect="1" noChangeArrowheads="1"/>
          </p:cNvPicPr>
          <p:nvPr/>
        </p:nvPicPr>
        <p:blipFill>
          <a:blip r:embed="rId2" cstate="print"/>
          <a:srcRect/>
          <a:stretch>
            <a:fillRect/>
          </a:stretch>
        </p:blipFill>
        <p:spPr bwMode="auto">
          <a:xfrm>
            <a:off x="5867400" y="155075"/>
            <a:ext cx="3047999" cy="6550525"/>
          </a:xfrm>
          <a:prstGeom prst="rect">
            <a:avLst/>
          </a:prstGeom>
          <a:noFill/>
          <a:ln w="9525">
            <a:noFill/>
            <a:miter lim="800000"/>
            <a:headEnd/>
            <a:tailEnd/>
          </a:ln>
        </p:spPr>
      </p:pic>
      <p:sp>
        <p:nvSpPr>
          <p:cNvPr id="5" name="TextBox 4"/>
          <p:cNvSpPr txBox="1"/>
          <p:nvPr/>
        </p:nvSpPr>
        <p:spPr>
          <a:xfrm>
            <a:off x="7772400" y="609601"/>
            <a:ext cx="533400" cy="307777"/>
          </a:xfrm>
          <a:prstGeom prst="rect">
            <a:avLst/>
          </a:prstGeom>
          <a:noFill/>
        </p:spPr>
        <p:txBody>
          <a:bodyPr wrap="square" rtlCol="0">
            <a:spAutoFit/>
          </a:bodyPr>
          <a:lstStyle/>
          <a:p>
            <a:r>
              <a:rPr lang="en-US" sz="1400" dirty="0" smtClean="0">
                <a:solidFill>
                  <a:schemeClr val="accent5">
                    <a:lumMod val="75000"/>
                  </a:schemeClr>
                </a:solidFill>
                <a:sym typeface="Symbol"/>
              </a:rPr>
              <a:t> = </a:t>
            </a:r>
            <a:r>
              <a:rPr lang="en-US" sz="1400" dirty="0" smtClean="0"/>
              <a:t>3</a:t>
            </a:r>
            <a:endParaRPr lang="en-US" sz="1400" dirty="0"/>
          </a:p>
        </p:txBody>
      </p:sp>
      <p:sp>
        <p:nvSpPr>
          <p:cNvPr id="6" name="TextBox 5"/>
          <p:cNvSpPr txBox="1"/>
          <p:nvPr/>
        </p:nvSpPr>
        <p:spPr>
          <a:xfrm>
            <a:off x="7924800" y="2892623"/>
            <a:ext cx="228600" cy="307777"/>
          </a:xfrm>
          <a:prstGeom prst="rect">
            <a:avLst/>
          </a:prstGeom>
          <a:noFill/>
        </p:spPr>
        <p:txBody>
          <a:bodyPr wrap="square" rtlCol="0">
            <a:spAutoFit/>
          </a:bodyPr>
          <a:lstStyle/>
          <a:p>
            <a:r>
              <a:rPr lang="en-US" sz="1400" dirty="0" smtClean="0"/>
              <a:t>3</a:t>
            </a:r>
            <a:endParaRPr lang="en-US" sz="1400" dirty="0"/>
          </a:p>
        </p:txBody>
      </p:sp>
      <p:sp>
        <p:nvSpPr>
          <p:cNvPr id="7" name="TextBox 6"/>
          <p:cNvSpPr txBox="1"/>
          <p:nvPr/>
        </p:nvSpPr>
        <p:spPr>
          <a:xfrm>
            <a:off x="7924800" y="5940623"/>
            <a:ext cx="228600" cy="307777"/>
          </a:xfrm>
          <a:prstGeom prst="rect">
            <a:avLst/>
          </a:prstGeom>
          <a:noFill/>
        </p:spPr>
        <p:txBody>
          <a:bodyPr wrap="square" rtlCol="0">
            <a:spAutoFit/>
          </a:bodyPr>
          <a:lstStyle/>
          <a:p>
            <a:r>
              <a:rPr lang="en-US" sz="1400" dirty="0" smtClean="0"/>
              <a:t>3</a:t>
            </a:r>
            <a:endParaRPr lang="en-US" sz="1400" dirty="0"/>
          </a:p>
        </p:txBody>
      </p:sp>
      <p:sp>
        <p:nvSpPr>
          <p:cNvPr id="8" name="TextBox 7"/>
          <p:cNvSpPr txBox="1"/>
          <p:nvPr/>
        </p:nvSpPr>
        <p:spPr>
          <a:xfrm>
            <a:off x="7162800" y="911423"/>
            <a:ext cx="533400" cy="307777"/>
          </a:xfrm>
          <a:prstGeom prst="rect">
            <a:avLst/>
          </a:prstGeom>
          <a:noFill/>
        </p:spPr>
        <p:txBody>
          <a:bodyPr wrap="square" rtlCol="0">
            <a:spAutoFit/>
          </a:bodyPr>
          <a:lstStyle/>
          <a:p>
            <a:r>
              <a:rPr lang="en-US" sz="1400" dirty="0" smtClean="0">
                <a:solidFill>
                  <a:schemeClr val="accent5">
                    <a:lumMod val="75000"/>
                  </a:schemeClr>
                </a:solidFill>
                <a:sym typeface="Symbol"/>
              </a:rPr>
              <a:t> = </a:t>
            </a:r>
            <a:r>
              <a:rPr lang="en-US" sz="1400" dirty="0" smtClean="0"/>
              <a:t>7</a:t>
            </a:r>
            <a:endParaRPr lang="en-US" sz="1400" dirty="0"/>
          </a:p>
        </p:txBody>
      </p:sp>
      <p:sp>
        <p:nvSpPr>
          <p:cNvPr id="9" name="TextBox 8"/>
          <p:cNvSpPr txBox="1"/>
          <p:nvPr/>
        </p:nvSpPr>
        <p:spPr>
          <a:xfrm>
            <a:off x="7391400" y="3124200"/>
            <a:ext cx="304800" cy="307777"/>
          </a:xfrm>
          <a:prstGeom prst="rect">
            <a:avLst/>
          </a:prstGeom>
          <a:noFill/>
        </p:spPr>
        <p:txBody>
          <a:bodyPr wrap="square" rtlCol="0">
            <a:spAutoFit/>
          </a:bodyPr>
          <a:lstStyle/>
          <a:p>
            <a:r>
              <a:rPr lang="en-US" sz="1400" dirty="0" smtClean="0"/>
              <a:t>7</a:t>
            </a:r>
            <a:endParaRPr lang="en-US" sz="1400" dirty="0"/>
          </a:p>
        </p:txBody>
      </p:sp>
      <p:sp>
        <p:nvSpPr>
          <p:cNvPr id="10" name="TextBox 9"/>
          <p:cNvSpPr txBox="1"/>
          <p:nvPr/>
        </p:nvSpPr>
        <p:spPr>
          <a:xfrm>
            <a:off x="6781800" y="5635823"/>
            <a:ext cx="304800" cy="307777"/>
          </a:xfrm>
          <a:prstGeom prst="rect">
            <a:avLst/>
          </a:prstGeom>
          <a:noFill/>
        </p:spPr>
        <p:txBody>
          <a:bodyPr wrap="square" rtlCol="0">
            <a:spAutoFit/>
          </a:bodyPr>
          <a:lstStyle/>
          <a:p>
            <a:r>
              <a:rPr lang="en-US" sz="1400" dirty="0" smtClean="0"/>
              <a:t>7</a:t>
            </a:r>
            <a:endParaRPr lang="en-US" sz="1400" dirty="0"/>
          </a:p>
        </p:txBody>
      </p:sp>
      <p:sp>
        <p:nvSpPr>
          <p:cNvPr id="11" name="TextBox 10"/>
          <p:cNvSpPr txBox="1"/>
          <p:nvPr/>
        </p:nvSpPr>
        <p:spPr>
          <a:xfrm>
            <a:off x="7467600" y="5178623"/>
            <a:ext cx="1371600" cy="307777"/>
          </a:xfrm>
          <a:prstGeom prst="rect">
            <a:avLst/>
          </a:prstGeom>
          <a:noFill/>
        </p:spPr>
        <p:txBody>
          <a:bodyPr wrap="square" rtlCol="0">
            <a:spAutoFit/>
          </a:bodyPr>
          <a:lstStyle/>
          <a:p>
            <a:r>
              <a:rPr lang="en-US" sz="1400" dirty="0" smtClean="0">
                <a:solidFill>
                  <a:schemeClr val="accent5">
                    <a:lumMod val="75000"/>
                  </a:schemeClr>
                </a:solidFill>
                <a:sym typeface="Symbol"/>
              </a:rPr>
              <a:t>10</a:t>
            </a:r>
            <a:r>
              <a:rPr lang="en-US" sz="1400" baseline="30000" dirty="0" smtClean="0">
                <a:solidFill>
                  <a:schemeClr val="accent5">
                    <a:lumMod val="75000"/>
                  </a:schemeClr>
                </a:solidFill>
                <a:sym typeface="Symbol"/>
              </a:rPr>
              <a:t>12</a:t>
            </a:r>
            <a:r>
              <a:rPr lang="en-US" sz="1400" dirty="0" smtClean="0">
                <a:solidFill>
                  <a:schemeClr val="accent5">
                    <a:lumMod val="75000"/>
                  </a:schemeClr>
                </a:solidFill>
                <a:sym typeface="Symbol"/>
              </a:rPr>
              <a:t> erg cm</a:t>
            </a:r>
            <a:r>
              <a:rPr lang="en-US" sz="1400" baseline="30000" dirty="0" smtClean="0">
                <a:solidFill>
                  <a:schemeClr val="accent5">
                    <a:lumMod val="75000"/>
                  </a:schemeClr>
                </a:solidFill>
                <a:sym typeface="Symbol"/>
              </a:rPr>
              <a:t>-2</a:t>
            </a:r>
            <a:r>
              <a:rPr lang="en-US" sz="1400" dirty="0" smtClean="0">
                <a:solidFill>
                  <a:schemeClr val="accent5">
                    <a:lumMod val="75000"/>
                  </a:schemeClr>
                </a:solidFill>
                <a:sym typeface="Symbol"/>
              </a:rPr>
              <a:t> s</a:t>
            </a:r>
            <a:r>
              <a:rPr lang="en-US" sz="1400" baseline="30000" dirty="0" smtClean="0">
                <a:solidFill>
                  <a:schemeClr val="accent5">
                    <a:lumMod val="75000"/>
                  </a:schemeClr>
                </a:solidFill>
                <a:sym typeface="Symbol"/>
              </a:rPr>
              <a:t>-1</a:t>
            </a:r>
            <a:endParaRPr lang="en-US" sz="1400" dirty="0">
              <a:solidFill>
                <a:schemeClr val="accent5">
                  <a:lumMod val="75000"/>
                </a:schemeClr>
              </a:solidFill>
            </a:endParaRPr>
          </a:p>
        </p:txBody>
      </p:sp>
      <p:sp>
        <p:nvSpPr>
          <p:cNvPr id="12" name="TextBox 11"/>
          <p:cNvSpPr txBox="1"/>
          <p:nvPr/>
        </p:nvSpPr>
        <p:spPr>
          <a:xfrm>
            <a:off x="6248400" y="3886200"/>
            <a:ext cx="1371600" cy="307777"/>
          </a:xfrm>
          <a:prstGeom prst="rect">
            <a:avLst/>
          </a:prstGeom>
          <a:noFill/>
        </p:spPr>
        <p:txBody>
          <a:bodyPr wrap="square" rtlCol="0">
            <a:spAutoFit/>
          </a:bodyPr>
          <a:lstStyle/>
          <a:p>
            <a:r>
              <a:rPr lang="en-US" sz="1400" dirty="0" smtClean="0">
                <a:solidFill>
                  <a:schemeClr val="accent5">
                    <a:lumMod val="75000"/>
                  </a:schemeClr>
                </a:solidFill>
                <a:sym typeface="Symbol"/>
              </a:rPr>
              <a:t>10</a:t>
            </a:r>
            <a:r>
              <a:rPr lang="en-US" sz="1400" baseline="30000" dirty="0" smtClean="0">
                <a:solidFill>
                  <a:schemeClr val="accent5">
                    <a:lumMod val="75000"/>
                  </a:schemeClr>
                </a:solidFill>
                <a:sym typeface="Symbol"/>
              </a:rPr>
              <a:t>10</a:t>
            </a:r>
            <a:r>
              <a:rPr lang="en-US" sz="1400" dirty="0" smtClean="0">
                <a:solidFill>
                  <a:schemeClr val="accent5">
                    <a:lumMod val="75000"/>
                  </a:schemeClr>
                </a:solidFill>
                <a:sym typeface="Symbol"/>
              </a:rPr>
              <a:t> erg cm</a:t>
            </a:r>
            <a:r>
              <a:rPr lang="en-US" sz="1400" baseline="30000" dirty="0" smtClean="0">
                <a:solidFill>
                  <a:schemeClr val="accent5">
                    <a:lumMod val="75000"/>
                  </a:schemeClr>
                </a:solidFill>
                <a:sym typeface="Symbol"/>
              </a:rPr>
              <a:t>-2</a:t>
            </a:r>
            <a:r>
              <a:rPr lang="en-US" sz="1400" dirty="0" smtClean="0">
                <a:solidFill>
                  <a:schemeClr val="accent5">
                    <a:lumMod val="75000"/>
                  </a:schemeClr>
                </a:solidFill>
                <a:sym typeface="Symbol"/>
              </a:rPr>
              <a:t> s</a:t>
            </a:r>
            <a:r>
              <a:rPr lang="en-US" sz="1400" baseline="30000" dirty="0" smtClean="0">
                <a:solidFill>
                  <a:schemeClr val="accent5">
                    <a:lumMod val="75000"/>
                  </a:schemeClr>
                </a:solidFill>
                <a:sym typeface="Symbol"/>
              </a:rPr>
              <a:t>-1</a:t>
            </a:r>
            <a:endParaRPr lang="en-US" sz="1400" dirty="0">
              <a:solidFill>
                <a:schemeClr val="accent5">
                  <a:lumMod val="75000"/>
                </a:schemeClr>
              </a:solidFill>
            </a:endParaRPr>
          </a:p>
        </p:txBody>
      </p:sp>
      <p:sp>
        <p:nvSpPr>
          <p:cNvPr id="13" name="TextBox 12"/>
          <p:cNvSpPr txBox="1"/>
          <p:nvPr/>
        </p:nvSpPr>
        <p:spPr>
          <a:xfrm>
            <a:off x="6248400" y="1676400"/>
            <a:ext cx="1371600" cy="307777"/>
          </a:xfrm>
          <a:prstGeom prst="rect">
            <a:avLst/>
          </a:prstGeom>
          <a:noFill/>
        </p:spPr>
        <p:txBody>
          <a:bodyPr wrap="square" rtlCol="0">
            <a:spAutoFit/>
          </a:bodyPr>
          <a:lstStyle/>
          <a:p>
            <a:r>
              <a:rPr lang="en-US" sz="1400" dirty="0" smtClean="0">
                <a:solidFill>
                  <a:schemeClr val="accent5">
                    <a:lumMod val="75000"/>
                  </a:schemeClr>
                </a:solidFill>
                <a:sym typeface="Symbol"/>
              </a:rPr>
              <a:t>10</a:t>
            </a:r>
            <a:r>
              <a:rPr lang="en-US" sz="1400" baseline="30000" dirty="0" smtClean="0">
                <a:solidFill>
                  <a:schemeClr val="accent5">
                    <a:lumMod val="75000"/>
                  </a:schemeClr>
                </a:solidFill>
                <a:sym typeface="Symbol"/>
              </a:rPr>
              <a:t>8</a:t>
            </a:r>
            <a:r>
              <a:rPr lang="en-US" sz="1400" dirty="0" smtClean="0">
                <a:solidFill>
                  <a:schemeClr val="accent5">
                    <a:lumMod val="75000"/>
                  </a:schemeClr>
                </a:solidFill>
                <a:sym typeface="Symbol"/>
              </a:rPr>
              <a:t> erg cm</a:t>
            </a:r>
            <a:r>
              <a:rPr lang="en-US" sz="1400" baseline="30000" dirty="0" smtClean="0">
                <a:solidFill>
                  <a:schemeClr val="accent5">
                    <a:lumMod val="75000"/>
                  </a:schemeClr>
                </a:solidFill>
                <a:sym typeface="Symbol"/>
              </a:rPr>
              <a:t>-2</a:t>
            </a:r>
            <a:r>
              <a:rPr lang="en-US" sz="1400" dirty="0" smtClean="0">
                <a:solidFill>
                  <a:schemeClr val="accent5">
                    <a:lumMod val="75000"/>
                  </a:schemeClr>
                </a:solidFill>
                <a:sym typeface="Symbol"/>
              </a:rPr>
              <a:t> s</a:t>
            </a:r>
            <a:r>
              <a:rPr lang="en-US" sz="1400" baseline="30000" dirty="0" smtClean="0">
                <a:solidFill>
                  <a:schemeClr val="accent5">
                    <a:lumMod val="75000"/>
                  </a:schemeClr>
                </a:solidFill>
                <a:sym typeface="Symbol"/>
              </a:rPr>
              <a:t>-1</a:t>
            </a:r>
            <a:endParaRPr lang="en-US" sz="1400" dirty="0">
              <a:solidFill>
                <a:schemeClr val="accent5">
                  <a:lumMod val="75000"/>
                </a:schemeClr>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625</TotalTime>
  <Words>1207</Words>
  <Application>Microsoft Office PowerPoint</Application>
  <PresentationFormat>On-screen Show (4:3)</PresentationFormat>
  <Paragraphs>137</Paragraphs>
  <Slides>18</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Office Theme</vt:lpstr>
      <vt:lpstr>Equation</vt:lpstr>
      <vt:lpstr>Return-Current Losses and their Impact on Solar Flare Emissions</vt:lpstr>
      <vt:lpstr>Why is the Return Current Important?</vt:lpstr>
      <vt:lpstr>Slide 3</vt:lpstr>
      <vt:lpstr>Properties of the ZG06 Electron Distribution Function</vt:lpstr>
      <vt:lpstr>One-Dimensional Model</vt:lpstr>
      <vt:lpstr>Slide 6</vt:lpstr>
      <vt:lpstr>Slide 7</vt:lpstr>
      <vt:lpstr>More about the Return-Current Electric Field Strength</vt:lpstr>
      <vt:lpstr>Return-Current Electric Field Strength from Zharkova &amp; Gordovskyy 2006 (ZG06), Fig. 1</vt:lpstr>
      <vt:lpstr>Modeling the ZG06 Electric Field Results</vt:lpstr>
      <vt:lpstr>Comparison of Analytical and Numerical Models for E/ED</vt:lpstr>
      <vt:lpstr>Comparison of Analytical and Numerical Models for E/ED</vt:lpstr>
      <vt:lpstr>X-ray Spectra</vt:lpstr>
      <vt:lpstr>Slide 14</vt:lpstr>
      <vt:lpstr>Interpretation of the Spectral Results</vt:lpstr>
      <vt:lpstr>Spectra and Spectral Indices from ZG06</vt:lpstr>
      <vt:lpstr>Potential Drop V vs. Column Density N from the 1-D Model with Constant n &amp; T</vt:lpstr>
      <vt:lpstr>Conclusions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Return-Current Losses and Impact on Solar Flare Emissions</dc:title>
  <dc:subject>Return-Current Losses</dc:subject>
  <dc:creator>Holman, Gordon D. (GSFC-6710)</dc:creator>
  <cp:keywords>Sun, solar flares, RHESSI, 10th RHESSI Workshop, electron propagation, X-rays</cp:keywords>
  <dc:description>Presentation for Working Group 6 (Electron Propagation &amp; Acceleration) at the 10th RHESSI Workshop in Annapolis, MD, August 1-5, 2010</dc:description>
  <cp:lastModifiedBy>Gordon D. Holman</cp:lastModifiedBy>
  <cp:revision>37</cp:revision>
  <dcterms:created xsi:type="dcterms:W3CDTF">2006-08-16T00:00:00Z</dcterms:created>
  <dcterms:modified xsi:type="dcterms:W3CDTF">2010-07-28T01:41:07Z</dcterms:modified>
  <cp:category>Oral Presentation</cp:category>
</cp:coreProperties>
</file>