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91" r:id="rId2"/>
    <p:sldId id="301" r:id="rId3"/>
    <p:sldId id="283" r:id="rId4"/>
    <p:sldId id="257" r:id="rId5"/>
    <p:sldId id="258" r:id="rId6"/>
    <p:sldId id="259" r:id="rId7"/>
    <p:sldId id="260" r:id="rId8"/>
    <p:sldId id="299" r:id="rId9"/>
    <p:sldId id="269" r:id="rId10"/>
    <p:sldId id="261" r:id="rId11"/>
    <p:sldId id="284" r:id="rId12"/>
    <p:sldId id="297" r:id="rId13"/>
    <p:sldId id="265" r:id="rId14"/>
    <p:sldId id="263" r:id="rId15"/>
    <p:sldId id="270" r:id="rId16"/>
    <p:sldId id="264" r:id="rId17"/>
    <p:sldId id="296" r:id="rId18"/>
    <p:sldId id="262" r:id="rId19"/>
    <p:sldId id="266" r:id="rId20"/>
    <p:sldId id="282" r:id="rId21"/>
    <p:sldId id="290" r:id="rId22"/>
    <p:sldId id="267" r:id="rId23"/>
    <p:sldId id="268" r:id="rId24"/>
    <p:sldId id="273" r:id="rId25"/>
    <p:sldId id="306" r:id="rId26"/>
    <p:sldId id="307" r:id="rId27"/>
    <p:sldId id="292" r:id="rId28"/>
    <p:sldId id="274" r:id="rId29"/>
    <p:sldId id="305" r:id="rId30"/>
    <p:sldId id="304" r:id="rId31"/>
    <p:sldId id="295" r:id="rId32"/>
    <p:sldId id="293" r:id="rId33"/>
    <p:sldId id="281" r:id="rId34"/>
    <p:sldId id="276" r:id="rId35"/>
    <p:sldId id="280" r:id="rId36"/>
    <p:sldId id="279" r:id="rId37"/>
    <p:sldId id="285" r:id="rId38"/>
    <p:sldId id="286" r:id="rId39"/>
    <p:sldId id="288" r:id="rId40"/>
    <p:sldId id="287" r:id="rId41"/>
    <p:sldId id="298" r:id="rId42"/>
    <p:sldId id="277" r:id="rId43"/>
    <p:sldId id="278" r:id="rId44"/>
    <p:sldId id="302" r:id="rId45"/>
    <p:sldId id="294" r:id="rId46"/>
    <p:sldId id="300" r:id="rId47"/>
    <p:sldId id="303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7" autoAdjust="0"/>
  </p:normalViewPr>
  <p:slideViewPr>
    <p:cSldViewPr>
      <p:cViewPr varScale="1">
        <p:scale>
          <a:sx n="62" d="100"/>
          <a:sy n="62" d="100"/>
        </p:scale>
        <p:origin x="-108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6C990E-CADF-4152-8CD7-60B3FEDCB3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83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F8546E-DDC8-4204-A3E4-F053E242D847}" type="datetimeFigureOut">
              <a:rPr lang="zh-CN" altLang="en-US" smtClean="0"/>
              <a:t>2010/8/1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6EB470-AA0A-4950-B651-D36912417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2.wmf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60648"/>
            <a:ext cx="3264024" cy="3264024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6560234" cy="187220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Yang Su            NASA, CUA, PMO</a:t>
            </a:r>
          </a:p>
          <a:p>
            <a:pPr algn="ctr"/>
            <a:r>
              <a:rPr lang="en-US" altLang="zh-CN" dirty="0" smtClean="0"/>
              <a:t>yang.su@nasa.gov</a:t>
            </a:r>
          </a:p>
          <a:p>
            <a:pPr algn="ctr"/>
            <a:r>
              <a:rPr lang="en-US" altLang="zh-CN" dirty="0" smtClean="0"/>
              <a:t>Gordon D. Holman           NASA</a:t>
            </a:r>
          </a:p>
          <a:p>
            <a:pPr algn="ctr"/>
            <a:r>
              <a:rPr lang="en-US" altLang="zh-CN" dirty="0" smtClean="0"/>
              <a:t>Brian R. Dennis            NASA</a:t>
            </a:r>
          </a:p>
        </p:txBody>
      </p:sp>
      <p:sp>
        <p:nvSpPr>
          <p:cNvPr id="5" name="矩形 4"/>
          <p:cNvSpPr/>
          <p:nvPr/>
        </p:nvSpPr>
        <p:spPr>
          <a:xfrm>
            <a:off x="455204" y="476672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</a:rPr>
              <a:t>Flare HXR Spectral Breaks</a:t>
            </a:r>
            <a:br>
              <a:rPr lang="en-US" altLang="zh-CN" sz="3200" b="1" dirty="0">
                <a:solidFill>
                  <a:schemeClr val="tx2"/>
                </a:solidFill>
              </a:rPr>
            </a:br>
            <a:r>
              <a:rPr lang="en-US" altLang="zh-CN" sz="3200" b="1" dirty="0" err="1">
                <a:solidFill>
                  <a:schemeClr val="tx2"/>
                </a:solidFill>
              </a:rPr>
              <a:t>Nonuniform</a:t>
            </a:r>
            <a:r>
              <a:rPr lang="en-US" altLang="zh-CN" sz="3200" b="1" dirty="0">
                <a:solidFill>
                  <a:schemeClr val="tx2"/>
                </a:solidFill>
              </a:rPr>
              <a:t> Ionization Thick-target</a:t>
            </a:r>
            <a:br>
              <a:rPr lang="en-US" altLang="zh-CN" sz="3200" b="1" dirty="0">
                <a:solidFill>
                  <a:schemeClr val="tx2"/>
                </a:solidFill>
              </a:rPr>
            </a:br>
            <a:r>
              <a:rPr lang="en-US" altLang="zh-CN" sz="3200" b="1" dirty="0">
                <a:solidFill>
                  <a:schemeClr val="tx2"/>
                </a:solidFill>
              </a:rPr>
              <a:t>and</a:t>
            </a:r>
            <a:br>
              <a:rPr lang="en-US" altLang="zh-CN" sz="3200" b="1" dirty="0">
                <a:solidFill>
                  <a:schemeClr val="tx2"/>
                </a:solidFill>
              </a:rPr>
            </a:br>
            <a:r>
              <a:rPr lang="en-US" altLang="zh-CN" sz="3200" b="1" dirty="0">
                <a:solidFill>
                  <a:schemeClr val="tx2"/>
                </a:solidFill>
              </a:rPr>
              <a:t>Density Structure in Flaring Loop</a:t>
            </a:r>
            <a:endParaRPr lang="zh-CN" altLang="en-US" sz="3200" b="1" dirty="0">
              <a:solidFill>
                <a:schemeClr val="tx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12859"/>
            <a:ext cx="1338448" cy="13384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832" y="5402212"/>
            <a:ext cx="1800200" cy="1396938"/>
          </a:xfrm>
          <a:prstGeom prst="rect">
            <a:avLst/>
          </a:prstGeom>
          <a:noFill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31171"/>
            <a:ext cx="1604223" cy="136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28800"/>
                <a:ext cx="8686800" cy="48985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0" i="0" smtClean="0">
                          <a:latin typeface="Cambria Math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CN" b="0" i="0" smtClean="0">
                          <a:latin typeface="Cambria Math"/>
                        </a:rPr>
                        <m:t>(</m:t>
                      </m:r>
                      <m:r>
                        <a:rPr lang="zh-CN" altLang="en-US" b="0" i="1" smtClean="0">
                          <a:latin typeface="Cambria Math"/>
                        </a:rPr>
                        <m:t>𝜀</m:t>
                      </m:r>
                      <m:r>
                        <m:rPr>
                          <m:nor/>
                        </m:rPr>
                        <a:rPr lang="en-US" altLang="zh-CN" b="0" i="0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altLang="zh-CN" b="0" i="1" baseline="-25000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𝐴𝑈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</m:den>
                      </m:f>
                      <m:nary>
                        <m:nary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CN" b="0" i="1" baseline="-25000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0" i="1" smtClean="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i="1" baseline="-25000">
                                          <a:latin typeface="Cambria Math"/>
                                        </a:rPr>
                                        <m:t>∗</m:t>
                                      </m:r>
                                      <m:r>
                                        <a:rPr lang="en-US" altLang="zh-CN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𝐸𝑒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𝑑𝐸</m:t>
                                  </m:r>
                                  <m:r>
                                    <a:rPr lang="en-US" altLang="zh-CN" i="1" baseline="-250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nary>
                              <m:r>
                                <a:rPr lang="en-US" altLang="zh-CN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(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i="1" baseline="-25000">
                                          <a:latin typeface="Cambria Math"/>
                                        </a:rPr>
                                        <m:t>∗</m:t>
                                      </m:r>
                                      <m:r>
                                        <a:rPr lang="en-US" altLang="zh-CN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altLang="zh-CN" i="1" baseline="30000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𝐸𝑒</m:t>
                                      </m:r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i="1" smtClean="0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a:rPr lang="en-US" altLang="zh-CN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𝑑𝐸𝑒</m:t>
                                  </m:r>
                                </m:e>
                              </m:nary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zh-CN" b="0" i="1" smtClean="0">
                          <a:latin typeface="Cambria Math"/>
                        </a:rPr>
                        <m:t>𝑑𝐸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686800" cy="489857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5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54162"/>
            <a:ext cx="340310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Comparison of two thick target models: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 smtClean="0"/>
              <a:t>Fully Ionized target and </a:t>
            </a:r>
            <a:r>
              <a:rPr lang="en-US" altLang="zh-CN" sz="2400" dirty="0" err="1" smtClean="0"/>
              <a:t>Nonuniform</a:t>
            </a:r>
            <a:r>
              <a:rPr lang="en-US" altLang="zh-CN" sz="2400" dirty="0" smtClean="0"/>
              <a:t> ionization target</a:t>
            </a:r>
            <a:endParaRPr lang="zh-CN" altLang="en-US" sz="2400" dirty="0"/>
          </a:p>
        </p:txBody>
      </p:sp>
      <p:pic>
        <p:nvPicPr>
          <p:cNvPr id="4" name="内容占位符 9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27" y="260648"/>
            <a:ext cx="4997355" cy="6246694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569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004048" cy="25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38" y="4077072"/>
            <a:ext cx="5213293" cy="260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9676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/>
              <a:t>Monte </a:t>
            </a:r>
            <a:r>
              <a:rPr lang="en-US" altLang="zh-CN" dirty="0" smtClean="0"/>
              <a:t>Carlo Method (available in OSPEX)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to </a:t>
            </a:r>
            <a:r>
              <a:rPr lang="en-US" altLang="zh-CN" dirty="0"/>
              <a:t>determine the uncertainty on each </a:t>
            </a:r>
            <a:r>
              <a:rPr lang="en-US" altLang="zh-CN" dirty="0" smtClean="0"/>
              <a:t>fit parameters</a:t>
            </a:r>
          </a:p>
          <a:p>
            <a:pPr marL="514350" indent="-514350">
              <a:buAutoNum type="arabicParenR"/>
            </a:pPr>
            <a:r>
              <a:rPr lang="en-US" altLang="zh-CN" dirty="0" smtClean="0"/>
              <a:t>Get </a:t>
            </a:r>
            <a:r>
              <a:rPr lang="en-US" altLang="zh-CN" dirty="0">
                <a:solidFill>
                  <a:srgbClr val="FF0000"/>
                </a:solidFill>
              </a:rPr>
              <a:t>best-fit parameters </a:t>
            </a:r>
            <a:r>
              <a:rPr lang="en-US" altLang="zh-CN" dirty="0"/>
              <a:t>by fitting the measured count rate spectra </a:t>
            </a:r>
            <a:endParaRPr lang="en-US" altLang="zh-CN" dirty="0" smtClean="0"/>
          </a:p>
          <a:p>
            <a:pPr marL="514350" indent="-514350">
              <a:buAutoNum type="arabicParenR"/>
            </a:pPr>
            <a:r>
              <a:rPr lang="en-US" altLang="zh-CN" dirty="0" smtClean="0"/>
              <a:t>Add background </a:t>
            </a:r>
            <a:r>
              <a:rPr lang="en-US" altLang="zh-CN" dirty="0"/>
              <a:t>to the expected count flux (model flux) and </a:t>
            </a:r>
            <a:r>
              <a:rPr lang="en-US" altLang="zh-CN" dirty="0" smtClean="0"/>
              <a:t>use </a:t>
            </a:r>
            <a:r>
              <a:rPr lang="en-US" altLang="zh-CN" dirty="0"/>
              <a:t>the Monte Carlo method to randomly </a:t>
            </a:r>
            <a:r>
              <a:rPr lang="en-US" altLang="zh-CN" dirty="0">
                <a:solidFill>
                  <a:srgbClr val="FF0000"/>
                </a:solidFill>
              </a:rPr>
              <a:t>vary the total counts </a:t>
            </a:r>
            <a:r>
              <a:rPr lang="en-US" altLang="zh-CN" dirty="0"/>
              <a:t>in each energy bin following a </a:t>
            </a:r>
            <a:r>
              <a:rPr lang="en-US" altLang="zh-CN" dirty="0">
                <a:solidFill>
                  <a:srgbClr val="FF0000"/>
                </a:solidFill>
              </a:rPr>
              <a:t>Poisson </a:t>
            </a:r>
            <a:r>
              <a:rPr lang="en-US" altLang="zh-CN" dirty="0" smtClean="0">
                <a:solidFill>
                  <a:srgbClr val="FF0000"/>
                </a:solidFill>
              </a:rPr>
              <a:t>distribution</a:t>
            </a:r>
            <a:r>
              <a:rPr lang="en-US" altLang="zh-CN" dirty="0" smtClean="0"/>
              <a:t>.</a:t>
            </a:r>
          </a:p>
          <a:p>
            <a:pPr marL="514350" indent="-514350">
              <a:buAutoNum type="arabicParenR"/>
            </a:pPr>
            <a:r>
              <a:rPr lang="en-US" altLang="zh-CN" dirty="0" smtClean="0"/>
              <a:t>The </a:t>
            </a:r>
            <a:r>
              <a:rPr lang="en-US" altLang="zh-CN" dirty="0"/>
              <a:t>new count rate spectrum </a:t>
            </a:r>
            <a:r>
              <a:rPr lang="en-US" altLang="zh-CN" dirty="0" smtClean="0"/>
              <a:t>is </a:t>
            </a:r>
            <a:r>
              <a:rPr lang="en-US" altLang="zh-CN" dirty="0"/>
              <a:t>fitted again to get </a:t>
            </a:r>
            <a:r>
              <a:rPr lang="en-US" altLang="zh-CN" dirty="0">
                <a:solidFill>
                  <a:srgbClr val="FF0000"/>
                </a:solidFill>
              </a:rPr>
              <a:t>new </a:t>
            </a:r>
            <a:r>
              <a:rPr lang="en-US" altLang="zh-CN" dirty="0" smtClean="0">
                <a:solidFill>
                  <a:srgbClr val="FF0000"/>
                </a:solidFill>
              </a:rPr>
              <a:t>parameters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marL="514350" indent="-514350">
              <a:buAutoNum type="arabicParenR"/>
            </a:pPr>
            <a:r>
              <a:rPr lang="en-US" altLang="zh-CN" dirty="0" smtClean="0">
                <a:solidFill>
                  <a:srgbClr val="FF0000"/>
                </a:solidFill>
              </a:rPr>
              <a:t>Repeat</a:t>
            </a:r>
            <a:r>
              <a:rPr lang="en-US" altLang="zh-CN" dirty="0" smtClean="0"/>
              <a:t> steps 1-3 for 2000 times to obtain </a:t>
            </a:r>
            <a:r>
              <a:rPr lang="en-US" altLang="zh-CN" dirty="0"/>
              <a:t>a probability distribution for each parameter. </a:t>
            </a:r>
            <a:endParaRPr lang="en-US" altLang="zh-CN" dirty="0" smtClean="0"/>
          </a:p>
          <a:p>
            <a:pPr marL="514350" indent="-514350">
              <a:buAutoNum type="arabicParenR"/>
            </a:pPr>
            <a:r>
              <a:rPr lang="en-US" altLang="zh-CN" dirty="0" smtClean="0"/>
              <a:t>Find the </a:t>
            </a:r>
            <a:r>
              <a:rPr lang="en-US" altLang="zh-CN" dirty="0" smtClean="0">
                <a:solidFill>
                  <a:srgbClr val="FF0000"/>
                </a:solidFill>
              </a:rPr>
              <a:t>95</a:t>
            </a:r>
            <a:r>
              <a:rPr lang="en-US" altLang="zh-CN" dirty="0">
                <a:solidFill>
                  <a:srgbClr val="FF0000"/>
                </a:solidFill>
              </a:rPr>
              <a:t>% confidence </a:t>
            </a:r>
            <a:r>
              <a:rPr lang="en-US" altLang="zh-CN" dirty="0" smtClean="0">
                <a:solidFill>
                  <a:srgbClr val="FF0000"/>
                </a:solidFill>
              </a:rPr>
              <a:t>interval </a:t>
            </a:r>
            <a:r>
              <a:rPr lang="en-US" altLang="zh-CN" dirty="0" smtClean="0"/>
              <a:t>of </a:t>
            </a:r>
            <a:r>
              <a:rPr lang="en-US" altLang="zh-CN" dirty="0"/>
              <a:t>the distribution (~4σ range).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5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251088"/>
          </a:xfrm>
        </p:spPr>
        <p:txBody>
          <a:bodyPr/>
          <a:lstStyle/>
          <a:p>
            <a:r>
              <a:rPr lang="en-US" altLang="zh-CN" sz="2800" dirty="0" smtClean="0"/>
              <a:t>The upper </a:t>
            </a:r>
            <a:r>
              <a:rPr lang="en-US" altLang="zh-CN" sz="2800" dirty="0"/>
              <a:t>limit ∆</a:t>
            </a:r>
            <a:r>
              <a:rPr lang="en-US" altLang="zh-CN" sz="2800" dirty="0" err="1"/>
              <a:t>γ</a:t>
            </a:r>
            <a:r>
              <a:rPr lang="en-US" altLang="zh-CN" sz="2800" baseline="-25000" dirty="0" err="1"/>
              <a:t>model</a:t>
            </a:r>
            <a:r>
              <a:rPr lang="en-US" altLang="zh-CN" sz="2800" dirty="0"/>
              <a:t> =</a:t>
            </a:r>
            <a:r>
              <a:rPr lang="en-US" altLang="zh-CN" sz="2800" dirty="0" err="1"/>
              <a:t>γ</a:t>
            </a:r>
            <a:r>
              <a:rPr lang="en-US" altLang="zh-CN" sz="2800" baseline="-25000" dirty="0" err="1"/>
              <a:t>max</a:t>
            </a:r>
            <a:r>
              <a:rPr lang="en-US" altLang="zh-CN" sz="2800" dirty="0" err="1"/>
              <a:t>-γ</a:t>
            </a:r>
            <a:r>
              <a:rPr lang="en-US" altLang="zh-CN" sz="2800" baseline="-25000" dirty="0" err="1"/>
              <a:t>min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as </a:t>
            </a:r>
            <a:r>
              <a:rPr lang="en-US" altLang="zh-CN" sz="2800" dirty="0"/>
              <a:t>a function of δ (the solid line)	</a:t>
            </a:r>
            <a:endParaRPr lang="en-US" altLang="zh-CN" sz="2800" dirty="0" smtClean="0"/>
          </a:p>
          <a:p>
            <a:r>
              <a:rPr lang="en-US" altLang="zh-CN" sz="2800" dirty="0" smtClean="0"/>
              <a:t>an </a:t>
            </a:r>
            <a:r>
              <a:rPr lang="en-US" altLang="zh-CN" sz="2800" dirty="0"/>
              <a:t>upper limit between ∼0.2 and 0.7 that depends on the power-law index δ</a:t>
            </a:r>
            <a:endParaRPr lang="zh-CN" altLang="en-US" sz="2800" dirty="0"/>
          </a:p>
          <a:p>
            <a:r>
              <a:rPr lang="en-US" altLang="zh-CN" dirty="0"/>
              <a:t>∆</a:t>
            </a:r>
            <a:r>
              <a:rPr lang="en-US" altLang="zh-CN" dirty="0" err="1"/>
              <a:t>γ</a:t>
            </a:r>
            <a:r>
              <a:rPr lang="en-US" altLang="zh-CN" baseline="-25000" dirty="0" err="1"/>
              <a:t>data</a:t>
            </a:r>
            <a:r>
              <a:rPr lang="en-US" altLang="zh-CN" dirty="0"/>
              <a:t> =γ</a:t>
            </a:r>
            <a:r>
              <a:rPr lang="en-US" altLang="zh-CN" baseline="-25000" dirty="0"/>
              <a:t>2</a:t>
            </a:r>
            <a:r>
              <a:rPr lang="en-US" altLang="zh-CN" dirty="0"/>
              <a:t>-γ</a:t>
            </a:r>
            <a:r>
              <a:rPr lang="en-US" altLang="zh-CN" baseline="-25000" dirty="0"/>
              <a:t>1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66" y="2924942"/>
            <a:ext cx="48672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0812" y="4253309"/>
            <a:ext cx="4040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2400" dirty="0">
                <a:latin typeface="Times New Roman" pitchFamily="18" charset="0"/>
                <a:ea typeface="微软雅黑" pitchFamily="34" charset="-122"/>
              </a:rPr>
              <a:t>poor </a:t>
            </a:r>
            <a:r>
              <a:rPr lang="zh-CN" sz="2400" dirty="0">
                <a:latin typeface="Times New Roman" pitchFamily="18" charset="0"/>
                <a:ea typeface="微软雅黑" pitchFamily="34" charset="-122"/>
                <a:sym typeface="宋体" pitchFamily="2" charset="-122"/>
              </a:rPr>
              <a:t>χ</a:t>
            </a:r>
            <a:r>
              <a:rPr lang="zh-CN" sz="2400" baseline="30000" dirty="0">
                <a:latin typeface="Times New Roman" pitchFamily="18" charset="0"/>
                <a:ea typeface="微软雅黑" pitchFamily="34" charset="-122"/>
                <a:sym typeface="宋体" pitchFamily="2" charset="-122"/>
              </a:rPr>
              <a:t>2</a:t>
            </a:r>
            <a:r>
              <a:rPr lang="zh-CN" sz="2400" dirty="0">
                <a:latin typeface="Times New Roman" pitchFamily="18" charset="0"/>
                <a:ea typeface="微软雅黑" pitchFamily="34" charset="-122"/>
                <a:sym typeface="宋体" pitchFamily="2" charset="-122"/>
              </a:rPr>
              <a:t> and </a:t>
            </a:r>
            <a:r>
              <a:rPr lang="zh-CN" sz="2400" dirty="0">
                <a:latin typeface="Times New Roman" pitchFamily="18" charset="0"/>
                <a:ea typeface="微软雅黑" pitchFamily="34" charset="-122"/>
              </a:rPr>
              <a:t>systematic variations in residuals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" y="3058564"/>
            <a:ext cx="4290614" cy="322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556792"/>
            <a:ext cx="4191000" cy="7200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Three examples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15" y="188638"/>
            <a:ext cx="4355976" cy="324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28" y="3642164"/>
            <a:ext cx="4431663" cy="302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3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/>
              <a:t>RHESSI flare sample</a:t>
            </a:r>
          </a:p>
          <a:p>
            <a:r>
              <a:rPr lang="en-US" altLang="zh-CN" dirty="0"/>
              <a:t>2002 February 12 - 2004 December 31. </a:t>
            </a:r>
            <a:r>
              <a:rPr lang="en-US" altLang="zh-CN" dirty="0">
                <a:solidFill>
                  <a:srgbClr val="FF0000"/>
                </a:solidFill>
              </a:rPr>
              <a:t>Non-solar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particle</a:t>
            </a:r>
            <a:r>
              <a:rPr lang="en-US" altLang="zh-CN" dirty="0"/>
              <a:t> events were excluded.</a:t>
            </a:r>
          </a:p>
          <a:p>
            <a:r>
              <a:rPr lang="en-US" altLang="zh-CN" dirty="0"/>
              <a:t>12-25 </a:t>
            </a:r>
            <a:r>
              <a:rPr lang="en-US" altLang="zh-CN" dirty="0" err="1"/>
              <a:t>keV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count rate </a:t>
            </a:r>
            <a:r>
              <a:rPr lang="en-US" altLang="zh-CN" dirty="0"/>
              <a:t>&gt; 300 counts s</a:t>
            </a:r>
            <a:r>
              <a:rPr lang="en-US" altLang="zh-CN" baseline="30000" dirty="0"/>
              <a:t>-1</a:t>
            </a:r>
            <a:r>
              <a:rPr lang="en-US" altLang="zh-CN" dirty="0"/>
              <a:t> detector</a:t>
            </a:r>
            <a:r>
              <a:rPr lang="en-US" altLang="zh-CN" baseline="30000" dirty="0"/>
              <a:t>-1</a:t>
            </a:r>
            <a:r>
              <a:rPr lang="en-US" altLang="zh-CN" dirty="0"/>
              <a:t>. the 50-100 </a:t>
            </a:r>
            <a:r>
              <a:rPr lang="en-US" altLang="zh-CN" dirty="0" err="1"/>
              <a:t>keV</a:t>
            </a:r>
            <a:r>
              <a:rPr lang="en-US" altLang="zh-CN" dirty="0"/>
              <a:t> count rate required to be at least 3σ above the background count rate. </a:t>
            </a:r>
            <a:endParaRPr lang="en-US" altLang="zh-CN" dirty="0" smtClean="0"/>
          </a:p>
          <a:p>
            <a:r>
              <a:rPr lang="en-US" altLang="zh-CN" dirty="0" smtClean="0"/>
              <a:t>Radial </a:t>
            </a:r>
            <a:r>
              <a:rPr lang="en-US" altLang="zh-CN" dirty="0"/>
              <a:t>distance &gt; 927″ from disk center (&gt;~ 75 degrees longitude at the solar </a:t>
            </a:r>
            <a:r>
              <a:rPr lang="en-US" altLang="zh-CN" dirty="0" smtClean="0"/>
              <a:t>equator). This </a:t>
            </a:r>
            <a:r>
              <a:rPr lang="en-US" altLang="zh-CN" dirty="0"/>
              <a:t>minimizes the impact of </a:t>
            </a:r>
            <a:r>
              <a:rPr lang="en-US" altLang="zh-CN" dirty="0">
                <a:solidFill>
                  <a:srgbClr val="FF0000"/>
                </a:solidFill>
              </a:rPr>
              <a:t>albedo</a:t>
            </a:r>
            <a:r>
              <a:rPr lang="en-US" altLang="zh-CN" dirty="0"/>
              <a:t> on the X-ray spectrum (</a:t>
            </a:r>
            <a:r>
              <a:rPr lang="en-US" altLang="zh-CN" dirty="0" err="1"/>
              <a:t>Kontar</a:t>
            </a:r>
            <a:r>
              <a:rPr lang="en-US" altLang="zh-CN" dirty="0"/>
              <a:t> et al. 2006)</a:t>
            </a:r>
          </a:p>
          <a:p>
            <a:r>
              <a:rPr lang="en-US" altLang="zh-CN" dirty="0"/>
              <a:t>Detector corrected count rate live times&gt; 90%. This minimizes the impact of </a:t>
            </a:r>
            <a:r>
              <a:rPr lang="en-US" altLang="zh-CN" dirty="0">
                <a:solidFill>
                  <a:srgbClr val="FF0000"/>
                </a:solidFill>
              </a:rPr>
              <a:t>pulse pile-up </a:t>
            </a:r>
            <a:r>
              <a:rPr lang="en-US" altLang="zh-CN" dirty="0"/>
              <a:t>(Smith et al. 2002; </a:t>
            </a:r>
            <a:r>
              <a:rPr lang="en-US" altLang="zh-CN" dirty="0" err="1"/>
              <a:t>Kašparová</a:t>
            </a:r>
            <a:r>
              <a:rPr lang="en-US" altLang="zh-CN" dirty="0"/>
              <a:t> et al. 2007).</a:t>
            </a:r>
          </a:p>
          <a:p>
            <a:r>
              <a:rPr lang="en-US" altLang="zh-CN" dirty="0"/>
              <a:t>This gave a final sample size of 20 flares.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131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Example of distribution of </a:t>
            </a:r>
            <a:r>
              <a:rPr lang="el-GR" altLang="zh-CN" dirty="0" smtClean="0"/>
              <a:t>Δγ</a:t>
            </a:r>
            <a:r>
              <a:rPr lang="en-US" altLang="zh-CN" baseline="-25000" dirty="0" smtClean="0"/>
              <a:t>data</a:t>
            </a:r>
            <a:endParaRPr lang="zh-CN" altLang="en-US" baseline="-25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80251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8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54162"/>
            <a:ext cx="3979168" cy="4525963"/>
          </a:xfrm>
        </p:spPr>
        <p:txBody>
          <a:bodyPr/>
          <a:lstStyle/>
          <a:p>
            <a:r>
              <a:rPr lang="en-US" altLang="zh-CN" dirty="0"/>
              <a:t>Photon </a:t>
            </a:r>
            <a:r>
              <a:rPr lang="en-US" altLang="zh-CN" dirty="0" smtClean="0"/>
              <a:t>spectral </a:t>
            </a:r>
            <a:r>
              <a:rPr lang="en-US" altLang="zh-CN" dirty="0"/>
              <a:t>index γ </a:t>
            </a:r>
            <a:r>
              <a:rPr lang="en-US" altLang="zh-CN" dirty="0" smtClean="0"/>
              <a:t>for </a:t>
            </a:r>
            <a:r>
              <a:rPr lang="en-US" altLang="zh-CN" dirty="0"/>
              <a:t>five models with δ=4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268760"/>
            <a:ext cx="4787900" cy="5383213"/>
          </a:xfrm>
          <a:prstGeom prst="rect">
            <a:avLst/>
          </a:prstGeom>
          <a:noFill/>
          <a:ln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766060" cy="115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927" name="内容占位符 9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dirty="0" smtClean="0"/>
              <a:t>There </a:t>
            </a:r>
            <a:r>
              <a:rPr lang="en-US" altLang="zh-CN" sz="2600" dirty="0"/>
              <a:t>is an upper limit </a:t>
            </a:r>
            <a:r>
              <a:rPr lang="en-US" altLang="zh-CN" sz="2600" dirty="0" smtClean="0"/>
              <a:t>(between </a:t>
            </a:r>
            <a:r>
              <a:rPr lang="en-US" altLang="zh-CN" sz="2600" dirty="0"/>
              <a:t>∼0.2 and </a:t>
            </a:r>
            <a:r>
              <a:rPr lang="en-US" altLang="zh-CN" sz="2600" dirty="0" smtClean="0"/>
              <a:t>0.7) </a:t>
            </a:r>
            <a:r>
              <a:rPr lang="en-US" altLang="zh-CN" sz="2600" dirty="0"/>
              <a:t>on ∆</a:t>
            </a:r>
            <a:r>
              <a:rPr lang="en-US" altLang="zh-CN" sz="2600" dirty="0" err="1" smtClean="0"/>
              <a:t>γ</a:t>
            </a:r>
            <a:r>
              <a:rPr lang="en-US" altLang="zh-CN" sz="2600" baseline="-25000" dirty="0" err="1" smtClean="0"/>
              <a:t>data</a:t>
            </a:r>
            <a:r>
              <a:rPr lang="en-US" altLang="zh-CN" sz="2600" dirty="0" smtClean="0"/>
              <a:t>, </a:t>
            </a:r>
            <a:r>
              <a:rPr lang="en-US" altLang="zh-CN" sz="2600" dirty="0" smtClean="0"/>
              <a:t>which </a:t>
            </a:r>
            <a:r>
              <a:rPr lang="en-US" altLang="zh-CN" sz="2600" dirty="0"/>
              <a:t>depends on δ.</a:t>
            </a:r>
          </a:p>
          <a:p>
            <a:r>
              <a:rPr lang="en-US" altLang="zh-CN" sz="2600" dirty="0"/>
              <a:t> In 20 flares </a:t>
            </a:r>
          </a:p>
          <a:p>
            <a:pPr lvl="1"/>
            <a:r>
              <a:rPr lang="en-US" altLang="zh-CN" sz="2600" dirty="0"/>
              <a:t>5 have single power-law , 15 have spectral break</a:t>
            </a:r>
          </a:p>
          <a:p>
            <a:pPr lvl="1"/>
            <a:r>
              <a:rPr lang="en-US" altLang="zh-CN" sz="2600" dirty="0"/>
              <a:t>∆</a:t>
            </a:r>
            <a:r>
              <a:rPr lang="en-US" altLang="zh-CN" sz="2600" dirty="0" err="1"/>
              <a:t>γ</a:t>
            </a:r>
            <a:r>
              <a:rPr lang="en-US" altLang="zh-CN" sz="2600" baseline="-25000" dirty="0" err="1"/>
              <a:t>data</a:t>
            </a:r>
            <a:r>
              <a:rPr lang="en-US" altLang="zh-CN" sz="2600" dirty="0"/>
              <a:t>: 0.34 - 1.45</a:t>
            </a:r>
          </a:p>
          <a:p>
            <a:pPr lvl="1"/>
            <a:r>
              <a:rPr lang="en-US" altLang="zh-CN" sz="2600" dirty="0" smtClean="0"/>
              <a:t>E</a:t>
            </a:r>
            <a:r>
              <a:rPr lang="en-US" altLang="zh-CN" sz="2600" baseline="-25000" dirty="0" smtClean="0"/>
              <a:t>*</a:t>
            </a:r>
            <a:r>
              <a:rPr lang="en-US" altLang="zh-CN" sz="2600" dirty="0" smtClean="0"/>
              <a:t>: </a:t>
            </a:r>
            <a:r>
              <a:rPr lang="en-US" altLang="zh-CN" sz="2600" dirty="0" smtClean="0"/>
              <a:t> 31 </a:t>
            </a:r>
            <a:r>
              <a:rPr lang="en-US" altLang="zh-CN" sz="2600" dirty="0"/>
              <a:t>- 107 </a:t>
            </a:r>
            <a:r>
              <a:rPr lang="en-US" altLang="zh-CN" sz="2600" dirty="0" err="1"/>
              <a:t>keV</a:t>
            </a:r>
            <a:endParaRPr lang="en-US" altLang="zh-CN" sz="2600" dirty="0"/>
          </a:p>
          <a:p>
            <a:r>
              <a:rPr lang="en-US" altLang="zh-CN" sz="2600" dirty="0"/>
              <a:t>At least 6 flares can not  be  explained by </a:t>
            </a:r>
            <a:r>
              <a:rPr lang="en-US" altLang="zh-CN" sz="2600" dirty="0" err="1"/>
              <a:t>nonuniform</a:t>
            </a:r>
            <a:r>
              <a:rPr lang="en-US" altLang="zh-CN" sz="2600" dirty="0"/>
              <a:t> ionization alone. </a:t>
            </a:r>
            <a:r>
              <a:rPr lang="en-US" altLang="zh-CN" sz="2600" dirty="0" smtClean="0"/>
              <a:t> </a:t>
            </a:r>
            <a:endParaRPr lang="en-US" altLang="zh-CN" sz="2600" dirty="0"/>
          </a:p>
          <a:p>
            <a:r>
              <a:rPr lang="en-US" altLang="zh-CN" sz="2600" dirty="0"/>
              <a:t>All the four flares that have a single source show a spectral break with ∆</a:t>
            </a:r>
            <a:r>
              <a:rPr lang="en-US" altLang="zh-CN" sz="2600" dirty="0" err="1"/>
              <a:t>γ</a:t>
            </a:r>
            <a:r>
              <a:rPr lang="en-US" altLang="zh-CN" sz="2600" baseline="-25000" dirty="0" err="1"/>
              <a:t>data</a:t>
            </a:r>
            <a:r>
              <a:rPr lang="en-US" altLang="zh-CN" sz="2600" dirty="0"/>
              <a:t> between </a:t>
            </a:r>
            <a:r>
              <a:rPr lang="en-US" altLang="zh-CN" sz="2600" dirty="0" smtClean="0"/>
              <a:t>0.5 </a:t>
            </a:r>
            <a:r>
              <a:rPr lang="en-US" altLang="zh-CN" sz="2600" dirty="0"/>
              <a:t>and </a:t>
            </a:r>
            <a:r>
              <a:rPr lang="en-US" altLang="zh-CN" sz="2600" dirty="0" smtClean="0"/>
              <a:t>1.2. </a:t>
            </a:r>
            <a:endParaRPr lang="en-US" altLang="zh-CN" sz="2600" dirty="0"/>
          </a:p>
          <a:p>
            <a:r>
              <a:rPr lang="en-US" altLang="zh-CN" sz="2600" dirty="0"/>
              <a:t>All the five flares which do not show a spectral break have at least two sources</a:t>
            </a:r>
            <a:r>
              <a:rPr lang="en-US" altLang="zh-CN" sz="2600" dirty="0" smtClean="0"/>
              <a:t>.</a:t>
            </a:r>
          </a:p>
          <a:p>
            <a:r>
              <a:rPr lang="en-US" altLang="zh-CN" sz="2600" dirty="0" smtClean="0"/>
              <a:t>A linear function does not give a better </a:t>
            </a:r>
            <a:r>
              <a:rPr lang="en-US" altLang="zh-CN" sz="2600" dirty="0" smtClean="0"/>
              <a:t>fit (for current data). </a:t>
            </a:r>
            <a:endParaRPr lang="en-US" altLang="zh-CN" sz="2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3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Appetizer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816424" cy="381642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5502"/>
            <a:ext cx="3984104" cy="39841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27784" y="5444342"/>
            <a:ext cx="29819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RED  :  Low energy</a:t>
            </a:r>
          </a:p>
          <a:p>
            <a:r>
              <a:rPr lang="en-US" altLang="zh-CN" sz="2800" dirty="0" smtClean="0"/>
              <a:t>Green:  </a:t>
            </a:r>
          </a:p>
          <a:p>
            <a:r>
              <a:rPr lang="en-US" altLang="zh-CN" sz="2800" dirty="0" smtClean="0"/>
              <a:t>Blue:   High energy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81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 smtClean="0"/>
              <a:t>2/3  </a:t>
            </a:r>
            <a:r>
              <a:rPr lang="en-US" altLang="zh-CN" cap="none" dirty="0" smtClean="0"/>
              <a:t>Evidence For Both breaks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9654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upward break usually can not be observed.</a:t>
            </a:r>
          </a:p>
          <a:p>
            <a:r>
              <a:rPr lang="en-US" altLang="zh-CN" dirty="0" smtClean="0"/>
              <a:t>When can we see the upward break?</a:t>
            </a:r>
          </a:p>
          <a:p>
            <a:pPr lvl="1"/>
            <a:r>
              <a:rPr lang="en-US" altLang="zh-CN" dirty="0" smtClean="0"/>
              <a:t>δ is large (electron distribution power-law is steep)</a:t>
            </a:r>
          </a:p>
          <a:p>
            <a:pPr lvl="1"/>
            <a:r>
              <a:rPr lang="en-US" altLang="zh-CN" dirty="0" smtClean="0"/>
              <a:t>E</a:t>
            </a:r>
            <a:r>
              <a:rPr lang="en-US" altLang="zh-CN" baseline="-25000" dirty="0" smtClean="0"/>
              <a:t>*</a:t>
            </a:r>
            <a:r>
              <a:rPr lang="en-US" altLang="zh-CN" dirty="0" smtClean="0"/>
              <a:t> is large enough</a:t>
            </a:r>
          </a:p>
          <a:p>
            <a:pPr lvl="1"/>
            <a:r>
              <a:rPr lang="en-US" altLang="zh-CN" dirty="0" smtClean="0"/>
              <a:t>Thermal emission is weak</a:t>
            </a:r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5320064" cy="2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1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2/3  </a:t>
            </a:r>
            <a:r>
              <a:rPr lang="en-US" altLang="zh-CN" cap="none" dirty="0"/>
              <a:t>Evidence For Both breaks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54162"/>
            <a:ext cx="390716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GOES </a:t>
            </a:r>
            <a:r>
              <a:rPr lang="en-US" altLang="zh-CN" sz="2800" dirty="0"/>
              <a:t>X1.2 class flare </a:t>
            </a:r>
            <a:endParaRPr lang="en-US" altLang="zh-CN" sz="2800" dirty="0" smtClean="0"/>
          </a:p>
          <a:p>
            <a:r>
              <a:rPr lang="en-US" altLang="zh-CN" sz="2800" dirty="0" smtClean="0"/>
              <a:t>31 </a:t>
            </a:r>
            <a:r>
              <a:rPr lang="en-US" altLang="zh-CN" sz="2800" dirty="0"/>
              <a:t>Oct. </a:t>
            </a:r>
            <a:r>
              <a:rPr lang="en-US" altLang="zh-CN" sz="2800" dirty="0" smtClean="0"/>
              <a:t>2002 16:51:08 UT </a:t>
            </a:r>
            <a:endParaRPr lang="en-US" altLang="zh-CN" sz="2800" dirty="0"/>
          </a:p>
          <a:p>
            <a:r>
              <a:rPr lang="en-US" altLang="zh-CN" sz="2800" dirty="0" smtClean="0"/>
              <a:t>Intervals </a:t>
            </a:r>
            <a:r>
              <a:rPr lang="en-US" altLang="zh-CN" sz="2800" dirty="0"/>
              <a:t>1-6 (8 </a:t>
            </a:r>
            <a:r>
              <a:rPr lang="en-US" altLang="zh-CN" sz="2800" dirty="0" smtClean="0"/>
              <a:t>s </a:t>
            </a:r>
            <a:r>
              <a:rPr lang="en-US" altLang="zh-CN" sz="2800" dirty="0"/>
              <a:t>each</a:t>
            </a:r>
            <a:r>
              <a:rPr lang="en-US" altLang="zh-CN" sz="2800" dirty="0" smtClean="0"/>
              <a:t>)</a:t>
            </a:r>
            <a:endParaRPr lang="en-US" altLang="zh-CN" sz="2800" dirty="0"/>
          </a:p>
          <a:p>
            <a:r>
              <a:rPr lang="en-US" altLang="zh-CN" sz="2800" dirty="0"/>
              <a:t>It has the largest E</a:t>
            </a:r>
            <a:r>
              <a:rPr lang="en-US" altLang="zh-CN" sz="2800" baseline="-25000" dirty="0"/>
              <a:t>*</a:t>
            </a:r>
            <a:r>
              <a:rPr lang="en-US" altLang="zh-CN" sz="2800" dirty="0"/>
              <a:t> (107.2 </a:t>
            </a:r>
            <a:r>
              <a:rPr lang="en-US" altLang="zh-CN" sz="2800" dirty="0" err="1"/>
              <a:t>keV</a:t>
            </a:r>
            <a:r>
              <a:rPr lang="en-US" altLang="zh-CN" sz="2800" dirty="0"/>
              <a:t>) in the sample of 20 flares </a:t>
            </a:r>
            <a:r>
              <a:rPr lang="en-US" altLang="zh-CN" sz="2800" dirty="0" smtClean="0"/>
              <a:t>(Su et al. 2009).</a:t>
            </a:r>
            <a:endParaRPr lang="en-US" altLang="zh-CN" sz="2800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06119"/>
            <a:ext cx="4427984" cy="5534980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38297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2/3  </a:t>
            </a:r>
            <a:r>
              <a:rPr lang="en-US" altLang="zh-CN" cap="none" dirty="0"/>
              <a:t>Evidence For Both breaks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Time evolution of E</a:t>
            </a:r>
            <a:r>
              <a:rPr lang="en-US" altLang="zh-CN" sz="2400" baseline="-25000" dirty="0" smtClean="0"/>
              <a:t>*</a:t>
            </a:r>
            <a:endParaRPr lang="en-US" altLang="zh-CN" sz="2400" baseline="-25000" dirty="0"/>
          </a:p>
          <a:p>
            <a:r>
              <a:rPr lang="en-US" altLang="zh-CN" sz="2400" dirty="0" smtClean="0"/>
              <a:t>Column density of fully ionized plasma increased with time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5784643" cy="4338482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35646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2/3  </a:t>
            </a:r>
            <a:r>
              <a:rPr lang="en-US" altLang="zh-CN" cap="none" dirty="0"/>
              <a:t>Evidence For Both breaks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32661" y="154681"/>
            <a:ext cx="5557708" cy="7641849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1338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2/3  </a:t>
            </a:r>
            <a:r>
              <a:rPr lang="en-US" altLang="zh-CN" cap="none" dirty="0"/>
              <a:t>Evidence For Both breaks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7624"/>
            <a:ext cx="8915992" cy="527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987824" y="5733256"/>
            <a:ext cx="72008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32040" y="5733256"/>
            <a:ext cx="72008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275856" y="5373216"/>
            <a:ext cx="5256584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75856" y="4653136"/>
            <a:ext cx="5256584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Dish</a:t>
            </a:r>
            <a:r>
              <a:rPr lang="en-US" altLang="zh-CN" dirty="0"/>
              <a:t> 2/3  </a:t>
            </a:r>
            <a:r>
              <a:rPr lang="en-US" altLang="zh-CN" cap="none" dirty="0"/>
              <a:t>Evidence For Both breaks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Decay phase, EIT 195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2204864"/>
            <a:ext cx="4628852" cy="428377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589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8229600" cy="706437"/>
          </a:xfrm>
        </p:spPr>
        <p:txBody>
          <a:bodyPr/>
          <a:lstStyle/>
          <a:p>
            <a:r>
              <a:rPr lang="zh-CN" altLang="en-US" sz="2800" dirty="0"/>
              <a:t>The 6-12 keV images at 17:17 UT and 17:26 UT</a:t>
            </a:r>
          </a:p>
        </p:txBody>
      </p:sp>
      <p:pic>
        <p:nvPicPr>
          <p:cNvPr id="14339" name="Picture 3" descr="6-12_2nd_flar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276872"/>
            <a:ext cx="4468812" cy="4470400"/>
          </a:xfrm>
          <a:noFill/>
          <a:ln/>
        </p:spPr>
      </p:pic>
      <p:pic>
        <p:nvPicPr>
          <p:cNvPr id="14340" name="Picture 4" descr="last_peak_loop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5" y="2492896"/>
            <a:ext cx="4460875" cy="4460875"/>
          </a:xfrm>
          <a:noFill/>
          <a:ln/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smtClean="0"/>
              <a:t>Dish</a:t>
            </a:r>
            <a:r>
              <a:rPr lang="en-US" altLang="zh-CN" smtClean="0"/>
              <a:t> 2/3  </a:t>
            </a:r>
            <a:r>
              <a:rPr lang="en-US" altLang="zh-CN" cap="none" smtClean="0"/>
              <a:t>Evidence For Both breaks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55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2/3  </a:t>
            </a:r>
            <a:r>
              <a:rPr lang="en-US" altLang="zh-CN" cap="none" dirty="0"/>
              <a:t>Evidence For Both breaks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8457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Interval 3:</a:t>
            </a:r>
          </a:p>
          <a:p>
            <a:pPr lvl="1"/>
            <a:r>
              <a:rPr lang="en-US" altLang="zh-CN" dirty="0" smtClean="0"/>
              <a:t>Upward break at 30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 </a:t>
            </a:r>
            <a:r>
              <a:rPr lang="en-US" altLang="zh-CN" dirty="0" smtClean="0"/>
              <a:t>and d</a:t>
            </a:r>
            <a:r>
              <a:rPr lang="en-US" altLang="zh-CN" dirty="0" smtClean="0"/>
              <a:t>ownward </a:t>
            </a:r>
            <a:r>
              <a:rPr lang="en-US" altLang="zh-CN" dirty="0" smtClean="0"/>
              <a:t>break at 49 </a:t>
            </a:r>
            <a:r>
              <a:rPr lang="en-US" altLang="zh-CN" dirty="0" err="1" smtClean="0"/>
              <a:t>keV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Single T : 21 </a:t>
            </a:r>
            <a:r>
              <a:rPr lang="en-US" altLang="zh-CN" dirty="0" smtClean="0"/>
              <a:t>MK</a:t>
            </a:r>
          </a:p>
          <a:p>
            <a:pPr lvl="1"/>
            <a:r>
              <a:rPr lang="en-US" altLang="zh-CN" dirty="0"/>
              <a:t>E</a:t>
            </a:r>
            <a:r>
              <a:rPr lang="en-US" altLang="zh-CN" baseline="-25000" dirty="0"/>
              <a:t>*</a:t>
            </a:r>
            <a:r>
              <a:rPr lang="en-US" altLang="zh-CN" dirty="0"/>
              <a:t> is about 65 </a:t>
            </a:r>
            <a:r>
              <a:rPr lang="en-US" altLang="zh-CN" dirty="0" err="1"/>
              <a:t>keV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r>
              <a:rPr lang="en-US" altLang="zh-CN" dirty="0" smtClean="0"/>
              <a:t>Interval 4:</a:t>
            </a:r>
          </a:p>
          <a:p>
            <a:pPr lvl="1"/>
            <a:r>
              <a:rPr lang="en-US" altLang="zh-CN" dirty="0" smtClean="0"/>
              <a:t>Upward break at 49 </a:t>
            </a:r>
            <a:r>
              <a:rPr lang="en-US" altLang="zh-CN" dirty="0" err="1" smtClean="0"/>
              <a:t>keV</a:t>
            </a:r>
            <a:r>
              <a:rPr lang="en-US" altLang="zh-CN" dirty="0"/>
              <a:t> </a:t>
            </a:r>
            <a:r>
              <a:rPr lang="en-US" altLang="zh-CN" dirty="0" smtClean="0"/>
              <a:t>and d</a:t>
            </a:r>
            <a:r>
              <a:rPr lang="en-US" altLang="zh-CN" dirty="0" smtClean="0"/>
              <a:t>ownward </a:t>
            </a:r>
            <a:r>
              <a:rPr lang="en-US" altLang="zh-CN" dirty="0" smtClean="0"/>
              <a:t>break at 134 </a:t>
            </a:r>
            <a:r>
              <a:rPr lang="en-US" altLang="zh-CN" dirty="0" err="1" smtClean="0"/>
              <a:t>keV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Two T : 19 MK, 41 </a:t>
            </a:r>
            <a:r>
              <a:rPr lang="en-US" altLang="zh-CN" dirty="0" smtClean="0"/>
              <a:t>MK</a:t>
            </a:r>
          </a:p>
          <a:p>
            <a:pPr lvl="1"/>
            <a:r>
              <a:rPr lang="en-US" altLang="zh-CN" dirty="0"/>
              <a:t>E</a:t>
            </a:r>
            <a:r>
              <a:rPr lang="en-US" altLang="zh-CN" baseline="-25000" dirty="0"/>
              <a:t>*</a:t>
            </a:r>
            <a:r>
              <a:rPr lang="en-US" altLang="zh-CN" dirty="0"/>
              <a:t> is about 117 </a:t>
            </a:r>
            <a:r>
              <a:rPr lang="en-US" altLang="zh-CN" dirty="0" err="1"/>
              <a:t>keV</a:t>
            </a:r>
            <a:endParaRPr lang="en-US" altLang="zh-CN" dirty="0" smtClean="0"/>
          </a:p>
          <a:p>
            <a:r>
              <a:rPr lang="en-US" altLang="zh-CN" dirty="0" smtClean="0"/>
              <a:t>Interval 5:</a:t>
            </a:r>
          </a:p>
          <a:p>
            <a:pPr lvl="1"/>
            <a:r>
              <a:rPr lang="en-US" altLang="zh-CN" dirty="0" smtClean="0"/>
              <a:t>Upward break at 58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/>
              <a:t>The downward break moved out of the observation range. 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Two T : 15 MK, 41 </a:t>
            </a:r>
            <a:r>
              <a:rPr lang="en-US" altLang="zh-CN" dirty="0" smtClean="0"/>
              <a:t>MK</a:t>
            </a:r>
          </a:p>
          <a:p>
            <a:pPr lvl="1"/>
            <a:r>
              <a:rPr lang="en-US" altLang="zh-CN" dirty="0" smtClean="0"/>
              <a:t>E</a:t>
            </a:r>
            <a:r>
              <a:rPr lang="en-US" altLang="zh-CN" dirty="0"/>
              <a:t>* is about 214 </a:t>
            </a:r>
            <a:r>
              <a:rPr lang="en-US" altLang="zh-CN" dirty="0" err="1"/>
              <a:t>keV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/>
              <a:t>The column density N* continued to increase during the HXR peak and the spectral index followed a soft-hard-soft time evolution. 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74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 smtClean="0"/>
              <a:t>3/3 Density Distribution</a:t>
            </a:r>
            <a:endParaRPr lang="zh-CN" altLang="en-US" cap="none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72" y="2492896"/>
            <a:ext cx="5569744" cy="4176464"/>
          </a:xfrm>
          <a:solidFill>
            <a:srgbClr val="F8F8F8"/>
          </a:solidFill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304800" y="1412776"/>
            <a:ext cx="8686800" cy="511256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Spectra for upper source and lower source (at depth E</a:t>
            </a:r>
            <a:r>
              <a:rPr lang="en-US" altLang="zh-CN" sz="2400" baseline="-25000" dirty="0" smtClean="0"/>
              <a:t>R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Ratio of lower source and upper source (Lower/Upper)</a:t>
            </a:r>
          </a:p>
          <a:p>
            <a:r>
              <a:rPr lang="en-US" altLang="zh-CN" sz="2400" dirty="0"/>
              <a:t>N</a:t>
            </a:r>
            <a:r>
              <a:rPr lang="en-US" altLang="zh-CN" sz="2400" baseline="-25000" dirty="0"/>
              <a:t>R</a:t>
            </a:r>
            <a:r>
              <a:rPr lang="en-US" altLang="zh-CN" sz="2400" dirty="0"/>
              <a:t>=2.26×10</a:t>
            </a:r>
            <a:r>
              <a:rPr lang="en-US" altLang="zh-CN" sz="2400" baseline="30000" dirty="0"/>
              <a:t>17</a:t>
            </a:r>
            <a:r>
              <a:rPr lang="en-US" altLang="zh-CN" sz="2400" dirty="0"/>
              <a:t> E</a:t>
            </a:r>
            <a:r>
              <a:rPr lang="en-US" altLang="zh-CN" sz="2400" baseline="-25000" dirty="0"/>
              <a:t>R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 </a:t>
            </a:r>
            <a:endParaRPr lang="en-US" altLang="zh-CN" sz="2400" dirty="0" smtClean="0"/>
          </a:p>
          <a:p>
            <a:pPr marL="457200" lvl="1" indent="0">
              <a:buNone/>
            </a:pPr>
            <a:r>
              <a:rPr lang="en-US" altLang="zh-CN" sz="2400" dirty="0" smtClean="0"/>
              <a:t>(</a:t>
            </a:r>
            <a:r>
              <a:rPr lang="en-US" altLang="zh-CN" sz="2400" dirty="0"/>
              <a:t>E</a:t>
            </a:r>
            <a:r>
              <a:rPr lang="en-US" altLang="zh-CN" sz="2400" baseline="-25000" dirty="0"/>
              <a:t>R</a:t>
            </a:r>
            <a:r>
              <a:rPr lang="en-US" altLang="zh-CN" sz="2400" dirty="0"/>
              <a:t> in </a:t>
            </a:r>
            <a:r>
              <a:rPr lang="en-US" altLang="zh-CN" sz="2400" dirty="0" err="1" smtClean="0"/>
              <a:t>keV</a:t>
            </a:r>
            <a:r>
              <a:rPr lang="en-US" altLang="zh-CN" sz="2400" dirty="0" smtClean="0"/>
              <a:t>, E</a:t>
            </a:r>
            <a:r>
              <a:rPr lang="en-US" altLang="zh-CN" sz="2400" baseline="-25000" dirty="0" smtClean="0"/>
              <a:t>R</a:t>
            </a:r>
            <a:r>
              <a:rPr lang="en-US" altLang="zh-CN" sz="2400" dirty="0" smtClean="0"/>
              <a:t> &lt; E</a:t>
            </a:r>
            <a:r>
              <a:rPr lang="en-US" altLang="zh-CN" sz="2400" baseline="-25000" dirty="0" smtClean="0"/>
              <a:t>*</a:t>
            </a:r>
            <a:r>
              <a:rPr lang="en-US" altLang="zh-CN" sz="2400" dirty="0" smtClean="0"/>
              <a:t>)</a:t>
            </a:r>
            <a:endParaRPr lang="en-US" altLang="zh-CN" sz="2400" dirty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400" dirty="0" smtClean="0"/>
              <a:t>Occulted flare </a:t>
            </a:r>
          </a:p>
          <a:p>
            <a:pPr marL="0" indent="0">
              <a:buNone/>
            </a:pPr>
            <a:r>
              <a:rPr lang="en-US" altLang="zh-CN" sz="2400" dirty="0" smtClean="0"/>
              <a:t>and the upper source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39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未知"/>
          <p:cNvSpPr>
            <a:spLocks/>
          </p:cNvSpPr>
          <p:nvPr/>
        </p:nvSpPr>
        <p:spPr bwMode="auto">
          <a:xfrm>
            <a:off x="1404938" y="2349500"/>
            <a:ext cx="2160587" cy="3937000"/>
          </a:xfrm>
          <a:custGeom>
            <a:avLst/>
            <a:gdLst>
              <a:gd name="T0" fmla="*/ 527 w 21600"/>
              <a:gd name="T1" fmla="*/ 3672 h 21600"/>
              <a:gd name="T2" fmla="*/ 4339 w 21600"/>
              <a:gd name="T3" fmla="*/ 5962 h 21600"/>
              <a:gd name="T4" fmla="*/ 5866 w 21600"/>
              <a:gd name="T5" fmla="*/ 8805 h 21600"/>
              <a:gd name="T6" fmla="*/ 5866 w 21600"/>
              <a:gd name="T7" fmla="*/ 9280 h 21600"/>
              <a:gd name="T8" fmla="*/ 5612 w 21600"/>
              <a:gd name="T9" fmla="*/ 11965 h 21600"/>
              <a:gd name="T10" fmla="*/ 5612 w 21600"/>
              <a:gd name="T11" fmla="*/ 12361 h 21600"/>
              <a:gd name="T12" fmla="*/ 5612 w 21600"/>
              <a:gd name="T13" fmla="*/ 15675 h 21600"/>
              <a:gd name="T14" fmla="*/ 5612 w 21600"/>
              <a:gd name="T15" fmla="*/ 16150 h 21600"/>
              <a:gd name="T16" fmla="*/ 5612 w 21600"/>
              <a:gd name="T17" fmla="*/ 16624 h 21600"/>
              <a:gd name="T18" fmla="*/ 8151 w 21600"/>
              <a:gd name="T19" fmla="*/ 20496 h 21600"/>
              <a:gd name="T20" fmla="*/ 8787 w 21600"/>
              <a:gd name="T21" fmla="*/ 20733 h 21600"/>
              <a:gd name="T22" fmla="*/ 8915 w 21600"/>
              <a:gd name="T23" fmla="*/ 21125 h 21600"/>
              <a:gd name="T24" fmla="*/ 9678 w 21600"/>
              <a:gd name="T25" fmla="*/ 21204 h 21600"/>
              <a:gd name="T26" fmla="*/ 12981 w 21600"/>
              <a:gd name="T27" fmla="*/ 21441 h 21600"/>
              <a:gd name="T28" fmla="*/ 19212 w 21600"/>
              <a:gd name="T29" fmla="*/ 21600 h 21600"/>
              <a:gd name="T30" fmla="*/ 19848 w 21600"/>
              <a:gd name="T31" fmla="*/ 21520 h 21600"/>
              <a:gd name="T32" fmla="*/ 19975 w 21600"/>
              <a:gd name="T33" fmla="*/ 21125 h 21600"/>
              <a:gd name="T34" fmla="*/ 21369 w 21600"/>
              <a:gd name="T35" fmla="*/ 18285 h 21600"/>
              <a:gd name="T36" fmla="*/ 21369 w 21600"/>
              <a:gd name="T37" fmla="*/ 17811 h 21600"/>
              <a:gd name="T38" fmla="*/ 20993 w 21600"/>
              <a:gd name="T39" fmla="*/ 13069 h 21600"/>
              <a:gd name="T40" fmla="*/ 20993 w 21600"/>
              <a:gd name="T41" fmla="*/ 12598 h 21600"/>
              <a:gd name="T42" fmla="*/ 20866 w 21600"/>
              <a:gd name="T43" fmla="*/ 12123 h 21600"/>
              <a:gd name="T44" fmla="*/ 19084 w 21600"/>
              <a:gd name="T45" fmla="*/ 9754 h 21600"/>
              <a:gd name="T46" fmla="*/ 18957 w 21600"/>
              <a:gd name="T47" fmla="*/ 9280 h 21600"/>
              <a:gd name="T48" fmla="*/ 18193 w 21600"/>
              <a:gd name="T49" fmla="*/ 7069 h 21600"/>
              <a:gd name="T50" fmla="*/ 17939 w 21600"/>
              <a:gd name="T51" fmla="*/ 6673 h 21600"/>
              <a:gd name="T52" fmla="*/ 17557 w 21600"/>
              <a:gd name="T53" fmla="*/ 6120 h 21600"/>
              <a:gd name="T54" fmla="*/ 17048 w 21600"/>
              <a:gd name="T55" fmla="*/ 5645 h 21600"/>
              <a:gd name="T56" fmla="*/ 16793 w 21600"/>
              <a:gd name="T57" fmla="*/ 5250 h 21600"/>
              <a:gd name="T58" fmla="*/ 14890 w 21600"/>
              <a:gd name="T59" fmla="*/ 3276 h 21600"/>
              <a:gd name="T60" fmla="*/ 14509 w 21600"/>
              <a:gd name="T61" fmla="*/ 2881 h 21600"/>
              <a:gd name="T62" fmla="*/ 13745 w 21600"/>
              <a:gd name="T63" fmla="*/ 2643 h 21600"/>
              <a:gd name="T64" fmla="*/ 8024 w 21600"/>
              <a:gd name="T65" fmla="*/ 907 h 21600"/>
              <a:gd name="T66" fmla="*/ 7266 w 21600"/>
              <a:gd name="T67" fmla="*/ 749 h 21600"/>
              <a:gd name="T68" fmla="*/ 6121 w 21600"/>
              <a:gd name="T69" fmla="*/ 274 h 21600"/>
              <a:gd name="T70" fmla="*/ 1163 w 21600"/>
              <a:gd name="T71" fmla="*/ 2406 h 21600"/>
              <a:gd name="T72" fmla="*/ 527 w 21600"/>
              <a:gd name="T73" fmla="*/ 36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600" h="21600">
                <a:moveTo>
                  <a:pt x="527" y="3672"/>
                </a:moveTo>
                <a:lnTo>
                  <a:pt x="4339" y="5962"/>
                </a:lnTo>
                <a:lnTo>
                  <a:pt x="5866" y="8805"/>
                </a:lnTo>
                <a:lnTo>
                  <a:pt x="5866" y="9280"/>
                </a:lnTo>
                <a:lnTo>
                  <a:pt x="5612" y="11965"/>
                </a:lnTo>
                <a:lnTo>
                  <a:pt x="5612" y="12361"/>
                </a:lnTo>
                <a:lnTo>
                  <a:pt x="5612" y="15675"/>
                </a:lnTo>
                <a:lnTo>
                  <a:pt x="5612" y="16150"/>
                </a:lnTo>
                <a:lnTo>
                  <a:pt x="5612" y="16624"/>
                </a:lnTo>
                <a:lnTo>
                  <a:pt x="8151" y="20496"/>
                </a:lnTo>
                <a:lnTo>
                  <a:pt x="8787" y="20733"/>
                </a:lnTo>
                <a:lnTo>
                  <a:pt x="8915" y="21125"/>
                </a:lnTo>
                <a:lnTo>
                  <a:pt x="9678" y="21204"/>
                </a:lnTo>
                <a:lnTo>
                  <a:pt x="12981" y="21441"/>
                </a:lnTo>
                <a:lnTo>
                  <a:pt x="19212" y="21600"/>
                </a:lnTo>
                <a:lnTo>
                  <a:pt x="19848" y="21520"/>
                </a:lnTo>
                <a:lnTo>
                  <a:pt x="19975" y="21125"/>
                </a:lnTo>
                <a:cubicBezTo>
                  <a:pt x="20230" y="20586"/>
                  <a:pt x="21139" y="18839"/>
                  <a:pt x="21369" y="18285"/>
                </a:cubicBezTo>
                <a:cubicBezTo>
                  <a:pt x="21600" y="17731"/>
                  <a:pt x="21430" y="18681"/>
                  <a:pt x="21369" y="17811"/>
                </a:cubicBezTo>
                <a:cubicBezTo>
                  <a:pt x="21309" y="16941"/>
                  <a:pt x="21054" y="13939"/>
                  <a:pt x="20993" y="13069"/>
                </a:cubicBezTo>
                <a:cubicBezTo>
                  <a:pt x="20933" y="12199"/>
                  <a:pt x="21012" y="12756"/>
                  <a:pt x="20993" y="12598"/>
                </a:cubicBezTo>
                <a:cubicBezTo>
                  <a:pt x="20975" y="12440"/>
                  <a:pt x="21181" y="12598"/>
                  <a:pt x="20866" y="12123"/>
                </a:cubicBezTo>
                <a:cubicBezTo>
                  <a:pt x="20551" y="11649"/>
                  <a:pt x="19400" y="10229"/>
                  <a:pt x="19084" y="9754"/>
                </a:cubicBezTo>
                <a:cubicBezTo>
                  <a:pt x="18769" y="9280"/>
                  <a:pt x="19103" y="9728"/>
                  <a:pt x="18957" y="9280"/>
                </a:cubicBezTo>
                <a:cubicBezTo>
                  <a:pt x="18812" y="8832"/>
                  <a:pt x="18363" y="7502"/>
                  <a:pt x="18193" y="7069"/>
                </a:cubicBezTo>
                <a:cubicBezTo>
                  <a:pt x="18024" y="6636"/>
                  <a:pt x="18042" y="6832"/>
                  <a:pt x="17939" y="6673"/>
                </a:cubicBezTo>
                <a:cubicBezTo>
                  <a:pt x="17836" y="6515"/>
                  <a:pt x="17703" y="6289"/>
                  <a:pt x="17557" y="6120"/>
                </a:cubicBezTo>
                <a:cubicBezTo>
                  <a:pt x="17412" y="5950"/>
                  <a:pt x="17175" y="5788"/>
                  <a:pt x="17048" y="5645"/>
                </a:cubicBezTo>
                <a:cubicBezTo>
                  <a:pt x="16921" y="5502"/>
                  <a:pt x="17151" y="5645"/>
                  <a:pt x="16793" y="5250"/>
                </a:cubicBezTo>
                <a:cubicBezTo>
                  <a:pt x="16436" y="4854"/>
                  <a:pt x="15272" y="3672"/>
                  <a:pt x="14890" y="3276"/>
                </a:cubicBezTo>
                <a:cubicBezTo>
                  <a:pt x="14509" y="2881"/>
                  <a:pt x="14696" y="2986"/>
                  <a:pt x="14509" y="2881"/>
                </a:cubicBezTo>
                <a:cubicBezTo>
                  <a:pt x="14321" y="2775"/>
                  <a:pt x="14824" y="2971"/>
                  <a:pt x="13745" y="2643"/>
                </a:cubicBezTo>
                <a:cubicBezTo>
                  <a:pt x="12666" y="2316"/>
                  <a:pt x="9103" y="1224"/>
                  <a:pt x="8024" y="907"/>
                </a:cubicBezTo>
                <a:cubicBezTo>
                  <a:pt x="6945" y="591"/>
                  <a:pt x="7581" y="854"/>
                  <a:pt x="7266" y="749"/>
                </a:cubicBezTo>
                <a:cubicBezTo>
                  <a:pt x="6951" y="644"/>
                  <a:pt x="7139" y="0"/>
                  <a:pt x="6121" y="274"/>
                </a:cubicBezTo>
                <a:cubicBezTo>
                  <a:pt x="5103" y="549"/>
                  <a:pt x="2096" y="1841"/>
                  <a:pt x="1163" y="2406"/>
                </a:cubicBezTo>
                <a:cubicBezTo>
                  <a:pt x="230" y="2971"/>
                  <a:pt x="0" y="3080"/>
                  <a:pt x="527" y="3672"/>
                </a:cubicBezTo>
                <a:close/>
              </a:path>
            </a:pathLst>
          </a:custGeom>
          <a:solidFill>
            <a:srgbClr val="00CCFF">
              <a:alpha val="20000"/>
            </a:srgbClr>
          </a:solidFill>
          <a:ln w="38100" cap="flat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425" y="1270000"/>
            <a:ext cx="5299075" cy="540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未知"/>
          <p:cNvSpPr>
            <a:spLocks/>
          </p:cNvSpPr>
          <p:nvPr/>
        </p:nvSpPr>
        <p:spPr bwMode="auto">
          <a:xfrm>
            <a:off x="755650" y="1844675"/>
            <a:ext cx="2303463" cy="3529013"/>
          </a:xfrm>
          <a:custGeom>
            <a:avLst/>
            <a:gdLst>
              <a:gd name="T0" fmla="*/ 0 w 21600"/>
              <a:gd name="T1" fmla="*/ 0 h 21600"/>
              <a:gd name="T2" fmla="*/ 10478 w 21600"/>
              <a:gd name="T3" fmla="*/ 3179 h 21600"/>
              <a:gd name="T4" fmla="*/ 18369 w 21600"/>
              <a:gd name="T5" fmla="*/ 8701 h 21600"/>
              <a:gd name="T6" fmla="*/ 21100 w 21600"/>
              <a:gd name="T7" fmla="*/ 16066 h 21600"/>
              <a:gd name="T8" fmla="*/ 21387 w 21600"/>
              <a:gd name="T9" fmla="*/ 20833 h 21600"/>
              <a:gd name="T10" fmla="*/ 21531 w 21600"/>
              <a:gd name="T11" fmla="*/ 20666 h 21600"/>
              <a:gd name="T12" fmla="*/ 21387 w 21600"/>
              <a:gd name="T13" fmla="*/ 211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745" y="530"/>
                  <a:pt x="7419" y="1731"/>
                  <a:pt x="10478" y="3179"/>
                </a:cubicBezTo>
                <a:cubicBezTo>
                  <a:pt x="13537" y="4628"/>
                  <a:pt x="16596" y="6555"/>
                  <a:pt x="18369" y="8701"/>
                </a:cubicBezTo>
                <a:cubicBezTo>
                  <a:pt x="20142" y="10847"/>
                  <a:pt x="20600" y="14043"/>
                  <a:pt x="21100" y="16066"/>
                </a:cubicBezTo>
                <a:cubicBezTo>
                  <a:pt x="21600" y="18089"/>
                  <a:pt x="21319" y="20067"/>
                  <a:pt x="21387" y="20833"/>
                </a:cubicBezTo>
                <a:cubicBezTo>
                  <a:pt x="21456" y="21600"/>
                  <a:pt x="21531" y="20610"/>
                  <a:pt x="21531" y="20666"/>
                </a:cubicBezTo>
                <a:cubicBezTo>
                  <a:pt x="21531" y="20722"/>
                  <a:pt x="21408" y="21085"/>
                  <a:pt x="21387" y="2116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未知"/>
          <p:cNvSpPr>
            <a:spLocks/>
          </p:cNvSpPr>
          <p:nvPr/>
        </p:nvSpPr>
        <p:spPr bwMode="auto">
          <a:xfrm>
            <a:off x="755650" y="2852738"/>
            <a:ext cx="1871663" cy="2520950"/>
          </a:xfrm>
          <a:custGeom>
            <a:avLst/>
            <a:gdLst>
              <a:gd name="T0" fmla="*/ 0 w 21600"/>
              <a:gd name="T1" fmla="*/ 0 h 21600"/>
              <a:gd name="T2" fmla="*/ 10478 w 21600"/>
              <a:gd name="T3" fmla="*/ 3179 h 21600"/>
              <a:gd name="T4" fmla="*/ 18369 w 21600"/>
              <a:gd name="T5" fmla="*/ 8701 h 21600"/>
              <a:gd name="T6" fmla="*/ 21100 w 21600"/>
              <a:gd name="T7" fmla="*/ 16066 h 21600"/>
              <a:gd name="T8" fmla="*/ 21387 w 21600"/>
              <a:gd name="T9" fmla="*/ 20833 h 21600"/>
              <a:gd name="T10" fmla="*/ 21531 w 21600"/>
              <a:gd name="T11" fmla="*/ 20666 h 21600"/>
              <a:gd name="T12" fmla="*/ 21387 w 21600"/>
              <a:gd name="T13" fmla="*/ 211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745" y="530"/>
                  <a:pt x="7419" y="1731"/>
                  <a:pt x="10478" y="3179"/>
                </a:cubicBezTo>
                <a:cubicBezTo>
                  <a:pt x="13537" y="4628"/>
                  <a:pt x="16596" y="6555"/>
                  <a:pt x="18369" y="8701"/>
                </a:cubicBezTo>
                <a:cubicBezTo>
                  <a:pt x="20142" y="10847"/>
                  <a:pt x="20600" y="14043"/>
                  <a:pt x="21100" y="16066"/>
                </a:cubicBezTo>
                <a:cubicBezTo>
                  <a:pt x="21600" y="18089"/>
                  <a:pt x="21319" y="20067"/>
                  <a:pt x="21387" y="20833"/>
                </a:cubicBezTo>
                <a:cubicBezTo>
                  <a:pt x="21456" y="21600"/>
                  <a:pt x="21531" y="20610"/>
                  <a:pt x="21531" y="20666"/>
                </a:cubicBezTo>
                <a:cubicBezTo>
                  <a:pt x="21531" y="20722"/>
                  <a:pt x="21408" y="21085"/>
                  <a:pt x="21387" y="2116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96875" y="5157788"/>
            <a:ext cx="3743325" cy="0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323850" y="1270000"/>
            <a:ext cx="504825" cy="1079500"/>
          </a:xfrm>
          <a:prstGeom prst="line">
            <a:avLst/>
          </a:prstGeom>
          <a:noFill/>
          <a:ln w="63500" cap="flat" cmpd="sng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044575" y="2420938"/>
            <a:ext cx="1008063" cy="576262"/>
          </a:xfrm>
          <a:prstGeom prst="line">
            <a:avLst/>
          </a:prstGeom>
          <a:noFill/>
          <a:ln w="63500" cap="flat" cmpd="sng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195513" y="3141663"/>
            <a:ext cx="504825" cy="792162"/>
          </a:xfrm>
          <a:prstGeom prst="line">
            <a:avLst/>
          </a:prstGeom>
          <a:noFill/>
          <a:ln w="63500" cap="flat" cmpd="sng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771775" y="4292600"/>
            <a:ext cx="73025" cy="504825"/>
          </a:xfrm>
          <a:prstGeom prst="line">
            <a:avLst/>
          </a:prstGeom>
          <a:noFill/>
          <a:ln w="63500" cap="flat" cmpd="sng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547813" y="4437063"/>
            <a:ext cx="2376487" cy="1587"/>
          </a:xfrm>
          <a:prstGeom prst="line">
            <a:avLst/>
          </a:prstGeom>
          <a:noFill/>
          <a:ln w="508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3492500" y="2205038"/>
            <a:ext cx="2162175" cy="1008062"/>
          </a:xfrm>
          <a:prstGeom prst="line">
            <a:avLst/>
          </a:prstGeom>
          <a:noFill/>
          <a:ln w="63500" cap="flat" cmpd="sng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3563938" y="3644900"/>
            <a:ext cx="4465637" cy="1800225"/>
          </a:xfrm>
          <a:prstGeom prst="line">
            <a:avLst/>
          </a:prstGeom>
          <a:noFill/>
          <a:ln w="63500" cap="flat" cmpd="sng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84213" y="3933825"/>
            <a:ext cx="93503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ym typeface="Arial" pitchFamily="34" charset="0"/>
              </a:rPr>
              <a:t>E</a:t>
            </a:r>
            <a:r>
              <a:rPr lang="zh-CN" altLang="en-US" sz="4800" baseline="-25000">
                <a:sym typeface="Arial" pitchFamily="34" charset="0"/>
              </a:rPr>
              <a:t>R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828675" y="5086350"/>
            <a:ext cx="10795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ym typeface="Arial" pitchFamily="34" charset="0"/>
              </a:rPr>
              <a:t>E</a:t>
            </a:r>
            <a:r>
              <a:rPr lang="zh-CN" altLang="en-US" sz="4800" baseline="-25000">
                <a:sym typeface="Arial" pitchFamily="34" charset="0"/>
              </a:rPr>
              <a:t>*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-30163" y="5157788"/>
            <a:ext cx="1504951" cy="0"/>
          </a:xfrm>
          <a:prstGeom prst="line">
            <a:avLst/>
          </a:prstGeom>
          <a:noFill/>
          <a:ln w="635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23850" y="3141663"/>
            <a:ext cx="11525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/>
              <a:t>x=1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52413" y="5805488"/>
            <a:ext cx="11525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/>
              <a:t>x=0</a:t>
            </a:r>
            <a:endParaRPr lang="zh-CN" alt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V="1">
            <a:off x="179388" y="981075"/>
            <a:ext cx="1587" cy="3960813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179388" y="5302250"/>
            <a:ext cx="1587" cy="1439863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84213" y="1144588"/>
            <a:ext cx="576262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dirty="0">
                <a:sym typeface="Arial" pitchFamily="34" charset="0"/>
              </a:rPr>
              <a:t>e</a:t>
            </a:r>
            <a:r>
              <a:rPr lang="zh-CN" altLang="en-US" sz="4000" baseline="30000" dirty="0">
                <a:sym typeface="Arial" pitchFamily="34" charset="0"/>
              </a:rPr>
              <a:t>-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421063" y="1773238"/>
            <a:ext cx="0" cy="2447925"/>
          </a:xfrm>
          <a:prstGeom prst="line">
            <a:avLst/>
          </a:prstGeom>
          <a:noFill/>
          <a:ln w="381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3419475" y="4508500"/>
            <a:ext cx="1588" cy="2233613"/>
          </a:xfrm>
          <a:prstGeom prst="line">
            <a:avLst/>
          </a:prstGeom>
          <a:noFill/>
          <a:ln w="38100" cap="flat" cmpd="sng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 smtClean="0"/>
              <a:t>3/3 Density Distribution</a:t>
            </a:r>
            <a:endParaRPr lang="zh-CN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23269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7" grpId="0" animBg="1"/>
      <p:bldP spid="215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Menu</a:t>
            </a:r>
            <a:endParaRPr lang="zh-CN" altLang="en-US" cap="non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Nonuniform</a:t>
            </a:r>
            <a:r>
              <a:rPr lang="en-US" altLang="zh-CN" dirty="0" smtClean="0"/>
              <a:t> ionization (NUI) thick target and photon spectral </a:t>
            </a:r>
            <a:r>
              <a:rPr lang="en-US" altLang="zh-CN" dirty="0" smtClean="0"/>
              <a:t>breaks (turn over?)</a:t>
            </a:r>
            <a:endParaRPr lang="en-US" altLang="zh-CN" dirty="0" smtClean="0"/>
          </a:p>
          <a:p>
            <a:r>
              <a:rPr lang="en-US" altLang="zh-CN" dirty="0" smtClean="0"/>
              <a:t>Evidence for the full spectral features of NUI</a:t>
            </a:r>
          </a:p>
          <a:p>
            <a:r>
              <a:rPr lang="en-US" altLang="zh-CN" dirty="0" smtClean="0"/>
              <a:t>Density distribution along the flare loop and its time evolution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37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916833"/>
                <a:ext cx="8686800" cy="12241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CN" sz="2400" b="0" i="0" baseline="-25000" smtClean="0">
                          <a:latin typeface="Cambria Math"/>
                        </a:rPr>
                        <m:t>upper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/>
                        </a:rPr>
                        <m:t>(</m:t>
                      </m:r>
                      <m:r>
                        <a:rPr lang="zh-CN" altLang="en-US" sz="2400" b="0" i="1" smtClean="0">
                          <a:latin typeface="Cambria Math"/>
                        </a:rPr>
                        <m:t>𝜀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altLang="zh-CN" sz="2400" b="0" i="1" baseline="-25000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zh-CN" altLang="en-US" sz="2400" b="0" i="1" smtClean="0"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𝐴𝑈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′</m:t>
                          </m:r>
                          <m:r>
                            <a:rPr lang="zh-CN" altLang="en-US" sz="2400" b="0" i="1" smtClean="0">
                              <a:latin typeface="Cambria Math"/>
                            </a:rPr>
                            <m:t>𝜀</m:t>
                          </m:r>
                        </m:den>
                      </m:f>
                      <m:nary>
                        <m:naryPr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CN" sz="2400" b="0" i="1" baseline="-25000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CN" altLang="en-US" sz="2400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zh-CN" sz="2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4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𝐸𝑅</m:t>
                                      </m:r>
                                      <m:r>
                                        <a:rPr lang="en-US" altLang="zh-CN" sz="2400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𝐸𝑒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𝑑𝐸</m:t>
                                  </m:r>
                                  <m:r>
                                    <a:rPr lang="en-US" altLang="zh-CN" sz="2400" i="1" baseline="-250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nary>
                            </m:e>
                          </m:d>
                          <m:r>
                            <a:rPr lang="en-US" altLang="zh-CN" sz="24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/>
                        </a:rPr>
                        <m:t>𝑑𝐸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916833"/>
                <a:ext cx="8686800" cy="122413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323528" y="3933056"/>
                <a:ext cx="8686800" cy="280831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42900" indent="-3429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  <a:defRPr kumimoji="0"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  <a:defRPr kumimoji="0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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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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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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"/>
                  <a:defRPr kumimoji="0"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smtClean="0">
                          <a:latin typeface="Cambria Math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CN" sz="2400" b="0" i="0" baseline="-25000" smtClean="0">
                          <a:latin typeface="Cambria Math"/>
                        </a:rPr>
                        <m:t>upper</m:t>
                      </m:r>
                      <m:r>
                        <m:rPr>
                          <m:nor/>
                        </m:rPr>
                        <a:rPr lang="en-US" altLang="zh-CN" sz="2400" smtClean="0">
                          <a:latin typeface="Cambria Math"/>
                        </a:rPr>
                        <m:t>(</m:t>
                      </m:r>
                      <m:r>
                        <a:rPr lang="zh-CN" altLang="en-US" sz="2400" i="1" smtClean="0">
                          <a:latin typeface="Cambria Math"/>
                        </a:rPr>
                        <m:t>𝜀</m:t>
                      </m:r>
                      <m:r>
                        <m:rPr>
                          <m:nor/>
                        </m:rPr>
                        <a:rPr lang="en-US" altLang="zh-CN" sz="2400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altLang="zh-CN" sz="2400" i="1" baseline="-25000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altLang="zh-CN" sz="2400" i="1" smtClean="0">
                              <a:latin typeface="Cambria Math"/>
                            </a:rPr>
                            <m:t>4</m:t>
                          </m:r>
                          <m:r>
                            <a:rPr lang="zh-CN" altLang="en-US" sz="2400" i="1" smtClean="0"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i="1" smtClean="0">
                                  <a:latin typeface="Cambria Math"/>
                                </a:rPr>
                                <m:t>𝐴𝑈</m:t>
                              </m:r>
                            </m:e>
                          </m:d>
                          <m:r>
                            <a:rPr lang="en-US" altLang="zh-CN" sz="240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 sz="240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altLang="zh-CN" sz="2400" i="1" smtClean="0">
                              <a:latin typeface="Cambria Math"/>
                            </a:rPr>
                            <m:t>′</m:t>
                          </m:r>
                          <m:r>
                            <a:rPr lang="zh-CN" altLang="en-US" sz="2400" i="1" smtClean="0">
                              <a:latin typeface="Cambria Math"/>
                            </a:rPr>
                            <m:t>𝜀</m:t>
                          </m:r>
                        </m:den>
                      </m:f>
                      <m:nary>
                        <m:nary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CN" sz="2400" i="1" baseline="-25000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40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CN" sz="2400" i="1" smtClean="0">
                              <a:latin typeface="Cambria Math"/>
                            </a:rPr>
                            <m:t>(</m:t>
                          </m:r>
                          <m:r>
                            <a:rPr lang="zh-CN" altLang="en-US" sz="2400" i="1" smtClean="0">
                              <a:latin typeface="Cambria Math"/>
                            </a:rPr>
                            <m:t>𝜀</m:t>
                          </m:r>
                          <m:r>
                            <a:rPr lang="en-US" altLang="zh-CN" sz="240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zh-CN" sz="240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i="1" smtClean="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40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sz="2400" b="0" i="1" baseline="-25000" smtClean="0">
                                          <a:latin typeface="Cambria Math"/>
                                        </a:rPr>
                                        <m:t>∗</m:t>
                                      </m:r>
                                      <m:r>
                                        <a:rPr lang="en-US" altLang="zh-CN" sz="2400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𝐸𝑒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𝑑𝐸</m:t>
                                  </m:r>
                                  <m:r>
                                    <a:rPr lang="en-US" altLang="zh-CN" sz="2400" i="1" baseline="-250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nary>
                              <m:r>
                                <a:rPr lang="en-US" altLang="zh-CN" sz="2400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40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sz="2400" i="1" baseline="-25000">
                                          <a:latin typeface="Cambria Math"/>
                                        </a:rPr>
                                        <m:t>∗</m:t>
                                      </m:r>
                                      <m:r>
                                        <a:rPr lang="en-US" altLang="zh-CN" sz="2400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altLang="zh-CN" sz="2400" i="1" baseline="30000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𝐸𝑅</m:t>
                                      </m:r>
                                      <m:r>
                                        <a:rPr lang="en-US" altLang="zh-CN" sz="2400" i="1" baseline="300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𝐹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𝐸𝑒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400" i="1" smtClean="0">
                                          <a:latin typeface="Cambria Math"/>
                                        </a:rPr>
                                        <m:t>λ</m:t>
                                      </m:r>
                                      <m:r>
                                        <a:rPr lang="en-US" altLang="zh-CN" sz="240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𝑑𝐸𝑒</m:t>
                                  </m:r>
                                </m:e>
                              </m:nary>
                            </m:e>
                          </m:d>
                          <m:r>
                            <a:rPr lang="en-US" altLang="zh-CN" sz="240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zh-CN" sz="2400" i="1" smtClean="0">
                          <a:latin typeface="Cambria Math"/>
                        </a:rPr>
                        <m:t>𝑑𝐸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3056"/>
                <a:ext cx="8686800" cy="28083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971600" y="1340768"/>
            <a:ext cx="1827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For E</a:t>
            </a:r>
            <a:r>
              <a:rPr lang="en-US" altLang="zh-CN" sz="2800" baseline="-25000" dirty="0" smtClean="0"/>
              <a:t>R</a:t>
            </a:r>
            <a:r>
              <a:rPr lang="en-US" altLang="zh-CN" sz="2800" dirty="0" smtClean="0"/>
              <a:t> &lt; E</a:t>
            </a:r>
            <a:r>
              <a:rPr lang="en-US" altLang="zh-CN" sz="2800" baseline="-25000" dirty="0" smtClean="0"/>
              <a:t>*</a:t>
            </a:r>
            <a:endParaRPr lang="zh-CN" altLang="en-US" sz="2800" baseline="-25000" dirty="0"/>
          </a:p>
        </p:txBody>
      </p:sp>
      <p:sp>
        <p:nvSpPr>
          <p:cNvPr id="7" name="矩形 6"/>
          <p:cNvSpPr/>
          <p:nvPr/>
        </p:nvSpPr>
        <p:spPr>
          <a:xfrm>
            <a:off x="1128325" y="3284984"/>
            <a:ext cx="1827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For E</a:t>
            </a:r>
            <a:r>
              <a:rPr lang="en-US" altLang="zh-CN" sz="2800" baseline="-25000" dirty="0" smtClean="0"/>
              <a:t>R</a:t>
            </a:r>
            <a:r>
              <a:rPr lang="en-US" altLang="zh-CN" sz="2800" dirty="0" smtClean="0"/>
              <a:t> &gt; E</a:t>
            </a:r>
            <a:r>
              <a:rPr lang="en-US" altLang="zh-CN" sz="2800" baseline="-25000" dirty="0" smtClean="0"/>
              <a:t>*</a:t>
            </a:r>
            <a:endParaRPr lang="zh-CN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6868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2/3  </a:t>
            </a:r>
            <a:r>
              <a:rPr lang="en-US" altLang="zh-CN" cap="none" dirty="0"/>
              <a:t>Evidence For Both breaks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Explanations for upward break</a:t>
            </a:r>
          </a:p>
          <a:p>
            <a:pPr lvl="1"/>
            <a:r>
              <a:rPr lang="en-US" altLang="zh-CN" dirty="0" smtClean="0"/>
              <a:t>An </a:t>
            </a:r>
            <a:r>
              <a:rPr lang="en-US" altLang="zh-CN" dirty="0"/>
              <a:t>additional thermal component at </a:t>
            </a:r>
            <a:r>
              <a:rPr lang="en-US" altLang="zh-CN" dirty="0" smtClean="0"/>
              <a:t>high temperature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lvl="2"/>
            <a:r>
              <a:rPr lang="en-US" altLang="zh-CN" dirty="0"/>
              <a:t>a temperature of </a:t>
            </a:r>
            <a:r>
              <a:rPr lang="en-US" altLang="zh-CN" dirty="0">
                <a:solidFill>
                  <a:srgbClr val="FF0000"/>
                </a:solidFill>
              </a:rPr>
              <a:t>51, 71 and 89 MK </a:t>
            </a:r>
            <a:r>
              <a:rPr lang="en-US" altLang="zh-CN" dirty="0"/>
              <a:t>would be needed for interval 3, 4 </a:t>
            </a:r>
            <a:r>
              <a:rPr lang="en-US" altLang="zh-CN" dirty="0" smtClean="0"/>
              <a:t>and 5</a:t>
            </a:r>
            <a:r>
              <a:rPr lang="en-US" altLang="zh-CN" dirty="0"/>
              <a:t>, respectively, to explain the upward break.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combination of two or more </a:t>
            </a:r>
            <a:r>
              <a:rPr lang="en-US" altLang="zh-CN" dirty="0" err="1"/>
              <a:t>nonthermal</a:t>
            </a:r>
            <a:r>
              <a:rPr lang="en-US" altLang="zh-CN" dirty="0"/>
              <a:t> spectral components </a:t>
            </a:r>
            <a:r>
              <a:rPr lang="en-US" altLang="zh-CN" dirty="0" smtClean="0"/>
              <a:t>with different </a:t>
            </a:r>
            <a:r>
              <a:rPr lang="en-US" altLang="zh-CN" dirty="0"/>
              <a:t>slopes.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the </a:t>
            </a:r>
            <a:r>
              <a:rPr lang="en-US" altLang="zh-CN" dirty="0"/>
              <a:t>sum of spectra from </a:t>
            </a:r>
            <a:r>
              <a:rPr lang="en-US" altLang="zh-CN" dirty="0">
                <a:solidFill>
                  <a:srgbClr val="FF0000"/>
                </a:solidFill>
              </a:rPr>
              <a:t>two </a:t>
            </a:r>
            <a:r>
              <a:rPr lang="en-US" altLang="zh-CN" dirty="0" smtClean="0">
                <a:solidFill>
                  <a:srgbClr val="FF0000"/>
                </a:solidFill>
              </a:rPr>
              <a:t>or more </a:t>
            </a:r>
            <a:r>
              <a:rPr lang="en-US" altLang="zh-CN" dirty="0">
                <a:solidFill>
                  <a:srgbClr val="FF0000"/>
                </a:solidFill>
              </a:rPr>
              <a:t>sources </a:t>
            </a:r>
            <a:r>
              <a:rPr lang="en-US" altLang="zh-CN" dirty="0"/>
              <a:t>with different spectral </a:t>
            </a:r>
            <a:r>
              <a:rPr lang="en-US" altLang="zh-CN" dirty="0" smtClean="0"/>
              <a:t>indexes</a:t>
            </a:r>
          </a:p>
          <a:p>
            <a:pPr lvl="2"/>
            <a:r>
              <a:rPr lang="en-US" altLang="zh-CN" dirty="0" smtClean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rapid changing spectra with </a:t>
            </a:r>
            <a:r>
              <a:rPr lang="en-US" altLang="zh-CN" dirty="0" smtClean="0">
                <a:solidFill>
                  <a:srgbClr val="FF0000"/>
                </a:solidFill>
              </a:rPr>
              <a:t>time </a:t>
            </a:r>
            <a:r>
              <a:rPr lang="en-US" altLang="zh-CN" dirty="0" smtClean="0"/>
              <a:t>that </a:t>
            </a:r>
            <a:r>
              <a:rPr lang="en-US" altLang="zh-CN" dirty="0"/>
              <a:t>have different spectral indexes at different sub time intervals within the </a:t>
            </a:r>
            <a:r>
              <a:rPr lang="en-US" altLang="zh-CN" dirty="0" smtClean="0"/>
              <a:t>integration time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Acceleration </a:t>
            </a:r>
            <a:r>
              <a:rPr lang="en-US" altLang="zh-CN" dirty="0"/>
              <a:t>mechanism 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Nonuniform</a:t>
            </a:r>
            <a:r>
              <a:rPr lang="en-US" altLang="zh-CN" dirty="0" smtClean="0"/>
              <a:t> </a:t>
            </a:r>
            <a:r>
              <a:rPr lang="en-US" altLang="zh-CN" dirty="0"/>
              <a:t>ionization in the thick target region.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99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Previous methods</a:t>
            </a:r>
          </a:p>
          <a:p>
            <a:r>
              <a:rPr lang="en-US" altLang="zh-CN" dirty="0" err="1" smtClean="0"/>
              <a:t>Emslie</a:t>
            </a:r>
            <a:r>
              <a:rPr lang="en-US" altLang="zh-CN" dirty="0" smtClean="0"/>
              <a:t> </a:t>
            </a:r>
            <a:r>
              <a:rPr lang="en-US" altLang="zh-CN" dirty="0"/>
              <a:t>and Machado 1987, </a:t>
            </a:r>
            <a:r>
              <a:rPr lang="en-US" altLang="zh-CN" dirty="0" err="1"/>
              <a:t>Veronig</a:t>
            </a:r>
            <a:r>
              <a:rPr lang="en-US" altLang="zh-CN" dirty="0"/>
              <a:t> and Brown 2004, and Liu et al. 2009 </a:t>
            </a:r>
            <a:endParaRPr lang="en-US" altLang="zh-CN" dirty="0" smtClean="0"/>
          </a:p>
          <a:p>
            <a:r>
              <a:rPr lang="en-US" altLang="zh-CN" dirty="0" smtClean="0"/>
              <a:t>Brown </a:t>
            </a:r>
            <a:r>
              <a:rPr lang="en-US" altLang="zh-CN" dirty="0"/>
              <a:t>et al. 2002 and </a:t>
            </a:r>
            <a:r>
              <a:rPr lang="en-US" altLang="zh-CN" dirty="0" err="1"/>
              <a:t>Ashwanden</a:t>
            </a:r>
            <a:r>
              <a:rPr lang="en-US" altLang="zh-CN" dirty="0"/>
              <a:t> et al. </a:t>
            </a:r>
            <a:r>
              <a:rPr lang="en-US" altLang="zh-CN" dirty="0" smtClean="0"/>
              <a:t>2002.</a:t>
            </a:r>
          </a:p>
          <a:p>
            <a:pPr lvl="1"/>
            <a:r>
              <a:rPr lang="en-US" altLang="zh-CN" dirty="0" smtClean="0"/>
              <a:t>Exponential density distribution</a:t>
            </a:r>
          </a:p>
          <a:p>
            <a:r>
              <a:rPr lang="en-US" altLang="zh-CN" dirty="0" smtClean="0"/>
              <a:t>Prato et al. 2009</a:t>
            </a:r>
          </a:p>
          <a:p>
            <a:pPr lvl="1"/>
            <a:r>
              <a:rPr lang="en-US" altLang="zh-CN" dirty="0" smtClean="0"/>
              <a:t>Power-law </a:t>
            </a:r>
            <a:r>
              <a:rPr lang="en-US" altLang="zh-CN" dirty="0"/>
              <a:t>density distribution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One has </a:t>
            </a:r>
            <a:r>
              <a:rPr lang="en-US" altLang="zh-CN" dirty="0"/>
              <a:t>to assume a density distribution first. 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8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54162"/>
            <a:ext cx="4630343" cy="4525963"/>
          </a:xfrm>
        </p:spPr>
        <p:txBody>
          <a:bodyPr/>
          <a:lstStyle/>
          <a:p>
            <a:r>
              <a:rPr lang="en-US" altLang="zh-CN" sz="2800" dirty="0" smtClean="0"/>
              <a:t>Use the </a:t>
            </a:r>
            <a:r>
              <a:rPr lang="en-US" altLang="zh-CN" sz="2800" dirty="0"/>
              <a:t>flux ratios of the two sources at different </a:t>
            </a:r>
            <a:r>
              <a:rPr lang="en-US" altLang="zh-CN" sz="2800" dirty="0" smtClean="0"/>
              <a:t>energies    </a:t>
            </a:r>
            <a:endParaRPr lang="en-US" altLang="zh-CN" sz="28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43" y="1633065"/>
            <a:ext cx="4156555" cy="4935909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53136"/>
            <a:ext cx="4827260" cy="1810223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39295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54758"/>
          </a:xfrm>
        </p:spPr>
        <p:txBody>
          <a:bodyPr/>
          <a:lstStyle/>
          <a:p>
            <a:r>
              <a:rPr lang="en-US" altLang="zh-CN" dirty="0" smtClean="0"/>
              <a:t>Fit results for three E</a:t>
            </a:r>
            <a:r>
              <a:rPr lang="en-US" altLang="zh-CN" baseline="-25000" dirty="0" smtClean="0"/>
              <a:t>R</a:t>
            </a:r>
            <a:endParaRPr lang="zh-CN" altLang="en-US" baseline="-25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112428" cy="3084321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125552" cy="3094164"/>
          </a:xfrm>
          <a:prstGeom prst="rect">
            <a:avLst/>
          </a:prstGeom>
          <a:solidFill>
            <a:srgbClr val="F8F8F8"/>
          </a:solidFill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716016" y="2204864"/>
            <a:ext cx="4472468" cy="11547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Wider energy bins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680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553" y="3652504"/>
            <a:ext cx="4023624" cy="3017718"/>
          </a:xfrm>
          <a:prstGeom prst="rect">
            <a:avLst/>
          </a:prstGeom>
          <a:solidFill>
            <a:srgbClr val="F8F8F8"/>
          </a:solidFill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D</a:t>
            </a:r>
            <a:r>
              <a:rPr lang="en-US" altLang="zh-CN" sz="2800" dirty="0" smtClean="0"/>
              <a:t>irect </a:t>
            </a:r>
            <a:r>
              <a:rPr lang="en-US" altLang="zh-CN" sz="2800" dirty="0"/>
              <a:t>fit to the spectra from two sources. </a:t>
            </a:r>
          </a:p>
          <a:p>
            <a:pPr marL="0" indent="0">
              <a:buNone/>
            </a:pPr>
            <a:r>
              <a:rPr lang="en-US" altLang="zh-CN" sz="2800" dirty="0" smtClean="0"/>
              <a:t>E</a:t>
            </a:r>
            <a:r>
              <a:rPr lang="en-US" altLang="zh-CN" sz="2800" baseline="-25000" dirty="0" smtClean="0"/>
              <a:t>R</a:t>
            </a:r>
            <a:r>
              <a:rPr lang="en-US" altLang="zh-CN" sz="2800" dirty="0" smtClean="0"/>
              <a:t>  </a:t>
            </a:r>
            <a:r>
              <a:rPr lang="en-US" altLang="zh-CN" sz="2800" dirty="0"/>
              <a:t>-&gt;  N</a:t>
            </a:r>
            <a:r>
              <a:rPr lang="en-US" altLang="zh-CN" sz="2800" baseline="-25000" dirty="0"/>
              <a:t>R</a:t>
            </a:r>
            <a:r>
              <a:rPr lang="en-US" altLang="zh-CN" sz="2800" dirty="0"/>
              <a:t>  -&gt;  Densities (</a:t>
            </a:r>
            <a:r>
              <a:rPr lang="en-US" altLang="zh-CN" sz="2800" dirty="0" smtClean="0"/>
              <a:t>n)</a:t>
            </a:r>
          </a:p>
          <a:p>
            <a:pPr marL="0" indent="0">
              <a:buNone/>
            </a:pPr>
            <a:r>
              <a:rPr lang="en-US" altLang="zh-CN" sz="2800" dirty="0" smtClean="0"/>
              <a:t>Notice the flattening in the spectra of lower source</a:t>
            </a:r>
            <a:endParaRPr lang="en-US" altLang="zh-CN" sz="2800" dirty="0"/>
          </a:p>
          <a:p>
            <a:endParaRPr lang="zh-CN" altLang="en-US" dirty="0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" y="4787072"/>
            <a:ext cx="4827260" cy="1810223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10710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1.1×10</a:t>
            </a:r>
            <a:r>
              <a:rPr lang="en-US" altLang="zh-CN" sz="2400" baseline="30000" dirty="0">
                <a:solidFill>
                  <a:schemeClr val="tx1"/>
                </a:solidFill>
              </a:rPr>
              <a:t>11</a:t>
            </a:r>
            <a:r>
              <a:rPr lang="en-US" altLang="zh-CN" sz="2400" dirty="0">
                <a:solidFill>
                  <a:schemeClr val="tx1"/>
                </a:solidFill>
              </a:rPr>
              <a:t>, 3.5×10</a:t>
            </a:r>
            <a:r>
              <a:rPr lang="en-US" altLang="zh-CN" sz="2400" baseline="30000" dirty="0">
                <a:solidFill>
                  <a:schemeClr val="tx1"/>
                </a:solidFill>
              </a:rPr>
              <a:t>11</a:t>
            </a:r>
            <a:r>
              <a:rPr lang="en-US" altLang="zh-CN" sz="2400" dirty="0">
                <a:solidFill>
                  <a:schemeClr val="tx1"/>
                </a:solidFill>
              </a:rPr>
              <a:t> and 1.7×10</a:t>
            </a:r>
            <a:r>
              <a:rPr lang="en-US" altLang="zh-CN" sz="2400" baseline="30000" dirty="0">
                <a:solidFill>
                  <a:schemeClr val="tx1"/>
                </a:solidFill>
              </a:rPr>
              <a:t>12</a:t>
            </a:r>
            <a:r>
              <a:rPr lang="en-US" altLang="zh-CN" sz="2400" dirty="0">
                <a:solidFill>
                  <a:schemeClr val="tx1"/>
                </a:solidFill>
              </a:rPr>
              <a:t> cm</a:t>
            </a:r>
            <a:r>
              <a:rPr lang="en-US" altLang="zh-CN" sz="2400" baseline="30000" dirty="0">
                <a:solidFill>
                  <a:schemeClr val="tx1"/>
                </a:solidFill>
              </a:rPr>
              <a:t>-3</a:t>
            </a:r>
            <a:r>
              <a:rPr lang="en-US" altLang="zh-CN" sz="2400" dirty="0">
                <a:solidFill>
                  <a:schemeClr val="tx1"/>
                </a:solidFill>
              </a:rPr>
              <a:t> at the depth of 4.7, 7.1 and 8.5 Mm below the top of the loop </a:t>
            </a:r>
            <a:r>
              <a:rPr lang="en-US" altLang="zh-CN" sz="2400" dirty="0" smtClean="0">
                <a:solidFill>
                  <a:schemeClr val="tx1"/>
                </a:solidFill>
              </a:rPr>
              <a:t>,respectively</a:t>
            </a:r>
            <a:r>
              <a:rPr lang="en-US" altLang="zh-CN" sz="2400" dirty="0">
                <a:solidFill>
                  <a:schemeClr val="tx1"/>
                </a:solidFill>
              </a:rPr>
              <a:t>.</a:t>
            </a:r>
            <a:endParaRPr lang="zh-CN" altLang="en-US" sz="2400" dirty="0"/>
          </a:p>
        </p:txBody>
      </p:sp>
      <p:pic>
        <p:nvPicPr>
          <p:cNvPr id="5" name="Picture 933" descr="density_N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00" y="3035535"/>
            <a:ext cx="4316483" cy="3240360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6" name="Picture 932" descr="density_depth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4337002" cy="3255764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32580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Assumed power-law density distribution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8" y="2261093"/>
            <a:ext cx="3888432" cy="4443922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61093"/>
            <a:ext cx="3960440" cy="4526217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68" y="-35098"/>
            <a:ext cx="3061589" cy="2296191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1441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/>
              <a:t>Assumed </a:t>
            </a:r>
            <a:r>
              <a:rPr lang="en-US" altLang="zh-CN" sz="2000" dirty="0" smtClean="0"/>
              <a:t>double </a:t>
            </a:r>
            <a:r>
              <a:rPr lang="en-US" altLang="zh-CN" sz="2000" dirty="0"/>
              <a:t>power-law density distribution</a:t>
            </a:r>
            <a:endParaRPr lang="zh-CN" altLang="en-US" sz="20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02" y="2286022"/>
            <a:ext cx="3898428" cy="4455346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15151"/>
            <a:ext cx="3960440" cy="4526217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98" y="-12955"/>
            <a:ext cx="3053102" cy="2289827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4367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30-34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 for interval </a:t>
            </a:r>
            <a:r>
              <a:rPr lang="en-US" altLang="zh-CN" dirty="0" smtClean="0"/>
              <a:t>2—6  , D1-D8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26678"/>
            <a:ext cx="7607202" cy="4754501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12872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 smtClean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 Solar flare HXR spectra</a:t>
            </a:r>
          </a:p>
          <a:p>
            <a:pPr lvl="1"/>
            <a:r>
              <a:rPr lang="en-US" altLang="zh-CN" dirty="0"/>
              <a:t>often have a spectral break </a:t>
            </a:r>
            <a:r>
              <a:rPr lang="en-US" altLang="zh-CN" dirty="0" smtClean="0"/>
              <a:t>(turn over?) that </a:t>
            </a:r>
            <a:r>
              <a:rPr lang="en-US" altLang="zh-CN" dirty="0"/>
              <a:t>evolves with time (</a:t>
            </a:r>
            <a:r>
              <a:rPr lang="en-US" altLang="zh-CN" dirty="0" err="1"/>
              <a:t>Dulk</a:t>
            </a:r>
            <a:r>
              <a:rPr lang="en-US" altLang="zh-CN" dirty="0"/>
              <a:t> et al. 1992; Lin &amp; Schwartz 1987)</a:t>
            </a:r>
          </a:p>
          <a:p>
            <a:pPr lvl="1"/>
            <a:r>
              <a:rPr lang="en-US" altLang="zh-CN" dirty="0"/>
              <a:t>break energy: typically between ~50 and </a:t>
            </a:r>
            <a:r>
              <a:rPr lang="en-US" altLang="zh-CN" dirty="0" smtClean="0"/>
              <a:t>150 </a:t>
            </a:r>
            <a:r>
              <a:rPr lang="en-US" altLang="zh-CN" dirty="0" err="1"/>
              <a:t>keV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Spectral breaks are important to understand</a:t>
            </a:r>
          </a:p>
          <a:p>
            <a:pPr lvl="1"/>
            <a:r>
              <a:rPr lang="en-US" altLang="zh-CN" dirty="0"/>
              <a:t>acceleration mechanisms</a:t>
            </a:r>
          </a:p>
          <a:p>
            <a:pPr lvl="1"/>
            <a:r>
              <a:rPr lang="en-US" altLang="zh-CN" dirty="0"/>
              <a:t>electron propagation and energy losses</a:t>
            </a:r>
          </a:p>
          <a:p>
            <a:pPr lvl="1"/>
            <a:r>
              <a:rPr lang="en-US" altLang="zh-CN" dirty="0"/>
              <a:t>relationships between flare X-ray sources, radio sources, and particles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25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41348"/>
            <a:ext cx="5688632" cy="2844316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67" y="4015009"/>
            <a:ext cx="3168352" cy="2640294"/>
          </a:xfrm>
          <a:prstGeom prst="rect">
            <a:avLst/>
          </a:prstGeom>
          <a:solidFill>
            <a:srgbClr val="F8F8F8"/>
          </a:solidFill>
        </p:spPr>
      </p:pic>
      <p:sp>
        <p:nvSpPr>
          <p:cNvPr id="6" name="矩形 5"/>
          <p:cNvSpPr/>
          <p:nvPr/>
        </p:nvSpPr>
        <p:spPr>
          <a:xfrm>
            <a:off x="3044276" y="1448769"/>
            <a:ext cx="3352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/>
              <a:t>Ratio VS Column </a:t>
            </a:r>
            <a:r>
              <a:rPr lang="en-US" altLang="zh-CN" sz="2400" dirty="0" smtClean="0"/>
              <a:t>density</a:t>
            </a:r>
          </a:p>
          <a:p>
            <a:pPr algn="ctr"/>
            <a:r>
              <a:rPr lang="en-US" altLang="zh-CN" sz="2400" dirty="0" smtClean="0"/>
              <a:t>Model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11560" y="1448770"/>
            <a:ext cx="2140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/>
              <a:t>Ratio VS </a:t>
            </a:r>
            <a:r>
              <a:rPr lang="en-US" altLang="zh-CN" sz="2400" dirty="0" smtClean="0"/>
              <a:t>Depth</a:t>
            </a:r>
          </a:p>
          <a:p>
            <a:pPr algn="ctr"/>
            <a:r>
              <a:rPr lang="en-US" altLang="zh-CN" sz="2400" dirty="0" smtClean="0"/>
              <a:t>Data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1508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Interval 3, before peak</a:t>
            </a:r>
            <a:endParaRPr lang="zh-CN" alt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14221" r="27661" b="12040"/>
          <a:stretch/>
        </p:blipFill>
        <p:spPr bwMode="auto">
          <a:xfrm>
            <a:off x="1907704" y="2160738"/>
            <a:ext cx="7079348" cy="46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78266"/>
            <a:ext cx="4941168" cy="4941168"/>
          </a:xfrm>
          <a:prstGeom prst="rect">
            <a:avLst/>
          </a:prstGeom>
          <a:solidFill>
            <a:srgbClr val="F8F8F8"/>
          </a:solidFill>
        </p:spPr>
      </p:pic>
      <p:sp>
        <p:nvSpPr>
          <p:cNvPr id="22" name="内容占位符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Interval 3 </a:t>
            </a:r>
            <a:r>
              <a:rPr lang="en-US" altLang="zh-CN" sz="2400" dirty="0" smtClean="0"/>
              <a:t>as example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81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15979" y="5951395"/>
            <a:ext cx="4131568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 err="1" smtClean="0"/>
              <a:t>Emslie</a:t>
            </a:r>
            <a:r>
              <a:rPr lang="en-US" altLang="zh-CN" dirty="0" smtClean="0"/>
              <a:t> and Nagai </a:t>
            </a:r>
            <a:r>
              <a:rPr lang="en-US" altLang="zh-CN" dirty="0" smtClean="0"/>
              <a:t>1985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3" y="1783595"/>
            <a:ext cx="4274282" cy="4274282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41" y="1207531"/>
            <a:ext cx="4175547" cy="47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220222" y="1268760"/>
            <a:ext cx="4423785" cy="5760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altLang="zh-CN" sz="2000" dirty="0" smtClean="0"/>
              <a:t>Density distribution and time evolution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486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Log-log plot of density-depth distribution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04864"/>
            <a:ext cx="4337132" cy="4337132"/>
          </a:xfrm>
          <a:prstGeom prst="rect">
            <a:avLst/>
          </a:prstGeom>
          <a:solidFill>
            <a:srgbClr val="F8F8F8"/>
          </a:solidFill>
        </p:spPr>
      </p:pic>
    </p:spTree>
    <p:extLst>
      <p:ext uri="{BB962C8B-B14F-4D97-AF65-F5344CB8AC3E}">
        <p14:creationId xmlns:p14="http://schemas.microsoft.com/office/powerpoint/2010/main" val="42297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 </a:t>
            </a:r>
            <a:r>
              <a:rPr lang="en-US" altLang="zh-CN" cap="none" dirty="0"/>
              <a:t>3/3 Density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Advantages:</a:t>
            </a:r>
          </a:p>
          <a:p>
            <a:pPr lvl="1"/>
            <a:r>
              <a:rPr lang="en-US" altLang="zh-CN" dirty="0">
                <a:solidFill>
                  <a:srgbClr val="00B0F0"/>
                </a:solidFill>
              </a:rPr>
              <a:t>No need to assume the density distribution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 smtClean="0"/>
              <a:t>Can </a:t>
            </a:r>
            <a:r>
              <a:rPr lang="en-US" altLang="zh-CN" dirty="0"/>
              <a:t>obtain results from single image.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Can </a:t>
            </a:r>
            <a:r>
              <a:rPr lang="en-US" altLang="zh-CN" dirty="0"/>
              <a:t>improve results using images in multiple energy bands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>
                <a:solidFill>
                  <a:srgbClr val="00B0F0"/>
                </a:solidFill>
              </a:rPr>
              <a:t>Takes </a:t>
            </a:r>
            <a:r>
              <a:rPr lang="en-US" altLang="zh-CN" dirty="0" err="1" smtClean="0">
                <a:solidFill>
                  <a:srgbClr val="00B0F0"/>
                </a:solidFill>
              </a:rPr>
              <a:t>nonuniform</a:t>
            </a:r>
            <a:r>
              <a:rPr lang="en-US" altLang="zh-CN" dirty="0" smtClean="0">
                <a:solidFill>
                  <a:srgbClr val="00B0F0"/>
                </a:solidFill>
              </a:rPr>
              <a:t> ionization into account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r>
              <a:rPr lang="en-US" altLang="zh-CN" dirty="0"/>
              <a:t>Disadvantages:</a:t>
            </a:r>
          </a:p>
          <a:p>
            <a:pPr lvl="1"/>
            <a:r>
              <a:rPr lang="en-US" altLang="zh-CN" dirty="0" smtClean="0"/>
              <a:t>Need </a:t>
            </a:r>
            <a:r>
              <a:rPr lang="en-US" altLang="zh-CN" dirty="0"/>
              <a:t>good images </a:t>
            </a:r>
            <a:r>
              <a:rPr lang="en-US" altLang="zh-CN" dirty="0" smtClean="0"/>
              <a:t>(with extended source structure)</a:t>
            </a:r>
            <a:endParaRPr lang="en-US" altLang="zh-CN" dirty="0"/>
          </a:p>
          <a:p>
            <a:pPr lvl="1"/>
            <a:r>
              <a:rPr lang="en-US" altLang="zh-CN" dirty="0" smtClean="0"/>
              <a:t>May need </a:t>
            </a:r>
            <a:r>
              <a:rPr lang="en-US" altLang="zh-CN" dirty="0"/>
              <a:t>good imaging spectroscopy to get electron distribution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74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03954" y="457200"/>
            <a:ext cx="5587646" cy="838200"/>
          </a:xfrm>
        </p:spPr>
        <p:txBody>
          <a:bodyPr/>
          <a:lstStyle/>
          <a:p>
            <a:r>
              <a:rPr lang="en-US" altLang="zh-CN" dirty="0" smtClean="0"/>
              <a:t>Other stuff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821" y="5405643"/>
            <a:ext cx="8686800" cy="144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err="1" smtClean="0"/>
              <a:t>Pixon</a:t>
            </a:r>
            <a:r>
              <a:rPr lang="en-US" altLang="zh-CN" sz="2400" dirty="0" smtClean="0"/>
              <a:t> D1-D9 		MEM D3-D9			</a:t>
            </a:r>
            <a:r>
              <a:rPr lang="en-US" altLang="zh-CN" sz="2400" dirty="0" err="1" smtClean="0"/>
              <a:t>Pixon</a:t>
            </a:r>
            <a:r>
              <a:rPr lang="en-US" altLang="zh-CN" sz="2400" dirty="0" smtClean="0"/>
              <a:t> D1-D9</a:t>
            </a:r>
          </a:p>
          <a:p>
            <a:pPr marL="0" indent="0">
              <a:buNone/>
            </a:pPr>
            <a:r>
              <a:rPr lang="en-US" altLang="zh-CN" sz="2000" dirty="0" smtClean="0"/>
              <a:t>Variable flux correction on</a:t>
            </a:r>
            <a:r>
              <a:rPr lang="en-US" altLang="zh-CN" sz="2800" dirty="0" smtClean="0"/>
              <a:t>					</a:t>
            </a:r>
            <a:r>
              <a:rPr lang="en-US" altLang="zh-CN" sz="2400" dirty="0" smtClean="0"/>
              <a:t>off</a:t>
            </a:r>
          </a:p>
          <a:p>
            <a:pPr marL="0" indent="0">
              <a:buNone/>
            </a:pPr>
            <a:r>
              <a:rPr lang="en-US" altLang="zh-CN" sz="2800" dirty="0" smtClean="0"/>
              <a:t>Image center can change the structure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21135" r="57703" b="18973"/>
          <a:stretch/>
        </p:blipFill>
        <p:spPr bwMode="auto">
          <a:xfrm>
            <a:off x="3257103" y="1326497"/>
            <a:ext cx="2851339" cy="292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20919" r="58242" b="19838"/>
          <a:stretch/>
        </p:blipFill>
        <p:spPr bwMode="auto">
          <a:xfrm>
            <a:off x="6084168" y="1299432"/>
            <a:ext cx="289845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6" t="15652" r="26750" b="7338"/>
          <a:stretch/>
        </p:blipFill>
        <p:spPr bwMode="auto">
          <a:xfrm>
            <a:off x="179512" y="95969"/>
            <a:ext cx="2871311" cy="267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0054" r="54595" b="18324"/>
          <a:stretch/>
        </p:blipFill>
        <p:spPr bwMode="auto">
          <a:xfrm>
            <a:off x="188102" y="2348880"/>
            <a:ext cx="321585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62" y="2461651"/>
            <a:ext cx="3183490" cy="2191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41" y="25651"/>
            <a:ext cx="2436000" cy="2436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65" y="4515204"/>
            <a:ext cx="2342796" cy="2342796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5569744" cy="4176464"/>
          </a:xfrm>
          <a:prstGeom prst="rect">
            <a:avLst/>
          </a:prstGeom>
          <a:solidFill>
            <a:srgbClr val="F8F8F8"/>
          </a:solidFill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6" y="1521812"/>
            <a:ext cx="3024336" cy="3024336"/>
          </a:xfrm>
        </p:spPr>
      </p:pic>
    </p:spTree>
    <p:extLst>
      <p:ext uri="{BB962C8B-B14F-4D97-AF65-F5344CB8AC3E}">
        <p14:creationId xmlns:p14="http://schemas.microsoft.com/office/powerpoint/2010/main" val="35374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Processes that affect the spectra directly:</a:t>
            </a:r>
          </a:p>
          <a:p>
            <a:pPr lvl="1"/>
            <a:r>
              <a:rPr lang="en-US" altLang="zh-CN" dirty="0"/>
              <a:t>Instrumental effects, such as </a:t>
            </a:r>
            <a:r>
              <a:rPr lang="en-US" altLang="zh-CN" dirty="0">
                <a:solidFill>
                  <a:srgbClr val="00B0F0"/>
                </a:solidFill>
              </a:rPr>
              <a:t>pulse pile-up </a:t>
            </a:r>
            <a:r>
              <a:rPr lang="en-US" altLang="zh-CN" dirty="0"/>
              <a:t>(Smith et al. 2002) and non-solar </a:t>
            </a:r>
            <a:r>
              <a:rPr lang="en-US" altLang="zh-CN" dirty="0">
                <a:solidFill>
                  <a:srgbClr val="00B0F0"/>
                </a:solidFill>
              </a:rPr>
              <a:t>background</a:t>
            </a:r>
            <a:r>
              <a:rPr lang="en-US" altLang="zh-CN" dirty="0"/>
              <a:t> counts</a:t>
            </a:r>
          </a:p>
          <a:p>
            <a:pPr lvl="1"/>
            <a:r>
              <a:rPr lang="en-US" altLang="zh-CN" dirty="0"/>
              <a:t>Additional components, such as:</a:t>
            </a:r>
          </a:p>
          <a:p>
            <a:pPr lvl="2"/>
            <a:r>
              <a:rPr lang="en-US" altLang="zh-CN" dirty="0">
                <a:solidFill>
                  <a:srgbClr val="00B0F0"/>
                </a:solidFill>
              </a:rPr>
              <a:t>Albedo</a:t>
            </a:r>
            <a:r>
              <a:rPr lang="en-US" altLang="zh-CN" dirty="0"/>
              <a:t> photons reflected by photosphere (</a:t>
            </a:r>
            <a:r>
              <a:rPr lang="en-US" altLang="zh-CN" dirty="0" err="1"/>
              <a:t>Kontar</a:t>
            </a:r>
            <a:r>
              <a:rPr lang="en-US" altLang="zh-CN" dirty="0"/>
              <a:t> et al. 2006; </a:t>
            </a:r>
            <a:r>
              <a:rPr lang="en-US" altLang="zh-CN" dirty="0" err="1"/>
              <a:t>Kontar</a:t>
            </a:r>
            <a:r>
              <a:rPr lang="en-US" altLang="zh-CN" dirty="0"/>
              <a:t> &amp; Brown 2006; Zhang &amp; Huang 2004)</a:t>
            </a:r>
          </a:p>
          <a:p>
            <a:pPr lvl="2"/>
            <a:r>
              <a:rPr lang="en-US" altLang="zh-CN" dirty="0"/>
              <a:t>Emission from </a:t>
            </a:r>
            <a:r>
              <a:rPr lang="en-US" altLang="zh-CN" dirty="0">
                <a:solidFill>
                  <a:srgbClr val="00B0F0"/>
                </a:solidFill>
              </a:rPr>
              <a:t>thermal</a:t>
            </a:r>
            <a:r>
              <a:rPr lang="en-US" altLang="zh-CN" dirty="0"/>
              <a:t> plasma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7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11519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Processes that affect the photon spectra indirectly through features in the distribution of the accelerated electrons:</a:t>
            </a:r>
          </a:p>
          <a:p>
            <a:pPr lvl="1"/>
            <a:r>
              <a:rPr lang="en-US" altLang="zh-CN" dirty="0">
                <a:solidFill>
                  <a:srgbClr val="00B0F0"/>
                </a:solidFill>
              </a:rPr>
              <a:t>Non-power-law electron distribution </a:t>
            </a:r>
            <a:r>
              <a:rPr lang="en-US" altLang="zh-CN" dirty="0"/>
              <a:t>from the acceleration process, e.g. </a:t>
            </a:r>
          </a:p>
          <a:p>
            <a:pPr lvl="2"/>
            <a:r>
              <a:rPr lang="en-US" altLang="zh-CN" dirty="0"/>
              <a:t>a double power-law electron distribution</a:t>
            </a:r>
          </a:p>
          <a:p>
            <a:pPr lvl="2"/>
            <a:r>
              <a:rPr lang="en-US" altLang="zh-CN" dirty="0"/>
              <a:t>a low-energy cutoff (</a:t>
            </a:r>
            <a:r>
              <a:rPr lang="en-US" altLang="zh-CN" dirty="0" err="1"/>
              <a:t>Gan</a:t>
            </a:r>
            <a:r>
              <a:rPr lang="en-US" altLang="zh-CN" dirty="0"/>
              <a:t> et al. 2002; Sui et al. 2007)</a:t>
            </a:r>
          </a:p>
          <a:p>
            <a:pPr lvl="2"/>
            <a:r>
              <a:rPr lang="en-US" altLang="zh-CN" dirty="0"/>
              <a:t>a high-energy cutoff (Holman 2003)</a:t>
            </a:r>
          </a:p>
          <a:p>
            <a:pPr lvl="1"/>
            <a:r>
              <a:rPr lang="en-US" altLang="zh-CN" dirty="0"/>
              <a:t>An anisotropic electron </a:t>
            </a:r>
            <a:r>
              <a:rPr lang="en-US" altLang="zh-CN" dirty="0">
                <a:solidFill>
                  <a:srgbClr val="00B0F0"/>
                </a:solidFill>
              </a:rPr>
              <a:t>pitch-angle distribution </a:t>
            </a:r>
            <a:r>
              <a:rPr lang="en-US" altLang="zh-CN" dirty="0"/>
              <a:t>(</a:t>
            </a:r>
            <a:r>
              <a:rPr lang="en-US" altLang="zh-CN" dirty="0" err="1"/>
              <a:t>Petrosian</a:t>
            </a:r>
            <a:r>
              <a:rPr lang="en-US" altLang="zh-CN" dirty="0"/>
              <a:t> 1973; </a:t>
            </a:r>
            <a:r>
              <a:rPr lang="en-US" altLang="zh-CN" dirty="0" err="1"/>
              <a:t>Massone</a:t>
            </a:r>
            <a:r>
              <a:rPr lang="en-US" altLang="zh-CN" dirty="0"/>
              <a:t> et al. 2004)</a:t>
            </a:r>
          </a:p>
          <a:p>
            <a:pPr lvl="1"/>
            <a:r>
              <a:rPr lang="en-US" altLang="zh-CN" dirty="0">
                <a:solidFill>
                  <a:srgbClr val="00B0F0"/>
                </a:solidFill>
              </a:rPr>
              <a:t>Beam-plasma instability </a:t>
            </a:r>
            <a:r>
              <a:rPr lang="en-US" altLang="zh-CN" dirty="0"/>
              <a:t>(Holman et al. 1982; Melrose 1990)</a:t>
            </a:r>
          </a:p>
          <a:p>
            <a:pPr lvl="1"/>
            <a:r>
              <a:rPr lang="en-US" altLang="zh-CN" dirty="0">
                <a:solidFill>
                  <a:srgbClr val="00B0F0"/>
                </a:solidFill>
              </a:rPr>
              <a:t>Return current </a:t>
            </a:r>
            <a:r>
              <a:rPr lang="en-US" altLang="zh-CN" dirty="0"/>
              <a:t>energy losses (Knight &amp; </a:t>
            </a:r>
            <a:r>
              <a:rPr lang="en-US" altLang="zh-CN" dirty="0" err="1"/>
              <a:t>Sturrock</a:t>
            </a:r>
            <a:r>
              <a:rPr lang="en-US" altLang="zh-CN" dirty="0"/>
              <a:t> 1977; </a:t>
            </a:r>
            <a:r>
              <a:rPr lang="en-US" altLang="zh-CN" dirty="0" err="1"/>
              <a:t>Zharkova</a:t>
            </a:r>
            <a:r>
              <a:rPr lang="en-US" altLang="zh-CN" dirty="0"/>
              <a:t> &amp; </a:t>
            </a:r>
            <a:r>
              <a:rPr lang="en-US" altLang="zh-CN" dirty="0" err="1"/>
              <a:t>Gordovskyy</a:t>
            </a:r>
            <a:r>
              <a:rPr lang="en-US" altLang="zh-CN" dirty="0"/>
              <a:t> 2006)</a:t>
            </a:r>
          </a:p>
          <a:p>
            <a:pPr lvl="1"/>
            <a:r>
              <a:rPr lang="en-US" altLang="zh-CN" dirty="0" err="1">
                <a:solidFill>
                  <a:srgbClr val="00B0F0"/>
                </a:solidFill>
              </a:rPr>
              <a:t>Nonuniform</a:t>
            </a:r>
            <a:r>
              <a:rPr lang="en-US" altLang="zh-CN" dirty="0">
                <a:solidFill>
                  <a:srgbClr val="00B0F0"/>
                </a:solidFill>
              </a:rPr>
              <a:t> target ionization </a:t>
            </a:r>
            <a:r>
              <a:rPr lang="en-US" altLang="zh-CN" dirty="0"/>
              <a:t>(Brown 1973; Brown et al. 1998; </a:t>
            </a:r>
            <a:r>
              <a:rPr lang="en-US" altLang="zh-CN" dirty="0" err="1"/>
              <a:t>Kontar</a:t>
            </a:r>
            <a:r>
              <a:rPr lang="en-US" altLang="zh-CN" dirty="0"/>
              <a:t> et al. 2002)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9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04800" y="1484784"/>
            <a:ext cx="8686800" cy="511519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 err="1"/>
              <a:t>Nonuniform</a:t>
            </a:r>
            <a:r>
              <a:rPr lang="en-US" altLang="zh-CN" sz="2800" dirty="0"/>
              <a:t> target </a:t>
            </a:r>
            <a:r>
              <a:rPr lang="en-US" altLang="zh-CN" sz="2800" dirty="0" smtClean="0"/>
              <a:t>ionization </a:t>
            </a:r>
          </a:p>
          <a:p>
            <a:r>
              <a:rPr lang="en-US" altLang="zh-CN" sz="2800" dirty="0" smtClean="0"/>
              <a:t>Electron </a:t>
            </a:r>
            <a:r>
              <a:rPr lang="en-US" altLang="zh-CN" sz="2800" dirty="0"/>
              <a:t>energy losses are lower in un-ionized or partially ionized plasma than in fully ionized </a:t>
            </a:r>
            <a:r>
              <a:rPr lang="en-US" altLang="zh-CN" sz="2800" dirty="0" smtClean="0"/>
              <a:t>plasma (Brown 1973), 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800" dirty="0"/>
              <a:t>where x(N) is the ionization </a:t>
            </a:r>
            <a:r>
              <a:rPr lang="en-US" altLang="zh-CN" sz="2800" dirty="0" smtClean="0"/>
              <a:t>rate, E is </a:t>
            </a:r>
            <a:r>
              <a:rPr lang="en-US" altLang="zh-CN" sz="2800" dirty="0"/>
              <a:t>electron energy and N is column density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/>
              <a:t>We use the bremsstrahlung cross section from </a:t>
            </a:r>
            <a:r>
              <a:rPr lang="en-US" altLang="zh-CN" sz="2800" dirty="0" err="1"/>
              <a:t>Haug</a:t>
            </a:r>
            <a:r>
              <a:rPr lang="en-US" altLang="zh-CN" sz="2800" dirty="0"/>
              <a:t>, which closely approximates the full relativistic </a:t>
            </a:r>
            <a:r>
              <a:rPr lang="en-US" altLang="zh-CN" sz="2800" dirty="0" smtClean="0"/>
              <a:t>Bethe–</a:t>
            </a:r>
            <a:r>
              <a:rPr lang="en-US" altLang="zh-CN" sz="2800" dirty="0" err="1" smtClean="0"/>
              <a:t>Heitler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cross section instead of the </a:t>
            </a:r>
            <a:r>
              <a:rPr lang="en-US" altLang="zh-CN" sz="2800" dirty="0" err="1" smtClean="0"/>
              <a:t>Kramers</a:t>
            </a:r>
            <a:r>
              <a:rPr lang="en-US" altLang="zh-CN" sz="2800" dirty="0" smtClean="0"/>
              <a:t> approximation.</a:t>
            </a: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919086"/>
            <a:ext cx="3096344" cy="1019828"/>
          </a:xfrm>
          <a:prstGeom prst="rect">
            <a:avLst/>
          </a:prstGeom>
          <a:ln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288859" y="1268760"/>
                <a:ext cx="3702741" cy="814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 smtClean="0">
                    <a:latin typeface="+mj-lt"/>
                  </a:rPr>
                  <a:t>x(N)</a:t>
                </a:r>
                <a:r>
                  <a:rPr lang="en-US" altLang="zh-CN" sz="2800" dirty="0" smtClean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1       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2800" b="0" i="1" baseline="-25000" smtClean="0">
                                <a:latin typeface="Cambria Math"/>
                              </a:rPr>
                              <m:t>∗</m:t>
                            </m:r>
                          </m:e>
                          <m:e>
                            <m:r>
                              <a:rPr lang="en-US" altLang="zh-CN" sz="280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2800" b="0" i="1" baseline="-25000" smtClean="0">
                                <a:latin typeface="Cambria Math"/>
                              </a:rPr>
                              <m:t>∗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2800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859" y="1268760"/>
                <a:ext cx="3702741" cy="814262"/>
              </a:xfrm>
              <a:prstGeom prst="rect">
                <a:avLst/>
              </a:prstGeom>
              <a:blipFill rotWithShape="1">
                <a:blip r:embed="rId3"/>
                <a:stretch>
                  <a:fillRect l="-3460" b="-11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2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Why do we need NUI</a:t>
            </a:r>
          </a:p>
          <a:p>
            <a:r>
              <a:rPr lang="en-US" altLang="zh-CN" dirty="0" smtClean="0"/>
              <a:t>Thick </a:t>
            </a:r>
            <a:r>
              <a:rPr lang="en-US" altLang="zh-CN" dirty="0"/>
              <a:t>Target assumes that the non-thermal electrons injected into a </a:t>
            </a:r>
            <a:r>
              <a:rPr lang="en-US" altLang="zh-CN" dirty="0">
                <a:solidFill>
                  <a:srgbClr val="FF0000"/>
                </a:solidFill>
              </a:rPr>
              <a:t>fully ionized</a:t>
            </a:r>
            <a:r>
              <a:rPr lang="en-US" altLang="zh-CN" dirty="0"/>
              <a:t> target lose all their energy due to Coulomb collisions and also produce bremsstrahlung X-ray emission (Brown 1971).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In </a:t>
            </a:r>
            <a:r>
              <a:rPr lang="en-US" altLang="zh-CN" dirty="0"/>
              <a:t>reality, high-energy electrons can penetrate into the lower atmosphere that is colder and </a:t>
            </a:r>
            <a:r>
              <a:rPr lang="en-US" altLang="zh-CN" dirty="0" smtClean="0"/>
              <a:t>un-ionized</a:t>
            </a:r>
          </a:p>
          <a:p>
            <a:r>
              <a:rPr lang="en-US" altLang="zh-CN" dirty="0"/>
              <a:t>Therefore, the </a:t>
            </a:r>
            <a:r>
              <a:rPr lang="en-US" altLang="zh-CN" dirty="0" err="1"/>
              <a:t>nonuniform</a:t>
            </a:r>
            <a:r>
              <a:rPr lang="en-US" altLang="zh-CN" dirty="0"/>
              <a:t> ionization thick-target model (NUI) was presented (Brown 1973, </a:t>
            </a:r>
            <a:r>
              <a:rPr lang="en-US" altLang="zh-CN" dirty="0" err="1"/>
              <a:t>Kontar</a:t>
            </a:r>
            <a:r>
              <a:rPr lang="en-US" altLang="zh-CN" dirty="0"/>
              <a:t> et al. 2002, Su et al. 2009).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41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lum bright="-3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8058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51475"/>
            <a:ext cx="517366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n-US" altLang="zh-CN" cap="none" dirty="0" smtClean="0"/>
              <a:t>Dish</a:t>
            </a:r>
            <a:r>
              <a:rPr lang="en-US" altLang="zh-CN" dirty="0" smtClean="0"/>
              <a:t> </a:t>
            </a:r>
            <a:r>
              <a:rPr lang="en-US" altLang="zh-CN" dirty="0"/>
              <a:t>1/3  NUI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2"/>
          </p:nvPr>
        </p:nvSpPr>
        <p:spPr>
          <a:xfrm>
            <a:off x="5478835" y="325690"/>
            <a:ext cx="2742456" cy="975954"/>
          </a:xfrm>
        </p:spPr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0875" y="1956889"/>
                <a:ext cx="8208912" cy="677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i="1" dirty="0" smtClean="0"/>
                  <a:t>E</a:t>
                </a:r>
                <a:r>
                  <a:rPr lang="en-US" altLang="zh-CN" sz="2800" i="1" baseline="-25000" dirty="0" smtClean="0"/>
                  <a:t>0</a:t>
                </a:r>
                <a:r>
                  <a:rPr lang="en-US" altLang="zh-CN" sz="2800" i="1" baseline="30000" dirty="0" smtClean="0"/>
                  <a:t>2</a:t>
                </a:r>
                <a:r>
                  <a:rPr lang="en-US" altLang="zh-CN" sz="2800" i="1" dirty="0" smtClean="0"/>
                  <a:t>= 2K</a:t>
                </a:r>
                <a:r>
                  <a:rPr lang="en-US" altLang="zh-CN" sz="2800" i="1" baseline="30000" dirty="0" smtClean="0"/>
                  <a:t>’</a:t>
                </a:r>
                <a:r>
                  <a:rPr lang="en-US" altLang="zh-CN" sz="2800" i="1" dirty="0" smtClean="0"/>
                  <a:t>M=2K</a:t>
                </a:r>
                <a:r>
                  <a:rPr lang="en-US" altLang="zh-CN" sz="2800" i="1" baseline="30000" dirty="0" smtClean="0"/>
                  <a:t>’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zh-CN" alt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2800" b="0" i="1" smtClean="0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sz="2800" b="0" i="1" smtClean="0">
                        <a:latin typeface="Cambria Math"/>
                      </a:rPr>
                      <m:t>𝑑𝑁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5" y="1956889"/>
                <a:ext cx="8208912" cy="677750"/>
              </a:xfrm>
              <a:prstGeom prst="rect">
                <a:avLst/>
              </a:prstGeom>
              <a:blipFill rotWithShape="1">
                <a:blip r:embed="rId4"/>
                <a:stretch>
                  <a:fillRect l="-1559" b="-153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06951" y="3297307"/>
                <a:ext cx="4911825" cy="9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i="1" dirty="0" smtClean="0">
                    <a:latin typeface="+mj-lt"/>
                  </a:rPr>
                  <a:t>M</a:t>
                </a:r>
                <a:r>
                  <a:rPr lang="en-US" altLang="zh-CN" sz="3200" dirty="0" smtClean="0">
                    <a:latin typeface="+mj-lt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32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3200" i="1" smtClean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CN" altLang="en-US" sz="3200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altLang="zh-CN" sz="32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32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3200" b="0" i="1" baseline="-25000" smtClean="0">
                                <a:latin typeface="Cambria Math"/>
                              </a:rPr>
                              <m:t>∗</m:t>
                            </m:r>
                          </m:e>
                          <m:e>
                            <m:r>
                              <a:rPr lang="zh-CN" altLang="en-US" sz="3200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3200" b="0" i="1" baseline="-25000" smtClean="0">
                                <a:latin typeface="Cambria Math"/>
                              </a:rPr>
                              <m:t>∗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    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zh-CN" sz="3200" b="0" i="1" baseline="-25000" smtClean="0">
                                <a:latin typeface="Cambria Math"/>
                              </a:rPr>
                              <m:t>∗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3200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951" y="3297307"/>
                <a:ext cx="4911825" cy="970394"/>
              </a:xfrm>
              <a:prstGeom prst="rect">
                <a:avLst/>
              </a:prstGeom>
              <a:blipFill rotWithShape="1">
                <a:blip r:embed="rId5"/>
                <a:stretch>
                  <a:fillRect l="-3226" b="-100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内容占位符 2"/>
          <p:cNvSpPr txBox="1">
            <a:spLocks/>
          </p:cNvSpPr>
          <p:nvPr/>
        </p:nvSpPr>
        <p:spPr>
          <a:xfrm>
            <a:off x="234133" y="1296551"/>
            <a:ext cx="4343400" cy="5521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 smtClean="0"/>
              <a:t>Effective</a:t>
            </a:r>
            <a:r>
              <a:rPr lang="en-US" altLang="zh-CN" sz="2800" dirty="0" smtClean="0"/>
              <a:t> column density M: </a:t>
            </a:r>
          </a:p>
          <a:p>
            <a:endParaRPr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186899" y="2718317"/>
            <a:ext cx="6203558" cy="55218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 smtClean="0"/>
              <a:t>Relation between M and column density N :</a:t>
            </a:r>
            <a:endParaRPr lang="en-US" altLang="zh-CN" sz="2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0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CCE8C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2968</TotalTime>
  <Words>1841</Words>
  <Application>Microsoft Office PowerPoint</Application>
  <PresentationFormat>全屏显示(4:3)</PresentationFormat>
  <Paragraphs>219</Paragraphs>
  <Slides>47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跋涉</vt:lpstr>
      <vt:lpstr>PowerPoint 演示文稿</vt:lpstr>
      <vt:lpstr>Appetizer</vt:lpstr>
      <vt:lpstr>Menu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1/3  NUI</vt:lpstr>
      <vt:lpstr>Dish 2/3  Evidence For Both breaks</vt:lpstr>
      <vt:lpstr>Dish 2/3  Evidence For Both breaks</vt:lpstr>
      <vt:lpstr>Dish 2/3  Evidence For Both breaks</vt:lpstr>
      <vt:lpstr>Dish 2/3  Evidence For Both breaks</vt:lpstr>
      <vt:lpstr>Dish 2/3  Evidence For Both breaks</vt:lpstr>
      <vt:lpstr>Dish 2/3  Evidence For Both breaks</vt:lpstr>
      <vt:lpstr>The 6-12 keV images at 17:17 UT and 17:26 UT</vt:lpstr>
      <vt:lpstr>Dish 2/3  Evidence For Both breaks</vt:lpstr>
      <vt:lpstr>Dish 3/3 Density Distribution</vt:lpstr>
      <vt:lpstr>Dish 3/3 Density Distribution</vt:lpstr>
      <vt:lpstr>Dish 3/3 Density Distribution</vt:lpstr>
      <vt:lpstr>Dish 2/3  Evidence For Both breaks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Dish 3/3 Density Distribution</vt:lpstr>
      <vt:lpstr>Other stuff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</dc:title>
  <dc:creator>PS</dc:creator>
  <cp:lastModifiedBy>PS</cp:lastModifiedBy>
  <cp:revision>110</cp:revision>
  <dcterms:created xsi:type="dcterms:W3CDTF">2010-07-28T15:47:01Z</dcterms:created>
  <dcterms:modified xsi:type="dcterms:W3CDTF">2010-08-02T21:33:14Z</dcterms:modified>
</cp:coreProperties>
</file>