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58" r:id="rId6"/>
    <p:sldId id="260" r:id="rId7"/>
    <p:sldId id="266" r:id="rId8"/>
    <p:sldId id="261" r:id="rId9"/>
    <p:sldId id="272" r:id="rId10"/>
    <p:sldId id="265" r:id="rId11"/>
    <p:sldId id="262" r:id="rId12"/>
    <p:sldId id="263" r:id="rId13"/>
    <p:sldId id="264" r:id="rId14"/>
    <p:sldId id="267" r:id="rId15"/>
    <p:sldId id="268" r:id="rId16"/>
    <p:sldId id="269" r:id="rId17"/>
    <p:sldId id="273" r:id="rId18"/>
    <p:sldId id="270" r:id="rId19"/>
    <p:sldId id="271" r:id="rId20"/>
    <p:sldId id="280" r:id="rId21"/>
    <p:sldId id="285" r:id="rId22"/>
    <p:sldId id="281" r:id="rId23"/>
    <p:sldId id="284" r:id="rId24"/>
    <p:sldId id="283" r:id="rId25"/>
    <p:sldId id="282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1E4-BCC9-43A2-A63A-014D3C0C67BA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Elemental Abundances</a:t>
            </a:r>
            <a:br>
              <a:rPr lang="en-US" dirty="0" smtClean="0"/>
            </a:br>
            <a:r>
              <a:rPr lang="en-US" dirty="0" smtClean="0"/>
              <a:t>MESSENGER SAX &amp; RHESSI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Dennis</a:t>
            </a:r>
          </a:p>
          <a:p>
            <a:r>
              <a:rPr lang="en-US" dirty="0" smtClean="0"/>
              <a:t>31 October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Spectra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343400" cy="33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343400" cy="33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82773"/>
            <a:ext cx="7609447" cy="588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Photon Spectra</a:t>
            </a:r>
            <a:br>
              <a:rPr lang="en-US" dirty="0" smtClean="0"/>
            </a:br>
            <a:r>
              <a:rPr lang="en-US" sz="2700" dirty="0" smtClean="0"/>
              <a:t>22 April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04:54:44 – 04:58:04 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&amp; Emission Measure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90" y="20574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467600" y="1959771"/>
            <a:ext cx="164592" cy="29718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1959771"/>
            <a:ext cx="164592" cy="29718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69171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Abundance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6390" y="1402553"/>
            <a:ext cx="329184" cy="43434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7712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Fe-abundance Difference</a:t>
            </a:r>
            <a:br>
              <a:rPr lang="en-US" dirty="0" smtClean="0"/>
            </a:br>
            <a:r>
              <a:rPr lang="en-US" sz="2700" dirty="0" smtClean="0"/>
              <a:t>22 April 04:54:44 to 04:58:00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97989"/>
            <a:ext cx="4572000" cy="35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97989"/>
            <a:ext cx="4572000" cy="35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257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MESSENGER </a:t>
            </a:r>
            <a:r>
              <a:rPr lang="en-US" b="1" dirty="0"/>
              <a:t>b</a:t>
            </a:r>
            <a:r>
              <a:rPr lang="en-US" b="1" dirty="0" smtClean="0"/>
              <a:t>est-fit parameters</a:t>
            </a:r>
          </a:p>
          <a:p>
            <a:pPr algn="ctr"/>
            <a:r>
              <a:rPr lang="en-US" dirty="0" smtClean="0"/>
              <a:t>T, EM, element abundances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RHESS best-fit parameters</a:t>
            </a:r>
          </a:p>
          <a:p>
            <a:pPr algn="ctr"/>
            <a:r>
              <a:rPr lang="en-US" dirty="0" smtClean="0"/>
              <a:t>T, EM, Fe-abundance</a:t>
            </a:r>
          </a:p>
          <a:p>
            <a:pPr algn="ctr"/>
            <a:r>
              <a:rPr lang="en-US" dirty="0" smtClean="0"/>
              <a:t>Other elemental abundances  - fixed Coronal (Phillips’ best estimates)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different Fe abundances?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MESSENGER gives 0.3 ± 0.1 x CHIANTI coronal</a:t>
            </a:r>
          </a:p>
          <a:p>
            <a:r>
              <a:rPr lang="en-US" dirty="0" smtClean="0"/>
              <a:t>RHESSI gives 0.8 ± 0.2</a:t>
            </a:r>
          </a:p>
          <a:p>
            <a:r>
              <a:rPr lang="en-US" dirty="0" smtClean="0"/>
              <a:t>Same time interval.</a:t>
            </a:r>
          </a:p>
          <a:p>
            <a:r>
              <a:rPr lang="en-US" dirty="0" smtClean="0"/>
              <a:t>MESSENGER fit from 1.5 to 9 keV</a:t>
            </a:r>
          </a:p>
          <a:p>
            <a:pPr lvl="1"/>
            <a:r>
              <a:rPr lang="en-US" dirty="0" smtClean="0"/>
              <a:t>Similar result if fit from 5 to 9 keV</a:t>
            </a:r>
          </a:p>
          <a:p>
            <a:r>
              <a:rPr lang="en-US" dirty="0" smtClean="0"/>
              <a:t>RHESSI fit from 6 to 20 keV</a:t>
            </a:r>
          </a:p>
          <a:p>
            <a:pPr lvl="1"/>
            <a:r>
              <a:rPr lang="en-US" dirty="0" smtClean="0"/>
              <a:t>Similar results for different spectral models:</a:t>
            </a:r>
          </a:p>
          <a:p>
            <a:pPr lvl="2"/>
            <a:r>
              <a:rPr lang="en-US" dirty="0" err="1" smtClean="0"/>
              <a:t>vth_abun</a:t>
            </a:r>
            <a:r>
              <a:rPr lang="en-US" dirty="0" smtClean="0"/>
              <a:t> + thick2</a:t>
            </a:r>
          </a:p>
          <a:p>
            <a:pPr lvl="2"/>
            <a:r>
              <a:rPr lang="en-US" dirty="0" err="1" smtClean="0"/>
              <a:t>multitherm_abun_pow</a:t>
            </a: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152247" cy="5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Assume MESSENGER is Correct</a:t>
            </a:r>
            <a:br>
              <a:rPr lang="en-US" dirty="0" smtClean="0"/>
            </a:br>
            <a:r>
              <a:rPr lang="en-US" sz="3200" dirty="0" smtClean="0"/>
              <a:t>Fe abundance = 0.35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324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from 12 to 22 keV with Fe abundance = 0.35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4267200"/>
            <a:ext cx="304800" cy="118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572000" cy="59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Assume MESSENGER is Correct</a:t>
            </a:r>
            <a:br>
              <a:rPr lang="en-US" dirty="0" smtClean="0"/>
            </a:br>
            <a:r>
              <a:rPr lang="en-US" sz="3200" dirty="0" smtClean="0"/>
              <a:t>Fe abundance = 0.35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057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#4</a:t>
            </a:r>
          </a:p>
          <a:p>
            <a:endParaRPr lang="en-US" dirty="0" smtClean="0"/>
          </a:p>
          <a:p>
            <a:r>
              <a:rPr lang="en-US" dirty="0" smtClean="0"/>
              <a:t>Fit from 12 to 22 keV </a:t>
            </a:r>
          </a:p>
          <a:p>
            <a:r>
              <a:rPr lang="en-US" dirty="0" smtClean="0"/>
              <a:t>with Fe abundance = 0.35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and Continuum Spectra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3499"/>
            <a:ext cx="7315201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95737"/>
            <a:ext cx="7457047" cy="57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RHESSI Detector 9 Spectrum</a:t>
            </a:r>
            <a:br>
              <a:rPr lang="en-US" dirty="0" smtClean="0"/>
            </a:br>
            <a:r>
              <a:rPr lang="en-US" sz="2700" dirty="0" smtClean="0"/>
              <a:t>Fe abundance set to 0.3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Mercury MESSENGER</a:t>
            </a:r>
            <a:br>
              <a:rPr lang="en-US" dirty="0" smtClean="0"/>
            </a:br>
            <a:r>
              <a:rPr lang="en-US" dirty="0" smtClean="0"/>
              <a:t>Solar Assembly for X-rays (SAX)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Si-PIN solid-state</a:t>
            </a:r>
          </a:p>
          <a:p>
            <a:r>
              <a:rPr lang="en-US" dirty="0" smtClean="0"/>
              <a:t>300 µm thick</a:t>
            </a:r>
          </a:p>
          <a:p>
            <a:r>
              <a:rPr lang="en-US" dirty="0" smtClean="0"/>
              <a:t>1 to 10 keV</a:t>
            </a:r>
          </a:p>
          <a:p>
            <a:r>
              <a:rPr lang="en-US" dirty="0" smtClean="0"/>
              <a:t>~300 </a:t>
            </a:r>
            <a:r>
              <a:rPr lang="en-US" dirty="0" err="1" smtClean="0"/>
              <a:t>eV</a:t>
            </a:r>
            <a:r>
              <a:rPr lang="en-US" dirty="0" smtClean="0"/>
              <a:t> resolution at 	6 keV</a:t>
            </a:r>
          </a:p>
          <a:p>
            <a:r>
              <a:rPr lang="en-US" dirty="0" smtClean="0"/>
              <a:t>0.12 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3 x 25 µm Be foils</a:t>
            </a:r>
          </a:p>
          <a:p>
            <a:r>
              <a:rPr lang="en-US" dirty="0" smtClean="0"/>
              <a:t>Mounted on sunshade</a:t>
            </a:r>
          </a:p>
          <a:p>
            <a:endParaRPr lang="en-US" dirty="0"/>
          </a:p>
        </p:txBody>
      </p:sp>
      <p:pic>
        <p:nvPicPr>
          <p:cNvPr id="1026" name="Picture 2" descr="C:\My_Documents\My_HESSI\Nuggets\PlasmaAbundances\images\Mercury&amp;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13385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do MESSENGER SAX &amp; RHESSI Fe abundances differ by factor of ~2?</a:t>
            </a:r>
          </a:p>
          <a:p>
            <a:r>
              <a:rPr lang="en-US" dirty="0" smtClean="0"/>
              <a:t>MESSENGER</a:t>
            </a:r>
          </a:p>
          <a:p>
            <a:pPr lvl="1"/>
            <a:r>
              <a:rPr lang="en-US" dirty="0" smtClean="0"/>
              <a:t>SAX simple Si diode</a:t>
            </a:r>
          </a:p>
          <a:p>
            <a:pPr lvl="1"/>
            <a:r>
              <a:rPr lang="en-US" dirty="0" smtClean="0"/>
              <a:t>1 to 9 keV</a:t>
            </a:r>
          </a:p>
          <a:p>
            <a:pPr lvl="1"/>
            <a:r>
              <a:rPr lang="en-US" dirty="0" smtClean="0"/>
              <a:t>Ca XIX peak at 3.9 keV – Ca abundance = ~1x coronal</a:t>
            </a:r>
          </a:p>
          <a:p>
            <a:r>
              <a:rPr lang="en-US" dirty="0" smtClean="0"/>
              <a:t>RHESSI </a:t>
            </a:r>
          </a:p>
          <a:p>
            <a:pPr lvl="1"/>
            <a:r>
              <a:rPr lang="en-US" dirty="0" smtClean="0"/>
              <a:t>Lower end of energy range</a:t>
            </a:r>
          </a:p>
          <a:p>
            <a:pPr lvl="1"/>
            <a:r>
              <a:rPr lang="en-US" dirty="0" smtClean="0"/>
              <a:t>Unknown spectral features at ~8 and 10 keV</a:t>
            </a:r>
          </a:p>
          <a:p>
            <a:pPr lvl="1"/>
            <a:r>
              <a:rPr lang="en-US" dirty="0" smtClean="0"/>
              <a:t>Excess counts below 6 keV in A1 and A3 attenuator states </a:t>
            </a:r>
            <a:br>
              <a:rPr lang="en-US" dirty="0" smtClean="0"/>
            </a:br>
            <a:r>
              <a:rPr lang="en-US" dirty="0" smtClean="0"/>
              <a:t>	(K-escape?)</a:t>
            </a:r>
          </a:p>
          <a:p>
            <a:pPr lvl="1"/>
            <a:r>
              <a:rPr lang="en-US" dirty="0" smtClean="0"/>
              <a:t>Excess counts below 6 keV in A0 state (Hannah)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SOXS observed 22 April 2011 flare!!!!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0" y="1676400"/>
          <a:ext cx="5175885" cy="1448562"/>
        </p:xfrm>
        <a:graphic>
          <a:graphicData uri="http://schemas.openxmlformats.org/drawingml/2006/table">
            <a:tbl>
              <a:tblPr/>
              <a:tblGrid>
                <a:gridCol w="606425"/>
                <a:gridCol w="2108835"/>
                <a:gridCol w="1142365"/>
                <a:gridCol w="1318260"/>
              </a:tblGrid>
              <a:tr h="2171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S.No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Parameter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Detector-Si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Detector-CZT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Detector Thickness (cm)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0.03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2.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Al Thickness (micron)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50+20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100+20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3.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Be Thickness (micron)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25.4 (1mil)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254 (10mil)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4.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Kp Thickness (micron)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150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150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5.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Geometric Area (cm</a:t>
                      </a:r>
                      <a:r>
                        <a:rPr lang="en-US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b="1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0.091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0.18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SOXS</a:t>
            </a:r>
            <a:br>
              <a:rPr lang="en-US" dirty="0" smtClean="0"/>
            </a:br>
            <a:r>
              <a:rPr lang="en-US" sz="3100" dirty="0" smtClean="0"/>
              <a:t>Launched on 8 May 2003</a:t>
            </a:r>
            <a:br>
              <a:rPr lang="en-US" sz="3100" dirty="0" smtClean="0"/>
            </a:br>
            <a:r>
              <a:rPr lang="en-US" sz="3100" dirty="0" smtClean="0"/>
              <a:t>De-orbited on 2 May 2011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99" y="1600200"/>
            <a:ext cx="42600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4572000" cy="33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0" y="3810000"/>
            <a:ext cx="7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572000" cy="59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SOXS Observations</a:t>
            </a:r>
            <a:br>
              <a:rPr lang="en-US" dirty="0" smtClean="0"/>
            </a:br>
            <a:r>
              <a:rPr lang="en-US" sz="3600" dirty="0" smtClean="0"/>
              <a:t>22 April 2011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572000" cy="35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SOXS</a:t>
            </a:r>
            <a:br>
              <a:rPr lang="en-US" dirty="0" smtClean="0"/>
            </a:br>
            <a:r>
              <a:rPr lang="en-US" dirty="0" smtClean="0"/>
              <a:t>22 </a:t>
            </a:r>
            <a:r>
              <a:rPr lang="en-US" dirty="0" smtClean="0"/>
              <a:t>April 2011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 </a:t>
            </a:r>
            <a:r>
              <a:rPr lang="en-US" dirty="0" err="1" smtClean="0"/>
              <a:t>abun</a:t>
            </a:r>
            <a:r>
              <a:rPr lang="en-US" dirty="0" smtClean="0"/>
              <a:t>. = 0.37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9144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22 </a:t>
            </a:r>
            <a:r>
              <a:rPr lang="en-US" dirty="0" smtClean="0"/>
              <a:t>April 2011</a:t>
            </a:r>
            <a:br>
              <a:rPr lang="en-US" dirty="0" smtClean="0"/>
            </a:br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538432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35" y="3200400"/>
            <a:ext cx="47333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215444" y="304800"/>
            <a:ext cx="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2458" y="304800"/>
            <a:ext cx="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3886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ea typeface="+mj-ea"/>
                <a:cs typeface="+mj-cs"/>
              </a:rPr>
              <a:t>Fe Abundance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5561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22 April 2012</a:t>
            </a:r>
            <a:br>
              <a:rPr lang="en-US" dirty="0" smtClean="0"/>
            </a:br>
            <a:r>
              <a:rPr lang="en-US" dirty="0" smtClean="0"/>
              <a:t>Temperature &amp; Emission Measure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SOXS</a:t>
            </a:r>
            <a:br>
              <a:rPr lang="en-US" dirty="0" smtClean="0"/>
            </a:br>
            <a:r>
              <a:rPr lang="en-US" dirty="0" smtClean="0"/>
              <a:t>22 </a:t>
            </a:r>
            <a:r>
              <a:rPr lang="en-US" dirty="0" smtClean="0"/>
              <a:t>April 2011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2057400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Temperature: 1.5 keV (fixed)</a:t>
            </a:r>
          </a:p>
          <a:p>
            <a:r>
              <a:rPr lang="en-US" dirty="0" smtClean="0"/>
              <a:t>Fe abundance: 0.53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RHESSI</a:t>
            </a:r>
            <a:br>
              <a:rPr lang="en-US" sz="2800" dirty="0" smtClean="0"/>
            </a:br>
            <a:r>
              <a:rPr lang="en-US" sz="2800" dirty="0" smtClean="0"/>
              <a:t>22 April 2011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2394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21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vth</a:t>
            </a:r>
            <a:r>
              <a:rPr lang="en-US" dirty="0" smtClean="0"/>
              <a:t> + thick2, Fe abundance = 0.83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Light Curves</a:t>
            </a:r>
            <a:br>
              <a:rPr lang="en-US" dirty="0" smtClean="0"/>
            </a:br>
            <a:r>
              <a:rPr lang="en-US" sz="3600" dirty="0" smtClean="0"/>
              <a:t> 22 April 2011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61991"/>
            <a:ext cx="2743200" cy="3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61991"/>
            <a:ext cx="2743200" cy="3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743200" cy="3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MESSENGER Light Curve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2700" dirty="0" smtClean="0"/>
              <a:t>22 April 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52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08038"/>
            <a:ext cx="24384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22 April 2011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91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29936"/>
            <a:ext cx="3751729" cy="28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83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RHESSI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59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MESSENGER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228600"/>
            <a:ext cx="76200" cy="609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15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Count-Flux Spectra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000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35409"/>
            <a:ext cx="7696199" cy="59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Spectral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38518"/>
            <a:ext cx="4419600" cy="57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2057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4</a:t>
            </a:r>
          </a:p>
          <a:p>
            <a:endParaRPr lang="en-US" dirty="0" smtClean="0"/>
          </a:p>
          <a:p>
            <a:r>
              <a:rPr lang="en-US" dirty="0" err="1" smtClean="0"/>
              <a:t>Multitherm_abun_pow</a:t>
            </a:r>
            <a:r>
              <a:rPr lang="en-US" dirty="0" smtClean="0"/>
              <a:t> + thick2</a:t>
            </a:r>
          </a:p>
          <a:p>
            <a:endParaRPr lang="en-US" dirty="0" smtClean="0"/>
          </a:p>
          <a:p>
            <a:pPr>
              <a:tabLst>
                <a:tab pos="457200" algn="l"/>
              </a:tabLst>
            </a:pPr>
            <a:r>
              <a:rPr lang="en-US" dirty="0" smtClean="0"/>
              <a:t>Fe abundance </a:t>
            </a:r>
            <a:br>
              <a:rPr lang="en-US" dirty="0" smtClean="0"/>
            </a:br>
            <a:r>
              <a:rPr lang="en-US" dirty="0" smtClean="0"/>
              <a:t>	= 0.53 x CHIANTI coronal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RHESSI Count-Flux Spectrum</a:t>
            </a:r>
            <a:br>
              <a:rPr lang="en-US" dirty="0" smtClean="0"/>
            </a:br>
            <a:r>
              <a:rPr lang="en-US" sz="1800" dirty="0" smtClean="0"/>
              <a:t>22 April 2011 04:54:44 to 04:58:00 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RHESSI Count-Flux Spectrum</a:t>
            </a:r>
            <a:br>
              <a:rPr lang="en-US" dirty="0" smtClean="0"/>
            </a:br>
            <a:r>
              <a:rPr lang="en-US" sz="2200" dirty="0" smtClean="0"/>
              <a:t>22 April 2011 04:54:44 to 04:58:00 UT</a:t>
            </a:r>
            <a:endParaRPr lang="en-US" sz="2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energies: 6 to 7.5 keV and 12 to 22 keV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1676400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Detector 4</a:t>
            </a:r>
          </a:p>
          <a:p>
            <a:endParaRPr lang="en-US" dirty="0" smtClean="0"/>
          </a:p>
          <a:p>
            <a:r>
              <a:rPr lang="en-US" dirty="0" err="1" smtClean="0"/>
              <a:t>Multitherm_abun_pow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+ thick2</a:t>
            </a:r>
          </a:p>
          <a:p>
            <a:endParaRPr lang="en-US" dirty="0" smtClean="0"/>
          </a:p>
          <a:p>
            <a:pPr>
              <a:tabLst>
                <a:tab pos="457200" algn="l"/>
              </a:tabLst>
            </a:pPr>
            <a:r>
              <a:rPr lang="en-US" dirty="0" smtClean="0"/>
              <a:t>Fe abundance </a:t>
            </a:r>
            <a:br>
              <a:rPr lang="en-US" dirty="0" smtClean="0"/>
            </a:br>
            <a:r>
              <a:rPr lang="en-US" dirty="0" smtClean="0"/>
              <a:t>	= 0.7 x CHIANTI coronal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37164</TotalTime>
  <Words>379</Words>
  <Application>Microsoft Office PowerPoint</Application>
  <PresentationFormat>On-screen Show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Elemental Abundances MESSENGER SAX &amp; RHESSI</vt:lpstr>
      <vt:lpstr>Mercury MESSENGER Solar Assembly for X-rays (SAX)</vt:lpstr>
      <vt:lpstr>GOES Light Curves  22 April 2011</vt:lpstr>
      <vt:lpstr>MESSENGER Light Curve  22 April 2011</vt:lpstr>
      <vt:lpstr>22 April 2011</vt:lpstr>
      <vt:lpstr>MESSENGER Count-Flux Spectra</vt:lpstr>
      <vt:lpstr>MESSENGER Spectral Components</vt:lpstr>
      <vt:lpstr>RHESSI Count-Flux Spectrum 22 April 2011 04:54:44 to 04:58:00 UT</vt:lpstr>
      <vt:lpstr>RHESSI Count-Flux Spectrum 22 April 2011 04:54:44 to 04:58:00 UT</vt:lpstr>
      <vt:lpstr>Photon Spectra</vt:lpstr>
      <vt:lpstr>Combined Photon Spectra 22 April 2011 04:54:44 – 04:58:04 UT</vt:lpstr>
      <vt:lpstr>Temperature &amp; Emission Measure</vt:lpstr>
      <vt:lpstr>Fe Abundance</vt:lpstr>
      <vt:lpstr>Fe-abundance Difference 22 April 04:54:44 to 04:58:00</vt:lpstr>
      <vt:lpstr>Why the different Fe abundances?</vt:lpstr>
      <vt:lpstr>Assume MESSENGER is Correct Fe abundance = 0.35</vt:lpstr>
      <vt:lpstr>Assume MESSENGER is Correct Fe abundance = 0.35</vt:lpstr>
      <vt:lpstr>Line and Continuum Spectra</vt:lpstr>
      <vt:lpstr>RHESSI Detector 9 Spectrum Fe abundance set to 0.3</vt:lpstr>
      <vt:lpstr>Conclusions</vt:lpstr>
      <vt:lpstr>SOXS Launched on 8 May 2003 De-orbited on 2 May 2011</vt:lpstr>
      <vt:lpstr>SOXS Observations 22 April 2011</vt:lpstr>
      <vt:lpstr>SOXS 22 April 2011</vt:lpstr>
      <vt:lpstr>22 April 2011 Temperature</vt:lpstr>
      <vt:lpstr>22 April 2012 Temperature &amp; Emission Measure</vt:lpstr>
      <vt:lpstr>SOXS 22 April 2011</vt:lpstr>
      <vt:lpstr>RHESSI 22 April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Abundances MESSENGER SAX &amp; RHESSI</dc:title>
  <dc:creator>bdennis</dc:creator>
  <cp:lastModifiedBy>BRDennis</cp:lastModifiedBy>
  <cp:revision>3695</cp:revision>
  <dcterms:created xsi:type="dcterms:W3CDTF">2012-10-19T16:23:49Z</dcterms:created>
  <dcterms:modified xsi:type="dcterms:W3CDTF">2013-08-16T16:09:26Z</dcterms:modified>
</cp:coreProperties>
</file>