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8ED99-850B-40E1-9A31-BDC65422D724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CFBF6-35C0-4889-A0D5-487BE8C34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28851"/>
          </a:xfrm>
        </p:spPr>
        <p:txBody>
          <a:bodyPr>
            <a:normAutofit fontScale="90000"/>
          </a:bodyPr>
          <a:lstStyle/>
          <a:p>
            <a:pPr lvl="0"/>
            <a:r>
              <a:rPr lang="en-US" sz="6000" dirty="0"/>
              <a:t>GOES M9 Flare</a:t>
            </a:r>
            <a:br>
              <a:rPr lang="en-US" sz="6000" dirty="0"/>
            </a:br>
            <a:r>
              <a:rPr lang="en-US" sz="4000" dirty="0" smtClean="0"/>
              <a:t>20 </a:t>
            </a:r>
            <a:r>
              <a:rPr lang="en-US" sz="4000" dirty="0"/>
              <a:t>October 2012 18:05 18:14 18:19 </a:t>
            </a:r>
            <a:r>
              <a:rPr lang="en-US" sz="4000" dirty="0" smtClean="0"/>
              <a:t>UT</a:t>
            </a:r>
            <a:br>
              <a:rPr lang="en-US" sz="4000" dirty="0" smtClean="0"/>
            </a:br>
            <a:r>
              <a:rPr lang="en-US" sz="4000" dirty="0"/>
              <a:t> AR </a:t>
            </a:r>
            <a:r>
              <a:rPr lang="en-US" sz="4000" dirty="0" smtClean="0"/>
              <a:t>11598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Brian Dennis</a:t>
            </a:r>
          </a:p>
          <a:p>
            <a:r>
              <a:rPr lang="en-US" dirty="0" smtClean="0"/>
              <a:t>24 October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 October 2012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435" y="1600200"/>
            <a:ext cx="58571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03553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 October 2012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724891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23 October 2012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990600"/>
            <a:ext cx="512271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92225"/>
            <a:ext cx="4572000" cy="59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358588"/>
            <a:ext cx="5257800" cy="680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33400"/>
            <a:ext cx="4572000" cy="59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81288"/>
            <a:ext cx="6096000" cy="788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66800"/>
            <a:ext cx="5073290" cy="656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GOES M9 Flare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 11598, 20 October 2012 18:05 18:14 18:19 UT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2057400"/>
            <a:ext cx="532503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64571" y="2438400"/>
            <a:ext cx="76200" cy="3733800"/>
          </a:xfrm>
          <a:prstGeom prst="rect">
            <a:avLst/>
          </a:prstGeom>
          <a:noFill/>
          <a:ln>
            <a:solidFill>
              <a:schemeClr val="tx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M9 Flare</a:t>
            </a:r>
            <a:br>
              <a:rPr lang="en-US" dirty="0" smtClean="0"/>
            </a:br>
            <a:r>
              <a:rPr lang="en-US" sz="3100" dirty="0" smtClean="0"/>
              <a:t>AR 11598, 20 October 2012 18:05 18:14 18:19 UT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8571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20574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Detectors #1 and 6 have finest energy resolution.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Fe line complex at 6.7 keV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 smtClean="0"/>
              <a:t>“Background” lines at </a:t>
            </a:r>
            <a:br>
              <a:rPr lang="en-US" dirty="0" smtClean="0"/>
            </a:br>
            <a:r>
              <a:rPr lang="en-US" dirty="0" smtClean="0"/>
              <a:t>~8 and ~11 keV.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07018"/>
            <a:ext cx="7183624" cy="55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M9 Flare</a:t>
            </a:r>
            <a:br>
              <a:rPr lang="en-US" dirty="0" smtClean="0"/>
            </a:br>
            <a:r>
              <a:rPr lang="en-US" sz="3100" dirty="0" smtClean="0"/>
              <a:t>AR 11598, 20 October 2012 18:05 18:14 18:19 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1981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vth</a:t>
            </a:r>
            <a:r>
              <a:rPr lang="en-US" dirty="0" smtClean="0"/>
              <a:t> + thin2</a:t>
            </a:r>
          </a:p>
          <a:p>
            <a:endParaRPr lang="en-US" dirty="0" smtClean="0"/>
          </a:p>
          <a:p>
            <a:r>
              <a:rPr lang="en-US" dirty="0" smtClean="0"/>
              <a:t>Fe abundance</a:t>
            </a:r>
          </a:p>
          <a:p>
            <a:r>
              <a:rPr lang="en-US" dirty="0" smtClean="0"/>
              <a:t>= 4.95 x coronal!!!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M9 Flare</a:t>
            </a:r>
            <a:br>
              <a:rPr lang="en-US" dirty="0" smtClean="0"/>
            </a:br>
            <a:r>
              <a:rPr lang="en-US" sz="3100" dirty="0" smtClean="0"/>
              <a:t>AR 11598, 20 October 2012 18:05 18:14 18:19 UT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81800" y="2590800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th</a:t>
            </a:r>
            <a:r>
              <a:rPr lang="en-US" dirty="0" smtClean="0"/>
              <a:t> + thin2</a:t>
            </a:r>
          </a:p>
          <a:p>
            <a:endParaRPr lang="en-US" dirty="0"/>
          </a:p>
          <a:p>
            <a:r>
              <a:rPr lang="en-US" dirty="0" smtClean="0"/>
              <a:t>Fe abundance</a:t>
            </a:r>
          </a:p>
          <a:p>
            <a:r>
              <a:rPr lang="en-US" dirty="0" smtClean="0"/>
              <a:t>= 0.6 x coronal</a:t>
            </a:r>
          </a:p>
          <a:p>
            <a:endParaRPr lang="en-US" dirty="0"/>
          </a:p>
          <a:p>
            <a:r>
              <a:rPr lang="en-US" dirty="0" smtClean="0"/>
              <a:t>Systematic residuals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 M9 Flare</a:t>
            </a:r>
            <a:br>
              <a:rPr lang="en-US" dirty="0" smtClean="0"/>
            </a:br>
            <a:r>
              <a:rPr lang="en-US" sz="3100" dirty="0" smtClean="0"/>
              <a:t>AR 11598, 20 October 2012 18:05 18:14 18:19 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60698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00800" y="25908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multitherm_abun_pow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 thin2</a:t>
            </a:r>
          </a:p>
          <a:p>
            <a:endParaRPr lang="en-US" dirty="0" smtClean="0"/>
          </a:p>
          <a:p>
            <a:r>
              <a:rPr lang="en-US" dirty="0" smtClean="0"/>
              <a:t>Fe abundance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dirty="0" smtClean="0"/>
              <a:t>= 0.6 x coronal</a:t>
            </a: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 smtClean="0"/>
              <a:t>Reduced chi-squared 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dirty="0" smtClean="0"/>
              <a:t>= 0.91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Detectors 1, 3, 6, 7, 8, 9 are working well.</a:t>
            </a:r>
          </a:p>
          <a:p>
            <a:r>
              <a:rPr lang="en-US" dirty="0" smtClean="0"/>
              <a:t>Detector 6 has remarkably good energy resolution.</a:t>
            </a:r>
          </a:p>
          <a:p>
            <a:r>
              <a:rPr lang="en-US" dirty="0" smtClean="0"/>
              <a:t>Detector 3 has lower sensitivity as always</a:t>
            </a:r>
          </a:p>
          <a:p>
            <a:r>
              <a:rPr lang="en-US" dirty="0" smtClean="0"/>
              <a:t>Use visibility normalization to determine relative detector sensitivities –</a:t>
            </a:r>
          </a:p>
          <a:p>
            <a:pPr lvl="1"/>
            <a:r>
              <a:rPr lang="en-US" dirty="0"/>
              <a:t>1.03,0.00,1.11,0.00,1.01,1.06,0.94,0.92,0.96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22 Oct. 2012 18:11:52 to 18:12:20 UT</a:t>
            </a:r>
            <a:br>
              <a:rPr lang="en-US" sz="2400" dirty="0" smtClean="0"/>
            </a:br>
            <a:r>
              <a:rPr lang="en-US" sz="2400" dirty="0" smtClean="0"/>
              <a:t>12 to 25 keV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4624"/>
            <a:ext cx="4572000" cy="598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44624"/>
            <a:ext cx="4572000" cy="59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86600" y="545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CLEAN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45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MEM-NJIT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228851"/>
          </a:xfrm>
        </p:spPr>
        <p:txBody>
          <a:bodyPr>
            <a:normAutofit/>
          </a:bodyPr>
          <a:lstStyle/>
          <a:p>
            <a:pPr lvl="0"/>
            <a:r>
              <a:rPr lang="en-US" sz="6000" dirty="0"/>
              <a:t>GOES </a:t>
            </a:r>
            <a:r>
              <a:rPr lang="en-US" sz="6000" dirty="0" smtClean="0"/>
              <a:t>X2 </a:t>
            </a:r>
            <a:r>
              <a:rPr lang="en-US" sz="6000" dirty="0"/>
              <a:t>Flare</a:t>
            </a:r>
            <a:br>
              <a:rPr lang="en-US" sz="6000" dirty="0"/>
            </a:br>
            <a:r>
              <a:rPr lang="en-US" sz="4000" dirty="0" smtClean="0"/>
              <a:t>23 </a:t>
            </a:r>
            <a:r>
              <a:rPr lang="en-US" sz="4000" dirty="0"/>
              <a:t>October 2012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 AR </a:t>
            </a:r>
            <a:r>
              <a:rPr lang="en-US" sz="4000" dirty="0" smtClean="0"/>
              <a:t>11598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Brian Dennis</a:t>
            </a:r>
          </a:p>
          <a:p>
            <a:r>
              <a:rPr lang="en-US" dirty="0" smtClean="0"/>
              <a:t>24 October 2012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136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GOES M9 Flare 20 October 2012 18:05 18:14 18:19 UT  AR 11598</vt:lpstr>
      <vt:lpstr>Slide 2</vt:lpstr>
      <vt:lpstr>GOES M9 Flare AR 11598, 20 October 2012 18:05 18:14 18:19 UT</vt:lpstr>
      <vt:lpstr>GOES M9 Flare AR 11598, 20 October 2012 18:05 18:14 18:19 UT</vt:lpstr>
      <vt:lpstr>GOES M9 Flare AR 11598, 20 October 2012 18:05 18:14 18:19 UT</vt:lpstr>
      <vt:lpstr>GOES M9 Flare AR 11598, 20 October 2012 18:05 18:14 18:19 UT</vt:lpstr>
      <vt:lpstr>Conclusions</vt:lpstr>
      <vt:lpstr>22 Oct. 2012 18:11:52 to 18:12:20 UT 12 to 25 keV</vt:lpstr>
      <vt:lpstr>GOES X2 Flare 23 October 2012   AR 11598</vt:lpstr>
      <vt:lpstr>23 October 2012</vt:lpstr>
      <vt:lpstr>23 October 2012</vt:lpstr>
      <vt:lpstr>23 October 2012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 M9 Flare 20 October 2012 18:05 18:14 18:19 UT  AR 11598</dc:title>
  <dc:creator>bdennis</dc:creator>
  <cp:lastModifiedBy>bdennis</cp:lastModifiedBy>
  <cp:revision>9</cp:revision>
  <dcterms:created xsi:type="dcterms:W3CDTF">2012-10-23T19:24:11Z</dcterms:created>
  <dcterms:modified xsi:type="dcterms:W3CDTF">2012-10-24T17:37:49Z</dcterms:modified>
</cp:coreProperties>
</file>