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1" r:id="rId11"/>
    <p:sldId id="270" r:id="rId12"/>
    <p:sldId id="272" r:id="rId13"/>
    <p:sldId id="260" r:id="rId14"/>
    <p:sldId id="261" r:id="rId15"/>
    <p:sldId id="259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B9D4-B583-4631-A6EC-D1B94AE307EB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2A25-1805-44CC-845D-B1ACDC552E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2A25-1805-44CC-845D-B1ACDC552E1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2004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Electron Acceleration</a:t>
            </a:r>
            <a:b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and Propagation</a:t>
            </a:r>
            <a:b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and the Thermal Response</a:t>
            </a:r>
            <a:b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in Solar Flares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Gordon D. Holman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NASA/Goddard Space Flight Center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526"/>
            <a:ext cx="8229600" cy="164969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Chapter 3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10" y="2492992"/>
            <a:ext cx="8362826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58" y="4528783"/>
            <a:ext cx="8390122" cy="139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8489" y="4503784"/>
            <a:ext cx="5431810" cy="21834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982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Loop Density Structure from Dependence of X-ray Source Position on Photon Energy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138" y="2232134"/>
            <a:ext cx="3877656" cy="378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566" y="2527121"/>
            <a:ext cx="4914014" cy="289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06284" y="6387152"/>
            <a:ext cx="150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Liu et al. 2006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02" y="4244450"/>
            <a:ext cx="170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Chromospheric Evaporation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5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Chromospheric Evaporation Studies with SOHO CDS or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Hinode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and RHESSI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84" y="2279180"/>
            <a:ext cx="8229600" cy="40397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Milligan et al. (2006), Brosius &amp; Holman (2007), Milligan (2008), Milligan &amp; Dennis (2009), Brosius &amp; Holman (2010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Problem: It is difficult to obtain co-spatial slit spectrograph and hard X-ray </a:t>
            </a:r>
            <a:r>
              <a:rPr lang="en-US" dirty="0" smtClean="0"/>
              <a:t>observations</a:t>
            </a:r>
          </a:p>
          <a:p>
            <a:r>
              <a:rPr lang="en-US" dirty="0" smtClean="0"/>
              <a:t>Problem: Chromospher</a:t>
            </a:r>
            <a:r>
              <a:rPr lang="en-US" dirty="0" smtClean="0"/>
              <a:t>ic evaporation depends on the electron energy flux density (erg cm</a:t>
            </a:r>
            <a:r>
              <a:rPr lang="en-US" baseline="30000" dirty="0" smtClean="0"/>
              <a:t>-2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) while the thick-target model gives the energy flux (erg s</a:t>
            </a:r>
            <a:r>
              <a:rPr lang="en-US" baseline="30000" dirty="0" smtClean="0"/>
              <a:t>-1</a:t>
            </a:r>
            <a:r>
              <a:rPr lang="en-US" dirty="0" smtClean="0"/>
              <a:t>).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Time Evolution of Spectral Line Intensities (Allred et al. 2005)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71" y="2647670"/>
            <a:ext cx="8948683" cy="273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0513" y="2702250"/>
            <a:ext cx="114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Ly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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1216 Å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85" y="3291386"/>
            <a:ext cx="114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H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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6563 Å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88" y="3891882"/>
            <a:ext cx="114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He II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304 Å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787" y="4492381"/>
            <a:ext cx="1266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Ca II K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3934 Å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1815" y="2210942"/>
            <a:ext cx="26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 1 × 10</a:t>
            </a:r>
            <a:r>
              <a:rPr lang="en-US" baseline="30000" dirty="0" smtClean="0"/>
              <a:t>10</a:t>
            </a:r>
            <a:r>
              <a:rPr lang="en-US" dirty="0" smtClean="0"/>
              <a:t> erg cm</a:t>
            </a:r>
            <a:r>
              <a:rPr lang="en-US" baseline="30000" dirty="0" smtClean="0"/>
              <a:t>-2</a:t>
            </a:r>
            <a:r>
              <a:rPr lang="en-US" dirty="0" smtClean="0"/>
              <a:t> sec</a:t>
            </a:r>
            <a:r>
              <a:rPr lang="en-US" baseline="30000" dirty="0" smtClean="0"/>
              <a:t>-1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75351" y="2199566"/>
            <a:ext cx="26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 1 × 10</a:t>
            </a:r>
            <a:r>
              <a:rPr lang="en-US" baseline="30000" dirty="0" smtClean="0"/>
              <a:t>11</a:t>
            </a:r>
            <a:r>
              <a:rPr lang="en-US" dirty="0" smtClean="0"/>
              <a:t> erg cm</a:t>
            </a:r>
            <a:r>
              <a:rPr lang="en-US" baseline="30000" dirty="0" smtClean="0"/>
              <a:t>-2</a:t>
            </a:r>
            <a:r>
              <a:rPr lang="en-US" dirty="0" smtClean="0"/>
              <a:t> sec</a:t>
            </a:r>
            <a:r>
              <a:rPr lang="en-US" baseline="30000" dirty="0" smtClean="0"/>
              <a:t>-1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9431" y="5459107"/>
            <a:ext cx="390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Explosive phase begins after 73 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6615" y="5447731"/>
            <a:ext cx="390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Explosive phase begins after 1 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194" y="1528475"/>
            <a:ext cx="8447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Constant heating by a double-power-law electron beam with </a:t>
            </a:r>
            <a:r>
              <a:rPr lang="en-US" dirty="0" smtClean="0">
                <a:sym typeface="Symbol"/>
              </a:rPr>
              <a:t></a:t>
            </a:r>
            <a:r>
              <a:rPr lang="en-US" baseline="-25000" dirty="0" smtClean="0">
                <a:sym typeface="Symbol"/>
              </a:rPr>
              <a:t>low</a:t>
            </a:r>
            <a:r>
              <a:rPr lang="en-US" dirty="0" smtClean="0">
                <a:sym typeface="Symbol"/>
              </a:rPr>
              <a:t> = 3, E</a:t>
            </a:r>
            <a:r>
              <a:rPr lang="en-US" baseline="-25000" dirty="0" smtClean="0">
                <a:sym typeface="Symbol"/>
              </a:rPr>
              <a:t>break</a:t>
            </a:r>
            <a:r>
              <a:rPr lang="en-US" dirty="0" smtClean="0">
                <a:sym typeface="Symbol"/>
              </a:rPr>
              <a:t> = 105 keV, </a:t>
            </a:r>
            <a:r>
              <a:rPr lang="en-US" baseline="-25000" dirty="0" smtClean="0">
                <a:sym typeface="Symbol"/>
              </a:rPr>
              <a:t>high</a:t>
            </a:r>
            <a:r>
              <a:rPr lang="en-US" dirty="0" smtClean="0">
                <a:sym typeface="Symbol"/>
              </a:rPr>
              <a:t> = 4, E</a:t>
            </a:r>
            <a:r>
              <a:rPr lang="en-US" baseline="-25000" dirty="0" smtClean="0">
                <a:sym typeface="Symbol"/>
              </a:rPr>
              <a:t>cutoff</a:t>
            </a:r>
            <a:r>
              <a:rPr lang="en-US" dirty="0" smtClean="0">
                <a:sym typeface="Symbol"/>
              </a:rPr>
              <a:t> = 37 keV.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1069" y="5950421"/>
            <a:ext cx="8748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Abbett &amp; Hawley 1999: Single-power-law electron distribution with </a:t>
            </a:r>
            <a:r>
              <a:rPr lang="en-US" dirty="0" smtClean="0">
                <a:sym typeface="Symbol"/>
              </a:rPr>
              <a:t> = 5 and E</a:t>
            </a:r>
            <a:r>
              <a:rPr lang="en-US" baseline="-25000" dirty="0" smtClean="0">
                <a:sym typeface="Symbol"/>
              </a:rPr>
              <a:t>cutoff</a:t>
            </a:r>
            <a:r>
              <a:rPr lang="en-US" dirty="0" smtClean="0">
                <a:sym typeface="Symbol"/>
              </a:rPr>
              <a:t> = 20 keV.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Explosive phase begins after 27 s</a:t>
            </a:r>
            <a:r>
              <a:rPr lang="en-US" dirty="0" smtClean="0">
                <a:sym typeface="Symbol"/>
              </a:rPr>
              <a:t> for </a:t>
            </a:r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 1 × 10</a:t>
            </a:r>
            <a:r>
              <a:rPr lang="en-US" baseline="30000" dirty="0" smtClean="0"/>
              <a:t>10</a:t>
            </a:r>
            <a:r>
              <a:rPr lang="en-US" dirty="0" smtClean="0"/>
              <a:t> erg cm</a:t>
            </a:r>
            <a:r>
              <a:rPr lang="en-US" baseline="30000" dirty="0" smtClean="0"/>
              <a:t>-2</a:t>
            </a:r>
            <a:r>
              <a:rPr lang="en-US" dirty="0" smtClean="0"/>
              <a:t> sec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36"/>
            <a:ext cx="8229600" cy="14330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Line Shape vs. Time for F</a:t>
            </a:r>
            <a:r>
              <a:rPr lang="en-US" baseline="-250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= 1 × 10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erg cm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-2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sec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-1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(Allred et al. 2005)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567" y="1695736"/>
            <a:ext cx="4816415" cy="482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Nonthermal Proton Beam Charge-Exchange Emission (Fang et al. 1995)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0210" y="1530324"/>
            <a:ext cx="6987229" cy="42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7798" y="5841236"/>
            <a:ext cx="7915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Power-law proton beam with F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5 × 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erg 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sec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 smtClean="0">
                <a:sym typeface="Symbol"/>
              </a:rPr>
              <a:t> = 4 above 150 keV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75726" y="1883380"/>
            <a:ext cx="9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1216 Å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1758" y="1872004"/>
            <a:ext cx="9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1026 Å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949"/>
            <a:ext cx="8229600" cy="148592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Desired X-ray/Gamma-ray Instrument Properties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976" y="2664743"/>
            <a:ext cx="8229600" cy="3476749"/>
          </a:xfrm>
        </p:spPr>
        <p:txBody>
          <a:bodyPr>
            <a:noAutofit/>
          </a:bodyPr>
          <a:lstStyle/>
          <a:p>
            <a:r>
              <a:rPr lang="en-US" sz="4000" dirty="0" smtClean="0"/>
              <a:t>Same imaging spectroscopy capabilities as RHESSI or better</a:t>
            </a:r>
          </a:p>
          <a:p>
            <a:r>
              <a:rPr lang="en-US" sz="4000" dirty="0" smtClean="0"/>
              <a:t>Greater dynamic range than RHESSI</a:t>
            </a:r>
          </a:p>
          <a:p>
            <a:r>
              <a:rPr lang="en-US" sz="4000" dirty="0" smtClean="0"/>
              <a:t>Better gamma-ray sensitivity and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2334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Desired EUV Spectrometer Properties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944"/>
            <a:ext cx="8229600" cy="52100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of view </a:t>
            </a:r>
            <a:r>
              <a:rPr lang="en-US" dirty="0" smtClean="0">
                <a:sym typeface="Symbol"/>
              </a:rPr>
              <a:t> size of a typical active region or greater</a:t>
            </a:r>
          </a:p>
          <a:p>
            <a:r>
              <a:rPr lang="en-US" dirty="0" smtClean="0">
                <a:sym typeface="Symbol"/>
              </a:rPr>
              <a:t>Spectra throughout this field with a spatial resolution  10 arcsec or better</a:t>
            </a:r>
          </a:p>
          <a:p>
            <a:r>
              <a:rPr lang="en-US" dirty="0" smtClean="0"/>
              <a:t>Spectral bands covering H Ly </a:t>
            </a:r>
            <a:r>
              <a:rPr lang="en-US" dirty="0" smtClean="0">
                <a:sym typeface="Symbol"/>
              </a:rPr>
              <a:t>, Ly , He II 304 Å, Ca II K, </a:t>
            </a:r>
            <a:r>
              <a:rPr lang="en-US" dirty="0" smtClean="0"/>
              <a:t>He I 584.3 </a:t>
            </a:r>
            <a:r>
              <a:rPr lang="en-US" dirty="0" smtClean="0">
                <a:sym typeface="Symbol"/>
              </a:rPr>
              <a:t>Å,</a:t>
            </a:r>
            <a:r>
              <a:rPr lang="en-US" dirty="0" smtClean="0"/>
              <a:t> O V 629.7 </a:t>
            </a:r>
            <a:r>
              <a:rPr lang="en-US" dirty="0" smtClean="0">
                <a:sym typeface="Symbol"/>
              </a:rPr>
              <a:t>Å, </a:t>
            </a:r>
            <a:r>
              <a:rPr lang="en-US" dirty="0" smtClean="0"/>
              <a:t>Si XII 520.7 </a:t>
            </a:r>
            <a:r>
              <a:rPr lang="en-US" dirty="0" smtClean="0">
                <a:sym typeface="Symbol"/>
              </a:rPr>
              <a:t>Å, </a:t>
            </a:r>
            <a:r>
              <a:rPr lang="en-US" dirty="0" smtClean="0"/>
              <a:t>Mg X 624.9 </a:t>
            </a:r>
            <a:r>
              <a:rPr lang="en-US" dirty="0" smtClean="0">
                <a:sym typeface="Symbol"/>
              </a:rPr>
              <a:t>Å, </a:t>
            </a:r>
            <a:r>
              <a:rPr lang="en-US" dirty="0" smtClean="0"/>
              <a:t>Fe XIX 592.2 </a:t>
            </a:r>
            <a:r>
              <a:rPr lang="en-US" dirty="0" smtClean="0">
                <a:sym typeface="Symbol"/>
              </a:rPr>
              <a:t>Å, + ???</a:t>
            </a:r>
          </a:p>
          <a:p>
            <a:r>
              <a:rPr lang="en-US" dirty="0" smtClean="0">
                <a:sym typeface="Symbol"/>
              </a:rPr>
              <a:t>/ at Ly   24,000 or better, covering at least 30 Å.  </a:t>
            </a:r>
          </a:p>
          <a:p>
            <a:r>
              <a:rPr lang="en-US" dirty="0" smtClean="0">
                <a:sym typeface="Symbol"/>
              </a:rPr>
              <a:t>High dynamic range for Ly  and weaker lines and coronal heating (</a:t>
            </a:r>
            <a:r>
              <a:rPr lang="en-US" dirty="0" err="1" smtClean="0">
                <a:sym typeface="Symbol"/>
              </a:rPr>
              <a:t>nonflaring</a:t>
            </a:r>
            <a:r>
              <a:rPr lang="en-US" dirty="0" smtClean="0">
                <a:sym typeface="Symbol"/>
              </a:rPr>
              <a:t>) diagnostics</a:t>
            </a:r>
          </a:p>
          <a:p>
            <a:r>
              <a:rPr lang="en-US" dirty="0" smtClean="0">
                <a:sym typeface="Symbol"/>
              </a:rPr>
              <a:t>Possible problem at Ly : </a:t>
            </a:r>
            <a:r>
              <a:rPr lang="en-US" dirty="0" err="1" smtClean="0">
                <a:sym typeface="Symbol"/>
              </a:rPr>
              <a:t>geocoronal</a:t>
            </a:r>
            <a:r>
              <a:rPr lang="en-US" dirty="0" smtClean="0">
                <a:sym typeface="Symbol"/>
              </a:rPr>
              <a:t> scattering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604838"/>
            <a:ext cx="66675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526"/>
            <a:ext cx="8229600" cy="164969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Chapter 3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10" y="2492992"/>
            <a:ext cx="8362826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58" y="4528783"/>
            <a:ext cx="8390122" cy="139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8490" y="3248167"/>
            <a:ext cx="4885898" cy="436729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The Collisional Thick-Target Model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Electrons are accelerated in the corona and stream downward along magnetic field lines to the denser transition region and chromosphere, where they are </a:t>
            </a:r>
            <a:r>
              <a:rPr lang="en-US" dirty="0" err="1" smtClean="0"/>
              <a:t>thermalized</a:t>
            </a:r>
            <a:r>
              <a:rPr lang="en-US" dirty="0" smtClean="0"/>
              <a:t> and a high flux of X-ray bremsstrahlung is emitted.  </a:t>
            </a:r>
          </a:p>
          <a:p>
            <a:r>
              <a:rPr lang="en-US" dirty="0" smtClean="0"/>
              <a:t>The collisional thick-target model allows the energy flux (power, ergs/s) in accelerated electrons above some reference energy E to be determined.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4"/>
            <a:ext cx="8229600" cy="122661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What is the Total Power in Accelerated Electrons? 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What is the low-energy cutoff?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766" y="1157560"/>
            <a:ext cx="3072288" cy="275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89" y="3933253"/>
            <a:ext cx="30765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2836" y="2070466"/>
            <a:ext cx="40195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02257" y="1405719"/>
            <a:ext cx="313898" cy="272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02257" y="4148919"/>
            <a:ext cx="300250" cy="272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12451" y="1214648"/>
            <a:ext cx="37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limit on the low-energy cutoff</a:t>
            </a:r>
            <a:br>
              <a:rPr lang="en-US" dirty="0" smtClean="0"/>
            </a:br>
            <a:r>
              <a:rPr lang="en-US" dirty="0" smtClean="0"/>
              <a:t>Lower limit on the total beam power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384645" y="1378423"/>
            <a:ext cx="559558" cy="327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386917" y="5707111"/>
            <a:ext cx="559558" cy="327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39729" y="5691118"/>
            <a:ext cx="473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and lower limits on the low-energy cutoff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48927" y="4885895"/>
            <a:ext cx="483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Well determined value for the low-energy cutoff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74018" y="6182432"/>
            <a:ext cx="216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Sui et al. 2005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Warmuth et al. 2009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526"/>
            <a:ext cx="8229600" cy="1649696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</a:rPr>
              <a:t>Chapter 3</a:t>
            </a:r>
            <a:endParaRPr lang="en-U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10" y="2492992"/>
            <a:ext cx="8362826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58" y="4528783"/>
            <a:ext cx="8390122" cy="139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68490" y="3684903"/>
            <a:ext cx="4053385" cy="682381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358"/>
            <a:ext cx="8229600" cy="994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What happens to the electrons between the acceleration region and the thick-target region?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400"/>
            <a:ext cx="8229600" cy="3654183"/>
          </a:xfrm>
        </p:spPr>
        <p:txBody>
          <a:bodyPr/>
          <a:lstStyle/>
          <a:p>
            <a:r>
              <a:rPr lang="en-US" dirty="0" smtClean="0"/>
              <a:t>Are the spectral shape and low-energy cutoff a characteristic of the acceleration process, or something that happened during propagation?</a:t>
            </a:r>
          </a:p>
          <a:p>
            <a:r>
              <a:rPr lang="en-US" dirty="0" smtClean="0"/>
              <a:t>Electron energy losses during propagation affect the thermal response of the flare plasma.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8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Nonuniform Ionization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817"/>
            <a:ext cx="8229600" cy="2889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Higher energy electrons lose energy in neutral plasma while lower energy electrons lose their energy in fully ionized plasma.  </a:t>
            </a:r>
          </a:p>
          <a:p>
            <a:r>
              <a:rPr lang="en-US" dirty="0" smtClean="0"/>
              <a:t>Kink in spectrum at characteristic energy E</a:t>
            </a:r>
            <a:r>
              <a:rPr lang="en-US" baseline="-25000" dirty="0" smtClean="0"/>
              <a:t>NUI</a:t>
            </a:r>
            <a:r>
              <a:rPr lang="en-US" dirty="0" smtClean="0"/>
              <a:t> which determines the column density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N(x) = n(x)</a:t>
            </a:r>
            <a:r>
              <a:rPr lang="en-US" dirty="0" err="1" smtClean="0">
                <a:solidFill>
                  <a:schemeClr val="tx2"/>
                </a:solidFill>
                <a:sym typeface="Symbol"/>
              </a:rPr>
              <a:t>dx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at which the ionization change occurs.</a:t>
            </a:r>
            <a:endParaRPr lang="en-US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2556" y="4353631"/>
            <a:ext cx="5702817" cy="204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97290" y="5431808"/>
            <a:ext cx="443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2002 July 23 Flare (Kontar et al. 2003)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806"/>
            <a:ext cx="8229600" cy="885422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Return-Current Losses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745"/>
            <a:ext cx="8229600" cy="32174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Flatten the X-ray spectrum below an energy determined by the potential drop associated with the return-current electric field</a:t>
            </a:r>
          </a:p>
          <a:p>
            <a:r>
              <a:rPr lang="en-US" sz="2800" dirty="0" smtClean="0"/>
              <a:t>Can result in the deposition of much of the electron energy in the upper part of the flare loop</a:t>
            </a:r>
          </a:p>
          <a:p>
            <a:r>
              <a:rPr lang="en-US" sz="2800" dirty="0" smtClean="0"/>
              <a:t>Depend on the electron flux density (cm</a:t>
            </a:r>
            <a:r>
              <a:rPr lang="en-US" sz="2800" baseline="30000" dirty="0" smtClean="0"/>
              <a:t>-2</a:t>
            </a:r>
            <a:r>
              <a:rPr lang="en-US" sz="2800" dirty="0" smtClean="0"/>
              <a:t> s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0070" y="3802999"/>
            <a:ext cx="3913566" cy="277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27594" y="4026089"/>
            <a:ext cx="245660" cy="218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35781" y="3957846"/>
            <a:ext cx="163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Zharkova &amp;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Gordovskyy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2006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678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Electron Acceleration and Propagation and the Thermal Response in Solar Flares</vt:lpstr>
      <vt:lpstr>Slide 2</vt:lpstr>
      <vt:lpstr>Chapter 3</vt:lpstr>
      <vt:lpstr>The Collisional Thick-Target Model</vt:lpstr>
      <vt:lpstr>What is the Total Power in Accelerated Electrons?   What is the low-energy cutoff?</vt:lpstr>
      <vt:lpstr>Chapter 3</vt:lpstr>
      <vt:lpstr>What happens to the electrons between the acceleration region and the thick-target region?</vt:lpstr>
      <vt:lpstr>Nonuniform Ionization</vt:lpstr>
      <vt:lpstr>Return-Current Losses</vt:lpstr>
      <vt:lpstr>Chapter 3</vt:lpstr>
      <vt:lpstr>Loop Density Structure from Dependence of X-ray Source Position on Photon Energy</vt:lpstr>
      <vt:lpstr>Chromospheric Evaporation Studies with SOHO CDS or Hinode and RHESSI</vt:lpstr>
      <vt:lpstr>Time Evolution of Spectral Line Intensities (Allred et al. 2005)</vt:lpstr>
      <vt:lpstr>Line Shape vs. Time for F0 = 1 × 1010 erg cm-2 sec-1 (Allred et al. 2005)</vt:lpstr>
      <vt:lpstr>Nonthermal Proton Beam Charge-Exchange Emission (Fang et al. 1995)</vt:lpstr>
      <vt:lpstr>Desired X-ray/Gamma-ray Instrument Properties</vt:lpstr>
      <vt:lpstr>Desired EUV Spectrometer Properties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Electron Acceleration and Propagation and the Thermal Response in Solar Flares</dc:title>
  <dc:subject>Future solar flare mission</dc:subject>
  <dc:creator>Gordon D. Holman</dc:creator>
  <cp:keywords>Sun, solar flare, CME, SEP</cp:keywords>
  <dc:description>15 - 20 minute presentation for the "Planning a Future Solar Flare/CME/SEP Mission" Meeting after the 10th RHESSI Workshop.  Presentation on Thursday, August 5, 2010, 4:10 - 4:30 PM.  </dc:description>
  <cp:lastModifiedBy>Gordon D. Holman</cp:lastModifiedBy>
  <cp:revision>21</cp:revision>
  <dcterms:created xsi:type="dcterms:W3CDTF">2006-08-16T00:00:00Z</dcterms:created>
  <dcterms:modified xsi:type="dcterms:W3CDTF">2010-08-05T00:46:45Z</dcterms:modified>
  <cp:category>Oral Presentation</cp:category>
</cp:coreProperties>
</file>