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305" r:id="rId3"/>
    <p:sldId id="285" r:id="rId4"/>
    <p:sldId id="307" r:id="rId5"/>
    <p:sldId id="296" r:id="rId6"/>
    <p:sldId id="295" r:id="rId7"/>
    <p:sldId id="306" r:id="rId8"/>
    <p:sldId id="280" r:id="rId9"/>
    <p:sldId id="281" r:id="rId10"/>
    <p:sldId id="283" r:id="rId11"/>
    <p:sldId id="282" r:id="rId12"/>
    <p:sldId id="304" r:id="rId13"/>
    <p:sldId id="302" r:id="rId14"/>
    <p:sldId id="303" r:id="rId15"/>
    <p:sldId id="298" r:id="rId16"/>
    <p:sldId id="299" r:id="rId17"/>
    <p:sldId id="308" r:id="rId18"/>
    <p:sldId id="297" r:id="rId19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4C8463"/>
    <a:srgbClr val="00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4989F-4A1B-4A3B-B06D-27681E8845F4}" type="datetimeFigureOut">
              <a:rPr lang="en-US" smtClean="0"/>
              <a:pPr/>
              <a:t>8/5/2010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ED34F-39AC-4170-A88C-111009F3B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4D726-AD75-48D2-99C0-40BFCFA3F65E}" type="datetimeFigureOut">
              <a:rPr lang="en-US" smtClean="0"/>
              <a:pPr/>
              <a:t>8/5/2010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F0911-A65C-4717-978D-23889E090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1E2A77-778A-49EC-87D4-D1B66B1F105B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F74EFE-66B6-4CC5-A869-43FEDF17C72E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C06F06-F954-49FE-B81E-AE157227868F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87E79B-1508-4F6A-A1A5-252E50AAF3C6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5BE84-CAB7-436E-8C7A-4A5F2759F230}" type="datetimeFigureOut">
              <a:rPr lang="en-US"/>
              <a:pPr>
                <a:defRPr/>
              </a:pPr>
              <a:t>8/5/2010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B65E8-E75D-4213-8663-B2E0D358B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9B564-3119-4EDF-A89C-B619C8B7C6CC}" type="datetimeFigureOut">
              <a:rPr lang="en-US"/>
              <a:pPr>
                <a:defRPr/>
              </a:pPr>
              <a:t>8/5/2010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873BF-480C-4AF8-8394-8357D5470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E1813-B0EC-4652-9A22-D345D252A1B1}" type="datetimeFigureOut">
              <a:rPr lang="en-US"/>
              <a:pPr>
                <a:defRPr/>
              </a:pPr>
              <a:t>8/5/2010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15432-06AE-44D7-BF4A-289D6CBE0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5A6E0-6B65-49CF-9F51-AAB8EDBB9428}" type="datetimeFigureOut">
              <a:rPr lang="en-US"/>
              <a:pPr>
                <a:defRPr/>
              </a:pPr>
              <a:t>8/5/2010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3CDF4-3D8B-4DE6-B5F6-A6E08A2CF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9F6B6-3D5D-4FE9-9F07-D17A1E87D684}" type="datetimeFigureOut">
              <a:rPr lang="en-US"/>
              <a:pPr>
                <a:defRPr/>
              </a:pPr>
              <a:t>8/5/2010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44F0E-D21A-4F1E-B003-E5746E1A5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CF0BA-1D65-44E4-BFD9-7DAF06BE6BF3}" type="datetimeFigureOut">
              <a:rPr lang="en-US"/>
              <a:pPr>
                <a:defRPr/>
              </a:pPr>
              <a:t>8/5/2010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753E0-3857-4CE8-962D-708B967882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FDF04-A360-4A74-8A80-23E472AD68E9}" type="datetimeFigureOut">
              <a:rPr lang="en-US"/>
              <a:pPr>
                <a:defRPr/>
              </a:pPr>
              <a:t>8/5/2010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8F8EB-7233-42C6-8006-9BBEAA151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4C186-8253-48B1-ACF8-E97B7134C341}" type="datetimeFigureOut">
              <a:rPr lang="en-US"/>
              <a:pPr>
                <a:defRPr/>
              </a:pPr>
              <a:t>8/5/2010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6E3D1-C3E9-43F5-B6D8-D230DE100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D2F06-7EC0-4C5A-8FEB-228CF56BD28E}" type="datetimeFigureOut">
              <a:rPr lang="en-US"/>
              <a:pPr>
                <a:defRPr/>
              </a:pPr>
              <a:t>8/5/2010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FF6E8-8B49-4172-AA95-F6A3FDEC9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C7811-C549-4872-85D4-97050FD90F6F}" type="datetimeFigureOut">
              <a:rPr lang="en-US"/>
              <a:pPr>
                <a:defRPr/>
              </a:pPr>
              <a:t>8/5/2010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0F8DC-9C23-4114-8A3D-2CE8D09E6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58CBD-08B3-45B7-A9CA-A3E7815A22C4}" type="datetimeFigureOut">
              <a:rPr lang="en-US"/>
              <a:pPr>
                <a:defRPr/>
              </a:pPr>
              <a:t>8/5/2010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E1936-F3BD-44DF-BCF2-1416A6700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16FC50-9C04-46BB-8D50-08DAE3003C34}" type="datetimeFigureOut">
              <a:rPr lang="en-US"/>
              <a:pPr>
                <a:defRPr/>
              </a:pPr>
              <a:t>8/5/2010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B838D3-38FA-44B3-A6FF-747A44CCB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4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zam.fme.vutbr.cz/~druck/Eclipse/Ecl2006em/Tse2006em_cor1/Hr/Tse2006em_cor1.png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zam.fme.vutbr.cz/~druck/eclipse/Ecl2009e/Tse2009_500_mid/0-info.htm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jpe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4876800" y="1066800"/>
            <a:ext cx="3733800" cy="3067050"/>
          </a:xfrm>
        </p:spPr>
        <p:txBody>
          <a:bodyPr/>
          <a:lstStyle/>
          <a:p>
            <a:r>
              <a:rPr lang="en-US" b="1" dirty="0" smtClean="0"/>
              <a:t>Understanding the Origin of Solar Flares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638800"/>
            <a:ext cx="77724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Joseph M. Davila (GSFC)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09600"/>
            <a:ext cx="4094046" cy="412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04800" dist="279400" dir="1200000" algn="ct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smtClean="0"/>
              <a:t>Temperature Measurement</a:t>
            </a:r>
          </a:p>
        </p:txBody>
      </p:sp>
      <p:sp>
        <p:nvSpPr>
          <p:cNvPr id="6147" name="Content Placeholder 34"/>
          <p:cNvSpPr>
            <a:spLocks noGrp="1"/>
          </p:cNvSpPr>
          <p:nvPr>
            <p:ph idx="1"/>
          </p:nvPr>
        </p:nvSpPr>
        <p:spPr>
          <a:xfrm>
            <a:off x="381000" y="5410200"/>
            <a:ext cx="8458200" cy="1066800"/>
          </a:xfrm>
        </p:spPr>
        <p:txBody>
          <a:bodyPr/>
          <a:lstStyle/>
          <a:p>
            <a:pPr eaLnBrk="1" hangingPunct="1"/>
            <a:r>
              <a:rPr lang="en-US" sz="2000" smtClean="0">
                <a:latin typeface="Swis721 BT" pitchFamily="34" charset="0"/>
              </a:rPr>
              <a:t>The ratio of intensity two 50 A wide bands is temperature sensitive</a:t>
            </a:r>
          </a:p>
          <a:p>
            <a:pPr eaLnBrk="1" hangingPunct="1"/>
            <a:r>
              <a:rPr lang="en-US" sz="2000" smtClean="0">
                <a:latin typeface="Swis721 BT" pitchFamily="34" charset="0"/>
              </a:rPr>
              <a:t>Velocity sensitive ratio is available also</a:t>
            </a:r>
          </a:p>
          <a:p>
            <a:pPr eaLnBrk="1" hangingPunct="1"/>
            <a:endParaRPr lang="en-US" sz="2000" smtClean="0"/>
          </a:p>
        </p:txBody>
      </p:sp>
      <p:sp>
        <p:nvSpPr>
          <p:cNvPr id="40" name="Rectangle 39"/>
          <p:cNvSpPr/>
          <p:nvPr/>
        </p:nvSpPr>
        <p:spPr>
          <a:xfrm>
            <a:off x="6400800" y="1219200"/>
            <a:ext cx="1295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533400" y="1447800"/>
            <a:ext cx="4038600" cy="3429000"/>
            <a:chOff x="2286000" y="1447800"/>
            <a:chExt cx="4876800" cy="3810000"/>
          </a:xfrm>
        </p:grpSpPr>
        <p:grpSp>
          <p:nvGrpSpPr>
            <p:cNvPr id="3" name="Group 32"/>
            <p:cNvGrpSpPr>
              <a:grpSpLocks/>
            </p:cNvGrpSpPr>
            <p:nvPr/>
          </p:nvGrpSpPr>
          <p:grpSpPr bwMode="auto">
            <a:xfrm>
              <a:off x="2286000" y="1524000"/>
              <a:ext cx="4359275" cy="3352800"/>
              <a:chOff x="533400" y="1371600"/>
              <a:chExt cx="4359077" cy="3352800"/>
            </a:xfrm>
          </p:grpSpPr>
          <p:grpSp>
            <p:nvGrpSpPr>
              <p:cNvPr id="4" name="Group 3"/>
              <p:cNvGrpSpPr>
                <a:grpSpLocks noChangeAspect="1"/>
              </p:cNvGrpSpPr>
              <p:nvPr/>
            </p:nvGrpSpPr>
            <p:grpSpPr bwMode="auto">
              <a:xfrm>
                <a:off x="533400" y="1600200"/>
                <a:ext cx="4359077" cy="3124200"/>
                <a:chOff x="943" y="772"/>
                <a:chExt cx="3873" cy="2776"/>
              </a:xfrm>
            </p:grpSpPr>
            <p:sp>
              <p:nvSpPr>
                <p:cNvPr id="6159" name="Rectangle 4"/>
                <p:cNvSpPr>
                  <a:spLocks noChangeAspect="1" noChangeArrowheads="1"/>
                </p:cNvSpPr>
                <p:nvPr/>
              </p:nvSpPr>
              <p:spPr bwMode="auto">
                <a:xfrm>
                  <a:off x="943" y="772"/>
                  <a:ext cx="3873" cy="2776"/>
                </a:xfrm>
                <a:prstGeom prst="rect">
                  <a:avLst/>
                </a:prstGeom>
                <a:noFill/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160" name="Rectangle 5"/>
                <p:cNvSpPr>
                  <a:spLocks noChangeAspect="1" noChangeArrowheads="1"/>
                </p:cNvSpPr>
                <p:nvPr/>
              </p:nvSpPr>
              <p:spPr bwMode="auto">
                <a:xfrm>
                  <a:off x="943" y="772"/>
                  <a:ext cx="3873" cy="277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pic>
              <p:nvPicPr>
                <p:cNvPr id="6161" name="Picture 6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943" y="3413"/>
                  <a:ext cx="3873" cy="1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62" name="Picture 7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943" y="3277"/>
                  <a:ext cx="3873" cy="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63" name="Picture 8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943" y="3142"/>
                  <a:ext cx="3873" cy="1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64" name="Picture 9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943" y="3007"/>
                  <a:ext cx="3873" cy="1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65" name="Picture 10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943" y="2872"/>
                  <a:ext cx="3873" cy="1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66" name="Picture 11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943" y="2736"/>
                  <a:ext cx="3873" cy="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67" name="Picture 12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943" y="2601"/>
                  <a:ext cx="3873" cy="1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68" name="Picture 13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943" y="2466"/>
                  <a:ext cx="3873" cy="1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69" name="Picture 14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943" y="2330"/>
                  <a:ext cx="3873" cy="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70" name="Picture 15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943" y="2195"/>
                  <a:ext cx="3873" cy="1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71" name="Picture 16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943" y="2060"/>
                  <a:ext cx="3873" cy="1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72" name="Picture 17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943" y="1924"/>
                  <a:ext cx="3873" cy="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73" name="Picture 18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943" y="1789"/>
                  <a:ext cx="3873" cy="1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74" name="Picture 19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943" y="1654"/>
                  <a:ext cx="3873" cy="1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75" name="Picture 20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>
                  <a:off x="943" y="1519"/>
                  <a:ext cx="3873" cy="1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76" name="Picture 21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943" y="1383"/>
                  <a:ext cx="3873" cy="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77" name="Picture 22"/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943" y="1248"/>
                  <a:ext cx="3873" cy="1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78" name="Picture 23"/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943" y="1113"/>
                  <a:ext cx="3873" cy="1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79" name="Picture 24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/>
                <a:stretch>
                  <a:fillRect/>
                </a:stretch>
              </p:blipFill>
              <p:spPr bwMode="auto">
                <a:xfrm>
                  <a:off x="943" y="977"/>
                  <a:ext cx="3873" cy="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80" name="Picture 25"/>
                <p:cNvPicPr>
                  <a:picLocks noChangeAspect="1" noChangeArrowheads="1"/>
                </p:cNvPicPr>
                <p:nvPr/>
              </p:nvPicPr>
              <p:blipFill>
                <a:blip r:embed="rId22" cstate="print"/>
                <a:srcRect/>
                <a:stretch>
                  <a:fillRect/>
                </a:stretch>
              </p:blipFill>
              <p:spPr bwMode="auto">
                <a:xfrm>
                  <a:off x="943" y="842"/>
                  <a:ext cx="3873" cy="1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81" name="Picture 26"/>
                <p:cNvPicPr>
                  <a:picLocks noChangeAspect="1" noChangeArrowheads="1"/>
                </p:cNvPicPr>
                <p:nvPr/>
              </p:nvPicPr>
              <p:blipFill>
                <a:blip r:embed="rId23" cstate="print"/>
                <a:srcRect/>
                <a:stretch>
                  <a:fillRect/>
                </a:stretch>
              </p:blipFill>
              <p:spPr bwMode="auto">
                <a:xfrm>
                  <a:off x="943" y="772"/>
                  <a:ext cx="3873" cy="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6158" name="TextBox 29"/>
              <p:cNvSpPr txBox="1">
                <a:spLocks noChangeArrowheads="1"/>
              </p:cNvSpPr>
              <p:nvPr/>
            </p:nvSpPr>
            <p:spPr bwMode="auto">
              <a:xfrm>
                <a:off x="1066800" y="1371600"/>
                <a:ext cx="3657600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>
                    <a:latin typeface="Calibri" pitchFamily="34" charset="0"/>
                  </a:rPr>
                  <a:t>Coronal Model Spectrum</a:t>
                </a: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2819400" y="19812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409950" y="2286000"/>
              <a:ext cx="180975" cy="228600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857625" y="2286000"/>
              <a:ext cx="180975" cy="228600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334000" y="3429000"/>
              <a:ext cx="11430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705600" y="1447800"/>
              <a:ext cx="457200" cy="381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5334000" y="4876800"/>
            <a:ext cx="3581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648200" y="1371600"/>
            <a:ext cx="398221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ThomsonScatt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693863"/>
            <a:ext cx="3429000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Thomson Scattering Physics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754563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Wavelength conserved in the frame of the moving electron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Doppler shift of source is observed in scattered radiation </a:t>
            </a: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en-US" b="1" u="sng" dirty="0" smtClean="0"/>
              <a:t>Even if motion is transverse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Integration over </a:t>
            </a:r>
            <a:r>
              <a:rPr lang="en-US" dirty="0" err="1" smtClean="0"/>
              <a:t>Maxwellian</a:t>
            </a:r>
            <a:r>
              <a:rPr lang="en-US" dirty="0" smtClean="0"/>
              <a:t> velocity distribution, and line of sight sums all red and blue shift contributions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Spectral shift of approximately 4 A per 100 km/s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Technique demonstrated by observations during total solar eclipse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z="4000" b="1" dirty="0" smtClean="0"/>
              <a:t>Temperature Results from China Eclipse (2008)</a:t>
            </a:r>
            <a:endParaRPr lang="en-US" sz="4000" b="1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127" y="2209800"/>
            <a:ext cx="4049673" cy="317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362200"/>
            <a:ext cx="344714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Nelson\Libya_2006\SCORE_Libya2006\Final_results\Temp_F_with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83820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AutoShape 3"/>
          <p:cNvSpPr>
            <a:spLocks noChangeAspect="1" noChangeArrowheads="1"/>
          </p:cNvSpPr>
          <p:nvPr/>
        </p:nvSpPr>
        <p:spPr bwMode="auto">
          <a:xfrm rot="983372">
            <a:off x="3829050" y="1885950"/>
            <a:ext cx="2587625" cy="258762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2" name="Line 5"/>
          <p:cNvSpPr>
            <a:spLocks noChangeShapeType="1"/>
          </p:cNvSpPr>
          <p:nvPr/>
        </p:nvSpPr>
        <p:spPr bwMode="auto">
          <a:xfrm rot="28703" flipV="1">
            <a:off x="3046413" y="1978025"/>
            <a:ext cx="4191000" cy="23637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3" name="Line 7"/>
          <p:cNvSpPr>
            <a:spLocks noChangeShapeType="1"/>
          </p:cNvSpPr>
          <p:nvPr/>
        </p:nvSpPr>
        <p:spPr bwMode="auto">
          <a:xfrm rot="-855049">
            <a:off x="4529138" y="847725"/>
            <a:ext cx="1249362" cy="4716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7467600" y="2971800"/>
            <a:ext cx="1447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Radial Cut</a:t>
            </a:r>
          </a:p>
        </p:txBody>
      </p:sp>
      <p:cxnSp>
        <p:nvCxnSpPr>
          <p:cNvPr id="10" name="Straight Arrow Connector 9"/>
          <p:cNvCxnSpPr>
            <a:stCxn id="17414" idx="1"/>
          </p:cNvCxnSpPr>
          <p:nvPr/>
        </p:nvCxnSpPr>
        <p:spPr>
          <a:xfrm rot="10800000">
            <a:off x="6477000" y="2514600"/>
            <a:ext cx="990600" cy="641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b="1" dirty="0" smtClean="0"/>
              <a:t>Results</a:t>
            </a:r>
          </a:p>
        </p:txBody>
      </p: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7286625" y="2771775"/>
            <a:ext cx="1247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/>
              <a:t>  Mg X  1.1 MK</a:t>
            </a:r>
          </a:p>
        </p:txBody>
      </p:sp>
      <p:pic>
        <p:nvPicPr>
          <p:cNvPr id="18436" name="Picture 2" descr="http://sohowww.nascom.nasa.gov/descriptions/experiments/sumer/pp27jan_mg10_li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600200"/>
            <a:ext cx="21621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3" descr="http://sohowww.nascom.nasa.gov/descriptions/experiments/sumer/pp27jan_n5_li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429000"/>
            <a:ext cx="21621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4" descr="http://sohowww.nascom.nasa.gov/descriptions/experiments/sumer/pp27jan_s2_li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4160838"/>
            <a:ext cx="21621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5" descr="http://sohowww.nascom.nasa.gov/descriptions/experiments/sumer/pp27jan_mg10_ba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892675"/>
            <a:ext cx="21621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6" descr="http://sohowww.nascom.nasa.gov/descriptions/experiments/sumer/pp27jan_c1_li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5624513"/>
            <a:ext cx="21621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Rectangle 1"/>
          <p:cNvSpPr>
            <a:spLocks noChangeArrowheads="1"/>
          </p:cNvSpPr>
          <p:nvPr/>
        </p:nvSpPr>
        <p:spPr bwMode="auto">
          <a:xfrm>
            <a:off x="7239000" y="3581400"/>
            <a:ext cx="1270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/>
              <a:t>  N V 180 000 K</a:t>
            </a:r>
          </a:p>
        </p:txBody>
      </p:sp>
      <p:sp>
        <p:nvSpPr>
          <p:cNvPr id="18442" name="Rectangle 1"/>
          <p:cNvSpPr>
            <a:spLocks noChangeArrowheads="1"/>
          </p:cNvSpPr>
          <p:nvPr/>
        </p:nvSpPr>
        <p:spPr bwMode="auto">
          <a:xfrm>
            <a:off x="7239000" y="4448175"/>
            <a:ext cx="11604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/>
              <a:t>  S II 25 000 K</a:t>
            </a:r>
          </a:p>
        </p:txBody>
      </p:sp>
      <p:sp>
        <p:nvSpPr>
          <p:cNvPr id="18443" name="Rectangle 1"/>
          <p:cNvSpPr>
            <a:spLocks noChangeArrowheads="1"/>
          </p:cNvSpPr>
          <p:nvPr/>
        </p:nvSpPr>
        <p:spPr bwMode="auto">
          <a:xfrm>
            <a:off x="7239000" y="5210175"/>
            <a:ext cx="15478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/>
              <a:t>  H I Ly a 20 000 K)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7239000" y="5918200"/>
            <a:ext cx="12795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050" dirty="0"/>
              <a:t>  C I &lt; 10 000 K) </a:t>
            </a: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0" y="1752600"/>
            <a:ext cx="5048250" cy="4332288"/>
            <a:chOff x="285750" y="1828800"/>
            <a:chExt cx="5048250" cy="4331732"/>
          </a:xfrm>
        </p:grpSpPr>
        <p:pic>
          <p:nvPicPr>
            <p:cNvPr id="18449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 l="10638" t="8824" r="7547" b="9766"/>
            <a:stretch>
              <a:fillRect/>
            </a:stretch>
          </p:blipFill>
          <p:spPr bwMode="auto">
            <a:xfrm>
              <a:off x="293979" y="1981200"/>
              <a:ext cx="4659021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Connector 19"/>
            <p:cNvCxnSpPr/>
            <p:nvPr/>
          </p:nvCxnSpPr>
          <p:spPr>
            <a:xfrm rot="5400000" flipH="1" flipV="1">
              <a:off x="1143206" y="3733555"/>
              <a:ext cx="3199989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1371600" y="5333550"/>
              <a:ext cx="3048000" cy="3047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743200" y="5314503"/>
              <a:ext cx="1066800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53" name="TextBox 24"/>
            <p:cNvSpPr txBox="1">
              <a:spLocks noChangeArrowheads="1"/>
            </p:cNvSpPr>
            <p:nvPr/>
          </p:nvSpPr>
          <p:spPr bwMode="auto">
            <a:xfrm>
              <a:off x="2971800" y="5410200"/>
              <a:ext cx="4572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1.2</a:t>
              </a:r>
            </a:p>
          </p:txBody>
        </p:sp>
        <p:sp>
          <p:nvSpPr>
            <p:cNvPr id="18454" name="TextBox 25"/>
            <p:cNvSpPr txBox="1">
              <a:spLocks noChangeArrowheads="1"/>
            </p:cNvSpPr>
            <p:nvPr/>
          </p:nvSpPr>
          <p:spPr bwMode="auto">
            <a:xfrm>
              <a:off x="3429000" y="5410200"/>
              <a:ext cx="4572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1.4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 rot="5400000">
              <a:off x="3130557" y="5311328"/>
              <a:ext cx="109524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3578232" y="5311328"/>
              <a:ext cx="109524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>
              <a:off x="285750" y="1981180"/>
              <a:ext cx="2438400" cy="3657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2628900" y="4493871"/>
              <a:ext cx="228600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628900" y="3714508"/>
              <a:ext cx="2286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628900" y="2916098"/>
              <a:ext cx="228600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628900" y="2127212"/>
              <a:ext cx="2286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62" name="TextBox 44"/>
            <p:cNvSpPr txBox="1">
              <a:spLocks noChangeArrowheads="1"/>
            </p:cNvSpPr>
            <p:nvPr/>
          </p:nvSpPr>
          <p:spPr bwMode="auto">
            <a:xfrm>
              <a:off x="2371725" y="4371201"/>
              <a:ext cx="304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1</a:t>
              </a:r>
            </a:p>
          </p:txBody>
        </p:sp>
        <p:sp>
          <p:nvSpPr>
            <p:cNvPr id="18463" name="TextBox 45"/>
            <p:cNvSpPr txBox="1">
              <a:spLocks noChangeArrowheads="1"/>
            </p:cNvSpPr>
            <p:nvPr/>
          </p:nvSpPr>
          <p:spPr bwMode="auto">
            <a:xfrm>
              <a:off x="2390775" y="3580626"/>
              <a:ext cx="304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2</a:t>
              </a:r>
            </a:p>
          </p:txBody>
        </p:sp>
        <p:sp>
          <p:nvSpPr>
            <p:cNvPr id="18464" name="TextBox 46"/>
            <p:cNvSpPr txBox="1">
              <a:spLocks noChangeArrowheads="1"/>
            </p:cNvSpPr>
            <p:nvPr/>
          </p:nvSpPr>
          <p:spPr bwMode="auto">
            <a:xfrm>
              <a:off x="2390775" y="2771775"/>
              <a:ext cx="304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3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810000" y="1828800"/>
              <a:ext cx="1524000" cy="3657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590800" y="1904990"/>
              <a:ext cx="1371600" cy="3047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467" name="TextBox 50"/>
            <p:cNvSpPr txBox="1">
              <a:spLocks noChangeArrowheads="1"/>
            </p:cNvSpPr>
            <p:nvPr/>
          </p:nvSpPr>
          <p:spPr bwMode="auto">
            <a:xfrm rot="-5400000">
              <a:off x="838200" y="3581400"/>
              <a:ext cx="2362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Temp (MK)</a:t>
              </a:r>
            </a:p>
          </p:txBody>
        </p:sp>
        <p:sp>
          <p:nvSpPr>
            <p:cNvPr id="18468" name="TextBox 23"/>
            <p:cNvSpPr txBox="1">
              <a:spLocks noChangeArrowheads="1"/>
            </p:cNvSpPr>
            <p:nvPr/>
          </p:nvSpPr>
          <p:spPr bwMode="auto">
            <a:xfrm>
              <a:off x="2514600" y="5410200"/>
              <a:ext cx="4572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1.0</a:t>
              </a:r>
            </a:p>
          </p:txBody>
        </p:sp>
        <p:sp>
          <p:nvSpPr>
            <p:cNvPr id="18469" name="TextBox 51"/>
            <p:cNvSpPr txBox="1">
              <a:spLocks noChangeArrowheads="1"/>
            </p:cNvSpPr>
            <p:nvPr/>
          </p:nvSpPr>
          <p:spPr bwMode="auto">
            <a:xfrm>
              <a:off x="2743200" y="5791200"/>
              <a:ext cx="990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r/Rsun</a:t>
              </a:r>
            </a:p>
          </p:txBody>
        </p:sp>
      </p:grpSp>
      <p:sp>
        <p:nvSpPr>
          <p:cNvPr id="18446" name="TextBox 53"/>
          <p:cNvSpPr txBox="1">
            <a:spLocks noChangeArrowheads="1"/>
          </p:cNvSpPr>
          <p:nvPr/>
        </p:nvSpPr>
        <p:spPr bwMode="auto">
          <a:xfrm>
            <a:off x="5029200" y="1219200"/>
            <a:ext cx="236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SUMER Limb Scans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295400" y="1371600"/>
            <a:ext cx="3124200" cy="510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48" name="TextBox 55"/>
          <p:cNvSpPr txBox="1">
            <a:spLocks noChangeArrowheads="1"/>
          </p:cNvSpPr>
          <p:nvPr/>
        </p:nvSpPr>
        <p:spPr bwMode="auto">
          <a:xfrm>
            <a:off x="1524000" y="1447800"/>
            <a:ext cx="2667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Filter Ratio Temperature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57800" y="838200"/>
            <a:ext cx="3200400" cy="1143000"/>
          </a:xfrm>
        </p:spPr>
        <p:txBody>
          <a:bodyPr/>
          <a:lstStyle/>
          <a:p>
            <a:r>
              <a:rPr lang="en-US" sz="2800" dirty="0" smtClean="0"/>
              <a:t>West Limb Temperature </a:t>
            </a:r>
            <a:br>
              <a:rPr lang="en-US" sz="2800" dirty="0" smtClean="0"/>
            </a:br>
            <a:r>
              <a:rPr lang="en-US" sz="2800" dirty="0" smtClean="0"/>
              <a:t>(2006 Eclipse)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28600"/>
            <a:ext cx="50387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124200"/>
            <a:ext cx="505794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28, 2006</a:t>
            </a:r>
          </a:p>
        </p:txBody>
      </p:sp>
      <p:sp>
        <p:nvSpPr>
          <p:cNvPr id="4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SPSE Meeting</a:t>
            </a:r>
          </a:p>
          <a:p>
            <a:r>
              <a:rPr lang="en-US"/>
              <a:t>Waw au Namous, Libya</a:t>
            </a:r>
          </a:p>
        </p:txBody>
      </p:sp>
      <p:pic>
        <p:nvPicPr>
          <p:cNvPr id="32792" name="Picture 24" descr="Heyvaerts_carto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1811338" cy="4552950"/>
          </a:xfrm>
          <a:prstGeom prst="rect">
            <a:avLst/>
          </a:prstGeom>
          <a:noFill/>
        </p:spPr>
      </p:pic>
      <p:pic>
        <p:nvPicPr>
          <p:cNvPr id="32804" name="Picture 36" descr="Shibata_carto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57200"/>
            <a:ext cx="2874963" cy="3733800"/>
          </a:xfrm>
          <a:prstGeom prst="rect">
            <a:avLst/>
          </a:prstGeom>
          <a:noFill/>
        </p:spPr>
      </p:pic>
      <p:pic>
        <p:nvPicPr>
          <p:cNvPr id="32793" name="Picture 25" descr="Tsuneta_carto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1219200"/>
            <a:ext cx="3514725" cy="3119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5486400" cy="990600"/>
          </a:xfrm>
        </p:spPr>
        <p:txBody>
          <a:bodyPr/>
          <a:lstStyle/>
          <a:p>
            <a:r>
              <a:rPr lang="en-US" sz="4000" b="1"/>
              <a:t>Reconnection</a:t>
            </a:r>
            <a:r>
              <a:rPr lang="en-US" sz="3200" b="1"/>
              <a:t> </a:t>
            </a:r>
            <a:r>
              <a:rPr lang="en-US" sz="4000" b="1"/>
              <a:t>Jets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 rot="3364166">
            <a:off x="3124200" y="2298700"/>
            <a:ext cx="1676400" cy="1066800"/>
            <a:chOff x="1536" y="1536"/>
            <a:chExt cx="1056" cy="672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536" y="1536"/>
              <a:ext cx="1056" cy="672"/>
              <a:chOff x="2352" y="1968"/>
              <a:chExt cx="1056" cy="672"/>
            </a:xfrm>
          </p:grpSpPr>
          <p:sp>
            <p:nvSpPr>
              <p:cNvPr id="32775" name="Freeform 7"/>
              <p:cNvSpPr>
                <a:spLocks/>
              </p:cNvSpPr>
              <p:nvPr/>
            </p:nvSpPr>
            <p:spPr bwMode="auto">
              <a:xfrm>
                <a:off x="2544" y="2208"/>
                <a:ext cx="565" cy="3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4" y="48"/>
                  </a:cxn>
                  <a:cxn ang="0">
                    <a:pos x="254" y="96"/>
                  </a:cxn>
                  <a:cxn ang="0">
                    <a:pos x="354" y="151"/>
                  </a:cxn>
                  <a:cxn ang="0">
                    <a:pos x="464" y="233"/>
                  </a:cxn>
                  <a:cxn ang="0">
                    <a:pos x="565" y="370"/>
                  </a:cxn>
                </a:cxnLst>
                <a:rect l="0" t="0" r="r" b="b"/>
                <a:pathLst>
                  <a:path w="565" h="370">
                    <a:moveTo>
                      <a:pt x="0" y="0"/>
                    </a:moveTo>
                    <a:cubicBezTo>
                      <a:pt x="52" y="16"/>
                      <a:pt x="102" y="32"/>
                      <a:pt x="144" y="48"/>
                    </a:cubicBezTo>
                    <a:cubicBezTo>
                      <a:pt x="186" y="64"/>
                      <a:pt x="219" y="79"/>
                      <a:pt x="254" y="96"/>
                    </a:cubicBezTo>
                    <a:cubicBezTo>
                      <a:pt x="289" y="113"/>
                      <a:pt x="319" y="128"/>
                      <a:pt x="354" y="151"/>
                    </a:cubicBezTo>
                    <a:cubicBezTo>
                      <a:pt x="389" y="174"/>
                      <a:pt x="429" y="196"/>
                      <a:pt x="464" y="233"/>
                    </a:cubicBezTo>
                    <a:cubicBezTo>
                      <a:pt x="499" y="270"/>
                      <a:pt x="544" y="342"/>
                      <a:pt x="565" y="370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6" name="Freeform 8"/>
              <p:cNvSpPr>
                <a:spLocks/>
              </p:cNvSpPr>
              <p:nvPr/>
            </p:nvSpPr>
            <p:spPr bwMode="auto">
              <a:xfrm rot="14676436" flipH="1">
                <a:off x="2640" y="2066"/>
                <a:ext cx="565" cy="3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4" y="48"/>
                  </a:cxn>
                  <a:cxn ang="0">
                    <a:pos x="254" y="96"/>
                  </a:cxn>
                  <a:cxn ang="0">
                    <a:pos x="354" y="151"/>
                  </a:cxn>
                  <a:cxn ang="0">
                    <a:pos x="464" y="233"/>
                  </a:cxn>
                  <a:cxn ang="0">
                    <a:pos x="565" y="370"/>
                  </a:cxn>
                </a:cxnLst>
                <a:rect l="0" t="0" r="r" b="b"/>
                <a:pathLst>
                  <a:path w="565" h="370">
                    <a:moveTo>
                      <a:pt x="0" y="0"/>
                    </a:moveTo>
                    <a:cubicBezTo>
                      <a:pt x="52" y="16"/>
                      <a:pt x="102" y="32"/>
                      <a:pt x="144" y="48"/>
                    </a:cubicBezTo>
                    <a:cubicBezTo>
                      <a:pt x="186" y="64"/>
                      <a:pt x="219" y="79"/>
                      <a:pt x="254" y="96"/>
                    </a:cubicBezTo>
                    <a:cubicBezTo>
                      <a:pt x="289" y="113"/>
                      <a:pt x="319" y="128"/>
                      <a:pt x="354" y="151"/>
                    </a:cubicBezTo>
                    <a:cubicBezTo>
                      <a:pt x="389" y="174"/>
                      <a:pt x="429" y="196"/>
                      <a:pt x="464" y="233"/>
                    </a:cubicBezTo>
                    <a:cubicBezTo>
                      <a:pt x="499" y="270"/>
                      <a:pt x="544" y="342"/>
                      <a:pt x="565" y="370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7" name="AutoShape 9"/>
              <p:cNvSpPr>
                <a:spLocks noChangeArrowheads="1"/>
              </p:cNvSpPr>
              <p:nvPr/>
            </p:nvSpPr>
            <p:spPr bwMode="auto">
              <a:xfrm>
                <a:off x="2736" y="2208"/>
                <a:ext cx="240" cy="240"/>
              </a:xfrm>
              <a:prstGeom prst="irregularSeal1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78" name="Line 10"/>
              <p:cNvSpPr>
                <a:spLocks noChangeShapeType="1"/>
              </p:cNvSpPr>
              <p:nvPr/>
            </p:nvSpPr>
            <p:spPr bwMode="auto">
              <a:xfrm>
                <a:off x="3120" y="2448"/>
                <a:ext cx="288" cy="192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9" name="Line 11"/>
              <p:cNvSpPr>
                <a:spLocks noChangeShapeType="1"/>
              </p:cNvSpPr>
              <p:nvPr/>
            </p:nvSpPr>
            <p:spPr bwMode="auto">
              <a:xfrm rot="-10933762">
                <a:off x="2352" y="1968"/>
                <a:ext cx="288" cy="192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780" name="Oval 12"/>
            <p:cNvSpPr>
              <a:spLocks noChangeArrowheads="1"/>
            </p:cNvSpPr>
            <p:nvPr/>
          </p:nvSpPr>
          <p:spPr bwMode="auto">
            <a:xfrm>
              <a:off x="1824" y="17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1" name="Oval 13"/>
            <p:cNvSpPr>
              <a:spLocks noChangeArrowheads="1"/>
            </p:cNvSpPr>
            <p:nvPr/>
          </p:nvSpPr>
          <p:spPr bwMode="auto">
            <a:xfrm>
              <a:off x="2208" y="19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 rot="-4552864">
            <a:off x="609600" y="4648200"/>
            <a:ext cx="1676400" cy="1066800"/>
            <a:chOff x="1536" y="1536"/>
            <a:chExt cx="1056" cy="672"/>
          </a:xfrm>
        </p:grpSpPr>
        <p:grpSp>
          <p:nvGrpSpPr>
            <p:cNvPr id="6" name="Group 28"/>
            <p:cNvGrpSpPr>
              <a:grpSpLocks/>
            </p:cNvGrpSpPr>
            <p:nvPr/>
          </p:nvGrpSpPr>
          <p:grpSpPr bwMode="auto">
            <a:xfrm>
              <a:off x="1536" y="1536"/>
              <a:ext cx="1056" cy="672"/>
              <a:chOff x="2352" y="1968"/>
              <a:chExt cx="1056" cy="672"/>
            </a:xfrm>
          </p:grpSpPr>
          <p:sp>
            <p:nvSpPr>
              <p:cNvPr id="32797" name="Freeform 29"/>
              <p:cNvSpPr>
                <a:spLocks/>
              </p:cNvSpPr>
              <p:nvPr/>
            </p:nvSpPr>
            <p:spPr bwMode="auto">
              <a:xfrm>
                <a:off x="2544" y="2208"/>
                <a:ext cx="565" cy="3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4" y="48"/>
                  </a:cxn>
                  <a:cxn ang="0">
                    <a:pos x="254" y="96"/>
                  </a:cxn>
                  <a:cxn ang="0">
                    <a:pos x="354" y="151"/>
                  </a:cxn>
                  <a:cxn ang="0">
                    <a:pos x="464" y="233"/>
                  </a:cxn>
                  <a:cxn ang="0">
                    <a:pos x="565" y="370"/>
                  </a:cxn>
                </a:cxnLst>
                <a:rect l="0" t="0" r="r" b="b"/>
                <a:pathLst>
                  <a:path w="565" h="370">
                    <a:moveTo>
                      <a:pt x="0" y="0"/>
                    </a:moveTo>
                    <a:cubicBezTo>
                      <a:pt x="52" y="16"/>
                      <a:pt x="102" y="32"/>
                      <a:pt x="144" y="48"/>
                    </a:cubicBezTo>
                    <a:cubicBezTo>
                      <a:pt x="186" y="64"/>
                      <a:pt x="219" y="79"/>
                      <a:pt x="254" y="96"/>
                    </a:cubicBezTo>
                    <a:cubicBezTo>
                      <a:pt x="289" y="113"/>
                      <a:pt x="319" y="128"/>
                      <a:pt x="354" y="151"/>
                    </a:cubicBezTo>
                    <a:cubicBezTo>
                      <a:pt x="389" y="174"/>
                      <a:pt x="429" y="196"/>
                      <a:pt x="464" y="233"/>
                    </a:cubicBezTo>
                    <a:cubicBezTo>
                      <a:pt x="499" y="270"/>
                      <a:pt x="544" y="342"/>
                      <a:pt x="565" y="370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8" name="Freeform 30"/>
              <p:cNvSpPr>
                <a:spLocks/>
              </p:cNvSpPr>
              <p:nvPr/>
            </p:nvSpPr>
            <p:spPr bwMode="auto">
              <a:xfrm rot="14676436" flipH="1">
                <a:off x="2640" y="2066"/>
                <a:ext cx="565" cy="3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4" y="48"/>
                  </a:cxn>
                  <a:cxn ang="0">
                    <a:pos x="254" y="96"/>
                  </a:cxn>
                  <a:cxn ang="0">
                    <a:pos x="354" y="151"/>
                  </a:cxn>
                  <a:cxn ang="0">
                    <a:pos x="464" y="233"/>
                  </a:cxn>
                  <a:cxn ang="0">
                    <a:pos x="565" y="370"/>
                  </a:cxn>
                </a:cxnLst>
                <a:rect l="0" t="0" r="r" b="b"/>
                <a:pathLst>
                  <a:path w="565" h="370">
                    <a:moveTo>
                      <a:pt x="0" y="0"/>
                    </a:moveTo>
                    <a:cubicBezTo>
                      <a:pt x="52" y="16"/>
                      <a:pt x="102" y="32"/>
                      <a:pt x="144" y="48"/>
                    </a:cubicBezTo>
                    <a:cubicBezTo>
                      <a:pt x="186" y="64"/>
                      <a:pt x="219" y="79"/>
                      <a:pt x="254" y="96"/>
                    </a:cubicBezTo>
                    <a:cubicBezTo>
                      <a:pt x="289" y="113"/>
                      <a:pt x="319" y="128"/>
                      <a:pt x="354" y="151"/>
                    </a:cubicBezTo>
                    <a:cubicBezTo>
                      <a:pt x="389" y="174"/>
                      <a:pt x="429" y="196"/>
                      <a:pt x="464" y="233"/>
                    </a:cubicBezTo>
                    <a:cubicBezTo>
                      <a:pt x="499" y="270"/>
                      <a:pt x="544" y="342"/>
                      <a:pt x="565" y="370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9" name="AutoShape 31"/>
              <p:cNvSpPr>
                <a:spLocks noChangeArrowheads="1"/>
              </p:cNvSpPr>
              <p:nvPr/>
            </p:nvSpPr>
            <p:spPr bwMode="auto">
              <a:xfrm>
                <a:off x="2736" y="2208"/>
                <a:ext cx="240" cy="240"/>
              </a:xfrm>
              <a:prstGeom prst="irregularSeal1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00" name="Line 32"/>
              <p:cNvSpPr>
                <a:spLocks noChangeShapeType="1"/>
              </p:cNvSpPr>
              <p:nvPr/>
            </p:nvSpPr>
            <p:spPr bwMode="auto">
              <a:xfrm>
                <a:off x="3120" y="2448"/>
                <a:ext cx="288" cy="192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1" name="Line 33"/>
              <p:cNvSpPr>
                <a:spLocks noChangeShapeType="1"/>
              </p:cNvSpPr>
              <p:nvPr/>
            </p:nvSpPr>
            <p:spPr bwMode="auto">
              <a:xfrm rot="-10933762">
                <a:off x="2352" y="1968"/>
                <a:ext cx="288" cy="192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802" name="Oval 34"/>
            <p:cNvSpPr>
              <a:spLocks noChangeArrowheads="1"/>
            </p:cNvSpPr>
            <p:nvPr/>
          </p:nvSpPr>
          <p:spPr bwMode="auto">
            <a:xfrm>
              <a:off x="1824" y="17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3" name="Oval 35"/>
            <p:cNvSpPr>
              <a:spLocks noChangeArrowheads="1"/>
            </p:cNvSpPr>
            <p:nvPr/>
          </p:nvSpPr>
          <p:spPr bwMode="auto">
            <a:xfrm>
              <a:off x="2208" y="19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807" name="Freeform 39"/>
          <p:cNvSpPr>
            <a:spLocks/>
          </p:cNvSpPr>
          <p:nvPr/>
        </p:nvSpPr>
        <p:spPr bwMode="auto">
          <a:xfrm rot="3364166">
            <a:off x="6549232" y="1694656"/>
            <a:ext cx="896938" cy="587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48"/>
              </a:cxn>
              <a:cxn ang="0">
                <a:pos x="254" y="96"/>
              </a:cxn>
              <a:cxn ang="0">
                <a:pos x="354" y="151"/>
              </a:cxn>
              <a:cxn ang="0">
                <a:pos x="464" y="233"/>
              </a:cxn>
              <a:cxn ang="0">
                <a:pos x="565" y="370"/>
              </a:cxn>
            </a:cxnLst>
            <a:rect l="0" t="0" r="r" b="b"/>
            <a:pathLst>
              <a:path w="565" h="370">
                <a:moveTo>
                  <a:pt x="0" y="0"/>
                </a:moveTo>
                <a:cubicBezTo>
                  <a:pt x="52" y="16"/>
                  <a:pt x="102" y="32"/>
                  <a:pt x="144" y="48"/>
                </a:cubicBezTo>
                <a:cubicBezTo>
                  <a:pt x="186" y="64"/>
                  <a:pt x="219" y="79"/>
                  <a:pt x="254" y="96"/>
                </a:cubicBezTo>
                <a:cubicBezTo>
                  <a:pt x="289" y="113"/>
                  <a:pt x="319" y="128"/>
                  <a:pt x="354" y="151"/>
                </a:cubicBezTo>
                <a:cubicBezTo>
                  <a:pt x="389" y="174"/>
                  <a:pt x="429" y="196"/>
                  <a:pt x="464" y="233"/>
                </a:cubicBezTo>
                <a:cubicBezTo>
                  <a:pt x="499" y="270"/>
                  <a:pt x="544" y="342"/>
                  <a:pt x="565" y="37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808" name="Freeform 40"/>
          <p:cNvSpPr>
            <a:spLocks/>
          </p:cNvSpPr>
          <p:nvPr/>
        </p:nvSpPr>
        <p:spPr bwMode="auto">
          <a:xfrm rot="18040602" flipH="1">
            <a:off x="6820694" y="1696244"/>
            <a:ext cx="896937" cy="587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48"/>
              </a:cxn>
              <a:cxn ang="0">
                <a:pos x="254" y="96"/>
              </a:cxn>
              <a:cxn ang="0">
                <a:pos x="354" y="151"/>
              </a:cxn>
              <a:cxn ang="0">
                <a:pos x="464" y="233"/>
              </a:cxn>
              <a:cxn ang="0">
                <a:pos x="565" y="370"/>
              </a:cxn>
            </a:cxnLst>
            <a:rect l="0" t="0" r="r" b="b"/>
            <a:pathLst>
              <a:path w="565" h="370">
                <a:moveTo>
                  <a:pt x="0" y="0"/>
                </a:moveTo>
                <a:cubicBezTo>
                  <a:pt x="52" y="16"/>
                  <a:pt x="102" y="32"/>
                  <a:pt x="144" y="48"/>
                </a:cubicBezTo>
                <a:cubicBezTo>
                  <a:pt x="186" y="64"/>
                  <a:pt x="219" y="79"/>
                  <a:pt x="254" y="96"/>
                </a:cubicBezTo>
                <a:cubicBezTo>
                  <a:pt x="289" y="113"/>
                  <a:pt x="319" y="128"/>
                  <a:pt x="354" y="151"/>
                </a:cubicBezTo>
                <a:cubicBezTo>
                  <a:pt x="389" y="174"/>
                  <a:pt x="429" y="196"/>
                  <a:pt x="464" y="233"/>
                </a:cubicBezTo>
                <a:cubicBezTo>
                  <a:pt x="499" y="270"/>
                  <a:pt x="544" y="342"/>
                  <a:pt x="565" y="37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7" name="Group 46"/>
          <p:cNvGrpSpPr>
            <a:grpSpLocks/>
          </p:cNvGrpSpPr>
          <p:nvPr/>
        </p:nvGrpSpPr>
        <p:grpSpPr bwMode="auto">
          <a:xfrm>
            <a:off x="6918325" y="1058863"/>
            <a:ext cx="381000" cy="1760537"/>
            <a:chOff x="4358" y="667"/>
            <a:chExt cx="240" cy="1109"/>
          </a:xfrm>
        </p:grpSpPr>
        <p:sp>
          <p:nvSpPr>
            <p:cNvPr id="32809" name="AutoShape 41"/>
            <p:cNvSpPr>
              <a:spLocks noChangeArrowheads="1"/>
            </p:cNvSpPr>
            <p:nvPr/>
          </p:nvSpPr>
          <p:spPr bwMode="auto">
            <a:xfrm rot="3364166">
              <a:off x="4358" y="1121"/>
              <a:ext cx="240" cy="240"/>
            </a:xfrm>
            <a:prstGeom prst="irregularSeal1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0" name="Line 42"/>
            <p:cNvSpPr>
              <a:spLocks noChangeShapeType="1"/>
            </p:cNvSpPr>
            <p:nvPr/>
          </p:nvSpPr>
          <p:spPr bwMode="auto">
            <a:xfrm rot="3364166">
              <a:off x="4344" y="1536"/>
              <a:ext cx="288" cy="192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811" name="Line 43"/>
            <p:cNvSpPr>
              <a:spLocks noChangeShapeType="1"/>
            </p:cNvSpPr>
            <p:nvPr/>
          </p:nvSpPr>
          <p:spPr bwMode="auto">
            <a:xfrm rot="-7569597">
              <a:off x="4336" y="715"/>
              <a:ext cx="288" cy="192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812" name="Oval 44"/>
            <p:cNvSpPr>
              <a:spLocks noChangeArrowheads="1"/>
            </p:cNvSpPr>
            <p:nvPr/>
          </p:nvSpPr>
          <p:spPr bwMode="auto">
            <a:xfrm rot="3364166">
              <a:off x="4436" y="1019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3" name="Oval 45"/>
            <p:cNvSpPr>
              <a:spLocks noChangeArrowheads="1"/>
            </p:cNvSpPr>
            <p:nvPr/>
          </p:nvSpPr>
          <p:spPr bwMode="auto">
            <a:xfrm rot="3364166">
              <a:off x="4443" y="1343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March 28, 2006</a:t>
            </a:r>
          </a:p>
        </p:txBody>
      </p:sp>
      <p:sp>
        <p:nvSpPr>
          <p:cNvPr id="9219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SPSE Meeting</a:t>
            </a:r>
          </a:p>
          <a:p>
            <a:r>
              <a:rPr lang="en-US"/>
              <a:t>Waw au Namous, Libya</a:t>
            </a:r>
          </a:p>
        </p:txBody>
      </p:sp>
      <p:pic>
        <p:nvPicPr>
          <p:cNvPr id="9220" name="Picture 2" descr="Differe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048000"/>
            <a:ext cx="479107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90600"/>
          </a:xfrm>
        </p:spPr>
        <p:txBody>
          <a:bodyPr/>
          <a:lstStyle/>
          <a:p>
            <a:pPr eaLnBrk="1" hangingPunct="1"/>
            <a:r>
              <a:rPr lang="en-US" sz="3600" b="1" smtClean="0"/>
              <a:t>Observing Reconnection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5800" y="1143000"/>
            <a:ext cx="3886200" cy="3048000"/>
            <a:chOff x="624" y="1560"/>
            <a:chExt cx="2448" cy="1920"/>
          </a:xfrm>
        </p:grpSpPr>
        <p:sp>
          <p:nvSpPr>
            <p:cNvPr id="9228" name="Oval 5"/>
            <p:cNvSpPr>
              <a:spLocks noChangeArrowheads="1"/>
            </p:cNvSpPr>
            <p:nvPr/>
          </p:nvSpPr>
          <p:spPr bwMode="auto">
            <a:xfrm>
              <a:off x="624" y="1560"/>
              <a:ext cx="1248" cy="12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728" y="2376"/>
              <a:ext cx="1056" cy="672"/>
              <a:chOff x="2352" y="1968"/>
              <a:chExt cx="1056" cy="672"/>
            </a:xfrm>
          </p:grpSpPr>
          <p:sp>
            <p:nvSpPr>
              <p:cNvPr id="9235" name="Freeform 7"/>
              <p:cNvSpPr>
                <a:spLocks/>
              </p:cNvSpPr>
              <p:nvPr/>
            </p:nvSpPr>
            <p:spPr bwMode="auto">
              <a:xfrm>
                <a:off x="2544" y="2208"/>
                <a:ext cx="565" cy="370"/>
              </a:xfrm>
              <a:custGeom>
                <a:avLst/>
                <a:gdLst>
                  <a:gd name="T0" fmla="*/ 0 w 565"/>
                  <a:gd name="T1" fmla="*/ 0 h 370"/>
                  <a:gd name="T2" fmla="*/ 144 w 565"/>
                  <a:gd name="T3" fmla="*/ 48 h 370"/>
                  <a:gd name="T4" fmla="*/ 254 w 565"/>
                  <a:gd name="T5" fmla="*/ 96 h 370"/>
                  <a:gd name="T6" fmla="*/ 354 w 565"/>
                  <a:gd name="T7" fmla="*/ 151 h 370"/>
                  <a:gd name="T8" fmla="*/ 464 w 565"/>
                  <a:gd name="T9" fmla="*/ 233 h 370"/>
                  <a:gd name="T10" fmla="*/ 565 w 565"/>
                  <a:gd name="T11" fmla="*/ 370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5"/>
                  <a:gd name="T19" fmla="*/ 0 h 370"/>
                  <a:gd name="T20" fmla="*/ 565 w 565"/>
                  <a:gd name="T21" fmla="*/ 370 h 37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5" h="370">
                    <a:moveTo>
                      <a:pt x="0" y="0"/>
                    </a:moveTo>
                    <a:cubicBezTo>
                      <a:pt x="52" y="16"/>
                      <a:pt x="102" y="32"/>
                      <a:pt x="144" y="48"/>
                    </a:cubicBezTo>
                    <a:cubicBezTo>
                      <a:pt x="186" y="64"/>
                      <a:pt x="219" y="79"/>
                      <a:pt x="254" y="96"/>
                    </a:cubicBezTo>
                    <a:cubicBezTo>
                      <a:pt x="289" y="113"/>
                      <a:pt x="319" y="128"/>
                      <a:pt x="354" y="151"/>
                    </a:cubicBezTo>
                    <a:cubicBezTo>
                      <a:pt x="389" y="174"/>
                      <a:pt x="429" y="196"/>
                      <a:pt x="464" y="233"/>
                    </a:cubicBezTo>
                    <a:cubicBezTo>
                      <a:pt x="499" y="270"/>
                      <a:pt x="544" y="342"/>
                      <a:pt x="565" y="37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6" name="Freeform 8"/>
              <p:cNvSpPr>
                <a:spLocks/>
              </p:cNvSpPr>
              <p:nvPr/>
            </p:nvSpPr>
            <p:spPr bwMode="auto">
              <a:xfrm rot="14676436" flipH="1">
                <a:off x="2640" y="2066"/>
                <a:ext cx="565" cy="370"/>
              </a:xfrm>
              <a:custGeom>
                <a:avLst/>
                <a:gdLst>
                  <a:gd name="T0" fmla="*/ 0 w 565"/>
                  <a:gd name="T1" fmla="*/ 0 h 370"/>
                  <a:gd name="T2" fmla="*/ 144 w 565"/>
                  <a:gd name="T3" fmla="*/ 48 h 370"/>
                  <a:gd name="T4" fmla="*/ 254 w 565"/>
                  <a:gd name="T5" fmla="*/ 96 h 370"/>
                  <a:gd name="T6" fmla="*/ 354 w 565"/>
                  <a:gd name="T7" fmla="*/ 151 h 370"/>
                  <a:gd name="T8" fmla="*/ 464 w 565"/>
                  <a:gd name="T9" fmla="*/ 233 h 370"/>
                  <a:gd name="T10" fmla="*/ 565 w 565"/>
                  <a:gd name="T11" fmla="*/ 370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5"/>
                  <a:gd name="T19" fmla="*/ 0 h 370"/>
                  <a:gd name="T20" fmla="*/ 565 w 565"/>
                  <a:gd name="T21" fmla="*/ 370 h 37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5" h="370">
                    <a:moveTo>
                      <a:pt x="0" y="0"/>
                    </a:moveTo>
                    <a:cubicBezTo>
                      <a:pt x="52" y="16"/>
                      <a:pt x="102" y="32"/>
                      <a:pt x="144" y="48"/>
                    </a:cubicBezTo>
                    <a:cubicBezTo>
                      <a:pt x="186" y="64"/>
                      <a:pt x="219" y="79"/>
                      <a:pt x="254" y="96"/>
                    </a:cubicBezTo>
                    <a:cubicBezTo>
                      <a:pt x="289" y="113"/>
                      <a:pt x="319" y="128"/>
                      <a:pt x="354" y="151"/>
                    </a:cubicBezTo>
                    <a:cubicBezTo>
                      <a:pt x="389" y="174"/>
                      <a:pt x="429" y="196"/>
                      <a:pt x="464" y="233"/>
                    </a:cubicBezTo>
                    <a:cubicBezTo>
                      <a:pt x="499" y="270"/>
                      <a:pt x="544" y="342"/>
                      <a:pt x="565" y="37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7" name="AutoShape 9"/>
              <p:cNvSpPr>
                <a:spLocks noChangeArrowheads="1"/>
              </p:cNvSpPr>
              <p:nvPr/>
            </p:nvSpPr>
            <p:spPr bwMode="auto">
              <a:xfrm>
                <a:off x="2736" y="2208"/>
                <a:ext cx="240" cy="240"/>
              </a:xfrm>
              <a:prstGeom prst="irregularSeal1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8" name="Line 10"/>
              <p:cNvSpPr>
                <a:spLocks noChangeShapeType="1"/>
              </p:cNvSpPr>
              <p:nvPr/>
            </p:nvSpPr>
            <p:spPr bwMode="auto">
              <a:xfrm>
                <a:off x="3120" y="2448"/>
                <a:ext cx="288" cy="192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9" name="Line 11"/>
              <p:cNvSpPr>
                <a:spLocks noChangeShapeType="1"/>
              </p:cNvSpPr>
              <p:nvPr/>
            </p:nvSpPr>
            <p:spPr bwMode="auto">
              <a:xfrm rot="10666238">
                <a:off x="2352" y="1968"/>
                <a:ext cx="288" cy="192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30" name="Oval 12"/>
            <p:cNvSpPr>
              <a:spLocks noChangeArrowheads="1"/>
            </p:cNvSpPr>
            <p:nvPr/>
          </p:nvSpPr>
          <p:spPr bwMode="auto">
            <a:xfrm>
              <a:off x="2016" y="25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" name="Oval 13"/>
            <p:cNvSpPr>
              <a:spLocks noChangeArrowheads="1"/>
            </p:cNvSpPr>
            <p:nvPr/>
          </p:nvSpPr>
          <p:spPr bwMode="auto">
            <a:xfrm>
              <a:off x="2400" y="28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" name="AutoShape 14"/>
            <p:cNvSpPr>
              <a:spLocks/>
            </p:cNvSpPr>
            <p:nvPr/>
          </p:nvSpPr>
          <p:spPr bwMode="auto">
            <a:xfrm>
              <a:off x="2208" y="1944"/>
              <a:ext cx="864" cy="384"/>
            </a:xfrm>
            <a:prstGeom prst="borderCallout1">
              <a:avLst>
                <a:gd name="adj1" fmla="val 18750"/>
                <a:gd name="adj2" fmla="val -5556"/>
                <a:gd name="adj3" fmla="val 173440"/>
                <a:gd name="adj4" fmla="val -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>
                  <a:latin typeface="Times New Roman" pitchFamily="18" charset="0"/>
                </a:rPr>
                <a:t>Line of Sight 1</a:t>
              </a:r>
            </a:p>
          </p:txBody>
        </p:sp>
        <p:sp>
          <p:nvSpPr>
            <p:cNvPr id="9233" name="AutoShape 15"/>
            <p:cNvSpPr>
              <a:spLocks/>
            </p:cNvSpPr>
            <p:nvPr/>
          </p:nvSpPr>
          <p:spPr bwMode="auto">
            <a:xfrm>
              <a:off x="1248" y="3096"/>
              <a:ext cx="864" cy="384"/>
            </a:xfrm>
            <a:prstGeom prst="borderCallout1">
              <a:avLst>
                <a:gd name="adj1" fmla="val 18750"/>
                <a:gd name="adj2" fmla="val 105556"/>
                <a:gd name="adj3" fmla="val -61199"/>
                <a:gd name="adj4" fmla="val 139468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>
                  <a:latin typeface="Times New Roman" pitchFamily="18" charset="0"/>
                </a:rPr>
                <a:t>Line of Sight 2</a:t>
              </a:r>
            </a:p>
          </p:txBody>
        </p:sp>
        <p:sp>
          <p:nvSpPr>
            <p:cNvPr id="9234" name="Text Box 16"/>
            <p:cNvSpPr txBox="1">
              <a:spLocks noChangeArrowheads="1"/>
            </p:cNvSpPr>
            <p:nvPr/>
          </p:nvSpPr>
          <p:spPr bwMode="auto">
            <a:xfrm>
              <a:off x="1056" y="1944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latin typeface="Times New Roman" pitchFamily="18" charset="0"/>
                </a:rPr>
                <a:t>Sun</a:t>
              </a:r>
            </a:p>
          </p:txBody>
        </p:sp>
      </p:grpSp>
      <p:sp>
        <p:nvSpPr>
          <p:cNvPr id="9223" name="Text Box 17"/>
          <p:cNvSpPr txBox="1">
            <a:spLocks noChangeArrowheads="1"/>
          </p:cNvSpPr>
          <p:nvPr/>
        </p:nvSpPr>
        <p:spPr bwMode="auto">
          <a:xfrm>
            <a:off x="5638800" y="6172200"/>
            <a:ext cx="1676400" cy="4762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Wavelength</a:t>
            </a:r>
          </a:p>
        </p:txBody>
      </p:sp>
      <p:sp>
        <p:nvSpPr>
          <p:cNvPr id="9224" name="Text Box 18"/>
          <p:cNvSpPr txBox="1">
            <a:spLocks noChangeArrowheads="1"/>
          </p:cNvSpPr>
          <p:nvPr/>
        </p:nvSpPr>
        <p:spPr bwMode="auto">
          <a:xfrm rot="10800000">
            <a:off x="3730625" y="3732213"/>
            <a:ext cx="568325" cy="15398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Flux Ratio</a:t>
            </a:r>
          </a:p>
        </p:txBody>
      </p:sp>
      <p:sp>
        <p:nvSpPr>
          <p:cNvPr id="9225" name="Line 19"/>
          <p:cNvSpPr>
            <a:spLocks noChangeShapeType="1"/>
          </p:cNvSpPr>
          <p:nvPr/>
        </p:nvSpPr>
        <p:spPr bwMode="auto">
          <a:xfrm flipV="1">
            <a:off x="5562600" y="48006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6" name="Line 20"/>
          <p:cNvSpPr>
            <a:spLocks noChangeShapeType="1"/>
          </p:cNvSpPr>
          <p:nvPr/>
        </p:nvSpPr>
        <p:spPr bwMode="auto">
          <a:xfrm>
            <a:off x="5562600" y="3937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7" name="Text Box 21"/>
          <p:cNvSpPr txBox="1">
            <a:spLocks noChangeArrowheads="1"/>
          </p:cNvSpPr>
          <p:nvPr/>
        </p:nvSpPr>
        <p:spPr bwMode="auto">
          <a:xfrm>
            <a:off x="5410200" y="3581400"/>
            <a:ext cx="2057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Times New Roman" pitchFamily="18" charset="0"/>
              </a:rPr>
              <a:t>Few percent difference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Reconnection Jets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676400"/>
            <a:ext cx="5827796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Can We Confirm Observationally Some Basic Flare Assumptions?</a:t>
            </a:r>
            <a:endParaRPr lang="en-US" sz="36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0"/>
            <a:ext cx="4752975" cy="421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04800" y="4038600"/>
            <a:ext cx="45720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191000"/>
            <a:ext cx="2819400" cy="236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1828800"/>
            <a:ext cx="4724400" cy="4191000"/>
          </a:xfrm>
        </p:spPr>
        <p:txBody>
          <a:bodyPr/>
          <a:lstStyle/>
          <a:p>
            <a:r>
              <a:rPr lang="en-US" sz="2800" b="1" dirty="0" smtClean="0"/>
              <a:t>Flares originate from energy stored in the corona</a:t>
            </a:r>
          </a:p>
          <a:p>
            <a:r>
              <a:rPr lang="en-US" sz="2800" b="1" dirty="0" smtClean="0"/>
              <a:t>Reconnection in the corona releases this stored energy</a:t>
            </a:r>
          </a:p>
          <a:p>
            <a:r>
              <a:rPr lang="en-US" sz="2800" b="1" dirty="0" smtClean="0"/>
              <a:t>Accelerated electron beams which travel to denser regions where energetic emission is observed.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b="1" dirty="0" smtClean="0"/>
              <a:t>Two New Enabling Discoveries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r>
              <a:rPr lang="en-US" b="1" dirty="0" smtClean="0"/>
              <a:t>High Resolution white light corona imaging</a:t>
            </a:r>
          </a:p>
          <a:p>
            <a:pPr lvl="1"/>
            <a:r>
              <a:rPr lang="en-US" dirty="0" smtClean="0"/>
              <a:t>Contrary to previous conventional wisdom, recent eclipse images show that  fine-scale (1 </a:t>
            </a:r>
            <a:r>
              <a:rPr lang="en-US" dirty="0" err="1" smtClean="0"/>
              <a:t>arcsec</a:t>
            </a:r>
            <a:r>
              <a:rPr lang="en-US" dirty="0" smtClean="0"/>
              <a:t>) structures are present and visible</a:t>
            </a:r>
          </a:p>
          <a:p>
            <a:pPr lvl="1"/>
            <a:r>
              <a:rPr lang="en-US" dirty="0" smtClean="0"/>
              <a:t>These structures are tracers of magnetic field lines </a:t>
            </a:r>
          </a:p>
          <a:p>
            <a:r>
              <a:rPr lang="en-US" b="1" dirty="0" smtClean="0"/>
              <a:t>New diagnostic capability developed </a:t>
            </a:r>
          </a:p>
          <a:p>
            <a:pPr lvl="1"/>
            <a:r>
              <a:rPr lang="en-US" dirty="0" smtClean="0"/>
              <a:t>Davila and Reginald have developed and demonstrated at a series of recent eclipses a new temperature and velocity diagnostic capability applicable to  ONSET-type white light coronagraphs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zam.fme.vutbr.cz/~druck/Eclipse/Ecl2010t/Tse2010t_rc1/Hr/Tse2010t_rc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1385" y="-381000"/>
            <a:ext cx="10640185" cy="7543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2010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00" y="-457200"/>
            <a:ext cx="10353471" cy="7848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2006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zam.fme.vutbr.cz/~druck/Eclipse/Ecl2008m/Tse2008_1250_e_hr/Hr/Tse2008_1250_e_h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-304800"/>
            <a:ext cx="10847868" cy="7543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2008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zam.fme.vutbr.cz/~druck/eclipse/Ecl2009e/Tse2009_500_mid/Ico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1374" r="11374"/>
          <a:stretch>
            <a:fillRect/>
          </a:stretch>
        </p:blipFill>
        <p:spPr bwMode="auto">
          <a:xfrm>
            <a:off x="-76200" y="1600200"/>
            <a:ext cx="4701949" cy="4572000"/>
          </a:xfrm>
          <a:prstGeom prst="rect">
            <a:avLst/>
          </a:prstGeom>
          <a:noFill/>
        </p:spPr>
      </p:pic>
      <p:pic>
        <p:nvPicPr>
          <p:cNvPr id="35844" name="Picture 4" descr="http://stereo-ssc.nascom.nasa.gov/browse/2009/07/22/behind/cor1/512/20090722_235018_s4c1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600200"/>
            <a:ext cx="4572000" cy="4572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95400" y="62484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Eclipse 7-22-2009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19800" y="6248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COR1 7-22-2009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Coronagraph-Eclipse Comparison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pPr eaLnBrk="1" hangingPunct="1"/>
            <a:r>
              <a:rPr lang="en-US" b="1" dirty="0" smtClean="0"/>
              <a:t>Diagnostic Capability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3962400" cy="1371600"/>
          </a:xfrm>
        </p:spPr>
        <p:txBody>
          <a:bodyPr/>
          <a:lstStyle/>
          <a:p>
            <a:pPr eaLnBrk="1" hangingPunct="1"/>
            <a:r>
              <a:rPr lang="en-US" sz="2400" smtClean="0"/>
              <a:t>Currently white light coronagraph images provide electron density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267200" y="1066800"/>
            <a:ext cx="4419600" cy="3429000"/>
            <a:chOff x="5029200" y="1219200"/>
            <a:chExt cx="3137697" cy="2468880"/>
          </a:xfrm>
        </p:grpSpPr>
        <p:pic>
          <p:nvPicPr>
            <p:cNvPr id="3084" name="Picture 12" descr="Ecl2001_dd_cor_cut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29200" y="1219200"/>
              <a:ext cx="3137697" cy="2468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5" name="TextBox 13"/>
            <p:cNvSpPr txBox="1">
              <a:spLocks noChangeArrowheads="1"/>
            </p:cNvSpPr>
            <p:nvPr/>
          </p:nvSpPr>
          <p:spPr bwMode="auto">
            <a:xfrm>
              <a:off x="6172200" y="3124200"/>
              <a:ext cx="1828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Density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743200" y="3627438"/>
            <a:ext cx="3138488" cy="2468562"/>
            <a:chOff x="2971800" y="3657600"/>
            <a:chExt cx="3137697" cy="2468880"/>
          </a:xfrm>
        </p:grpSpPr>
        <p:pic>
          <p:nvPicPr>
            <p:cNvPr id="3082" name="Picture 11" descr="Ecl2001_dd_cor_cut_Fake Temp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1800" y="3657600"/>
              <a:ext cx="3137697" cy="2468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3" name="TextBox 14"/>
            <p:cNvSpPr txBox="1">
              <a:spLocks noChangeArrowheads="1"/>
            </p:cNvSpPr>
            <p:nvPr/>
          </p:nvSpPr>
          <p:spPr bwMode="auto">
            <a:xfrm>
              <a:off x="3810000" y="5638800"/>
              <a:ext cx="1828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Temperature</a:t>
              </a: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562600" y="4160838"/>
            <a:ext cx="3138488" cy="2468562"/>
            <a:chOff x="5334000" y="2362200"/>
            <a:chExt cx="3137697" cy="2468880"/>
          </a:xfrm>
        </p:grpSpPr>
        <p:pic>
          <p:nvPicPr>
            <p:cNvPr id="3080" name="Picture 10" descr="Ecl2001_dd_cor_cut_Fake Velocity.bmp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0" y="2362200"/>
              <a:ext cx="3137697" cy="2468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1" name="TextBox 15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1828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Velocity</a:t>
              </a:r>
            </a:p>
          </p:txBody>
        </p:sp>
      </p:grp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57200" y="2209800"/>
            <a:ext cx="3962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</a:rPr>
              <a:t>The next generation of coronagraphs will use spectral information, to also determine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dirty="0" smtClean="0"/>
              <a:t>How Does it Work?</a:t>
            </a:r>
          </a:p>
        </p:txBody>
      </p:sp>
      <p:sp>
        <p:nvSpPr>
          <p:cNvPr id="4099" name="Content Placeholder 34"/>
          <p:cNvSpPr>
            <a:spLocks noGrp="1"/>
          </p:cNvSpPr>
          <p:nvPr>
            <p:ph idx="1"/>
          </p:nvPr>
        </p:nvSpPr>
        <p:spPr>
          <a:xfrm>
            <a:off x="381000" y="4876800"/>
            <a:ext cx="8458200" cy="1600200"/>
          </a:xfrm>
        </p:spPr>
        <p:txBody>
          <a:bodyPr/>
          <a:lstStyle/>
          <a:p>
            <a:pPr eaLnBrk="1" hangingPunct="1"/>
            <a:r>
              <a:rPr lang="en-US" sz="2000" smtClean="0">
                <a:latin typeface="Swis721 BT" pitchFamily="34" charset="0"/>
              </a:rPr>
              <a:t>High temperature coronal electron distribution “smooths” photospheric spectrum</a:t>
            </a:r>
          </a:p>
          <a:p>
            <a:pPr eaLnBrk="1" hangingPunct="1"/>
            <a:r>
              <a:rPr lang="en-US" sz="2000" smtClean="0">
                <a:latin typeface="Swis721 BT" pitchFamily="34" charset="0"/>
              </a:rPr>
              <a:t>The degree of smoothing</a:t>
            </a:r>
            <a:r>
              <a:rPr lang="en-US" sz="2000" i="1" smtClean="0">
                <a:latin typeface="Swis721 BT" pitchFamily="34" charset="0"/>
              </a:rPr>
              <a:t> </a:t>
            </a:r>
            <a:r>
              <a:rPr lang="en-US" sz="2000" smtClean="0">
                <a:latin typeface="Swis721 BT" pitchFamily="34" charset="0"/>
              </a:rPr>
              <a:t>is</a:t>
            </a:r>
            <a:r>
              <a:rPr lang="en-US" sz="2000" i="1" smtClean="0">
                <a:latin typeface="Swis721 BT" pitchFamily="34" charset="0"/>
              </a:rPr>
              <a:t> </a:t>
            </a:r>
            <a:r>
              <a:rPr lang="en-US" sz="2000" smtClean="0">
                <a:latin typeface="Swis721 BT" pitchFamily="34" charset="0"/>
              </a:rPr>
              <a:t>proportional to the electron temperature</a:t>
            </a:r>
          </a:p>
          <a:p>
            <a:pPr eaLnBrk="1" hangingPunct="1"/>
            <a:r>
              <a:rPr lang="en-US" sz="2000" smtClean="0">
                <a:latin typeface="Swis721 BT" pitchFamily="34" charset="0"/>
              </a:rPr>
              <a:t>Doppler shift of the entire spectrum is proportional to the flow speed</a:t>
            </a:r>
          </a:p>
          <a:p>
            <a:pPr eaLnBrk="1" hangingPunct="1"/>
            <a:endParaRPr lang="en-US" sz="2000" smtClean="0"/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533400" y="1371600"/>
            <a:ext cx="4359275" cy="3352800"/>
            <a:chOff x="533400" y="1371600"/>
            <a:chExt cx="4359077" cy="33528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 bwMode="auto">
            <a:xfrm>
              <a:off x="533400" y="1600200"/>
              <a:ext cx="4359077" cy="3124200"/>
              <a:chOff x="943" y="772"/>
              <a:chExt cx="3873" cy="2776"/>
            </a:xfrm>
          </p:grpSpPr>
          <p:sp>
            <p:nvSpPr>
              <p:cNvPr id="4106" name="Rectangle 4"/>
              <p:cNvSpPr>
                <a:spLocks noChangeAspect="1" noChangeArrowheads="1"/>
              </p:cNvSpPr>
              <p:nvPr/>
            </p:nvSpPr>
            <p:spPr bwMode="auto">
              <a:xfrm>
                <a:off x="943" y="772"/>
                <a:ext cx="3873" cy="2776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107" name="Rectangle 5"/>
              <p:cNvSpPr>
                <a:spLocks noChangeAspect="1" noChangeArrowheads="1"/>
              </p:cNvSpPr>
              <p:nvPr/>
            </p:nvSpPr>
            <p:spPr bwMode="auto">
              <a:xfrm>
                <a:off x="943" y="772"/>
                <a:ext cx="3873" cy="277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pic>
            <p:nvPicPr>
              <p:cNvPr id="4108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43" y="3413"/>
                <a:ext cx="38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09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43" y="3277"/>
                <a:ext cx="3873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10" name="Picture 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43" y="3142"/>
                <a:ext cx="38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11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943" y="3007"/>
                <a:ext cx="38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12" name="Picture 10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43" y="2872"/>
                <a:ext cx="38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13" name="Picture 1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943" y="2736"/>
                <a:ext cx="3873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14" name="Picture 1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943" y="2601"/>
                <a:ext cx="38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15" name="Picture 1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943" y="2466"/>
                <a:ext cx="38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16" name="Picture 14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943" y="2330"/>
                <a:ext cx="3873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17" name="Picture 15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943" y="2195"/>
                <a:ext cx="38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18" name="Picture 16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943" y="2060"/>
                <a:ext cx="38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19" name="Picture 17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943" y="1924"/>
                <a:ext cx="3873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20" name="Picture 18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943" y="1789"/>
                <a:ext cx="38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21" name="Picture 19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943" y="1654"/>
                <a:ext cx="38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22" name="Picture 20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943" y="1519"/>
                <a:ext cx="38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23" name="Picture 21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943" y="1383"/>
                <a:ext cx="3873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24" name="Picture 22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943" y="1248"/>
                <a:ext cx="38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25" name="Picture 23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943" y="1113"/>
                <a:ext cx="38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26" name="Picture 24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943" y="977"/>
                <a:ext cx="3873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27" name="Picture 25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943" y="842"/>
                <a:ext cx="38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28" name="Picture 26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943" y="772"/>
                <a:ext cx="38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105" name="TextBox 29"/>
            <p:cNvSpPr txBox="1">
              <a:spLocks noChangeArrowheads="1"/>
            </p:cNvSpPr>
            <p:nvPr/>
          </p:nvSpPr>
          <p:spPr bwMode="auto">
            <a:xfrm>
              <a:off x="1066800" y="1371600"/>
              <a:ext cx="3657600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Coronal Model Spectrum</a:t>
              </a: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4876800" y="1676400"/>
            <a:ext cx="3657600" cy="3113088"/>
            <a:chOff x="1600199" y="4462754"/>
            <a:chExt cx="2838089" cy="2231178"/>
          </a:xfrm>
        </p:grpSpPr>
        <p:pic>
          <p:nvPicPr>
            <p:cNvPr id="4102" name="Picture 27" descr="Figure_01.jpg"/>
            <p:cNvPicPr>
              <a:picLocks noChangeAspect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600199" y="4462754"/>
              <a:ext cx="2838089" cy="2005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3" name="TextBox 30"/>
            <p:cNvSpPr txBox="1">
              <a:spLocks noChangeArrowheads="1"/>
            </p:cNvSpPr>
            <p:nvPr/>
          </p:nvSpPr>
          <p:spPr bwMode="auto">
            <a:xfrm>
              <a:off x="1905000" y="6324600"/>
              <a:ext cx="2514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Photospheric Spectrum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1540</TotalTime>
  <Words>393</Words>
  <Application>Microsoft Office PowerPoint</Application>
  <PresentationFormat>On-screen Show (4:3)</PresentationFormat>
  <Paragraphs>79</Paragraphs>
  <Slides>18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Understanding the Origin of Solar Flares</vt:lpstr>
      <vt:lpstr>Can We Confirm Observationally Some Basic Flare Assumptions?</vt:lpstr>
      <vt:lpstr>Two New Enabling Discoveries</vt:lpstr>
      <vt:lpstr>Slide 4</vt:lpstr>
      <vt:lpstr>Slide 5</vt:lpstr>
      <vt:lpstr>Slide 6</vt:lpstr>
      <vt:lpstr>Coronagraph-Eclipse Comparison</vt:lpstr>
      <vt:lpstr>Diagnostic Capability</vt:lpstr>
      <vt:lpstr>How Does it Work?</vt:lpstr>
      <vt:lpstr>Temperature Measurement</vt:lpstr>
      <vt:lpstr>Thomson Scattering Physics</vt:lpstr>
      <vt:lpstr>Temperature Results from China Eclipse (2008)</vt:lpstr>
      <vt:lpstr>Slide 13</vt:lpstr>
      <vt:lpstr>Results</vt:lpstr>
      <vt:lpstr>West Limb Temperature  (2006 Eclipse)</vt:lpstr>
      <vt:lpstr>Reconnection Jets</vt:lpstr>
      <vt:lpstr>Observing Reconnection</vt:lpstr>
      <vt:lpstr>Reconnection Jets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Joseph M Davila</dc:creator>
  <cp:lastModifiedBy>Joseph M Davila</cp:lastModifiedBy>
  <cp:revision>91</cp:revision>
  <dcterms:created xsi:type="dcterms:W3CDTF">2010-02-18T10:07:55Z</dcterms:created>
  <dcterms:modified xsi:type="dcterms:W3CDTF">2010-08-05T23:14:20Z</dcterms:modified>
</cp:coreProperties>
</file>