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4" r:id="rId3"/>
    <p:sldId id="260" r:id="rId4"/>
    <p:sldId id="265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C6D3F-38DB-4561-8AF1-59412CE32770}" type="datetimeFigureOut">
              <a:rPr lang="en-US" smtClean="0"/>
              <a:pPr/>
              <a:t>8/5/2010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5551A8-BFA3-44F1-BA33-D50A5ABAB5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C5FB39-C4ED-4EB4-BA07-74528FA8C97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551A8-BFA3-44F1-BA33-D50A5ABAB5A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Gamma-ray imager/</a:t>
            </a:r>
            <a:r>
              <a:rPr lang="en-US" dirty="0" err="1" smtClean="0"/>
              <a:t>polarimeter</a:t>
            </a:r>
            <a:r>
              <a:rPr lang="en-US" dirty="0" smtClean="0"/>
              <a:t> concept based on </a:t>
            </a:r>
            <a:r>
              <a:rPr lang="en-US" i="1" dirty="0" smtClean="0"/>
              <a:t>GRIPS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Albert Y. </a:t>
            </a:r>
            <a:r>
              <a:rPr lang="en-US" dirty="0" smtClean="0"/>
              <a:t>Shih (NASA/GSFC)</a:t>
            </a:r>
          </a:p>
          <a:p>
            <a:r>
              <a:rPr lang="en-US" sz="2400" dirty="0" smtClean="0"/>
              <a:t>on behalf of the </a:t>
            </a:r>
            <a:r>
              <a:rPr lang="en-US" sz="2400" i="1" dirty="0" smtClean="0"/>
              <a:t>GRIPS</a:t>
            </a:r>
            <a:r>
              <a:rPr lang="en-US" sz="2400" dirty="0" smtClean="0"/>
              <a:t> team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Measurements and science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Angular resolution of ~5 </a:t>
            </a:r>
            <a:r>
              <a:rPr lang="en-US" dirty="0" err="1" smtClean="0"/>
              <a:t>arcsec</a:t>
            </a:r>
            <a:r>
              <a:rPr lang="en-US" dirty="0" smtClean="0"/>
              <a:t> up to 2.2 </a:t>
            </a:r>
            <a:r>
              <a:rPr lang="en-US" dirty="0" err="1" smtClean="0"/>
              <a:t>MeV</a:t>
            </a:r>
            <a:endParaRPr lang="en-US" dirty="0" smtClean="0"/>
          </a:p>
          <a:p>
            <a:pPr lvl="1"/>
            <a:r>
              <a:rPr lang="en-US" dirty="0" smtClean="0"/>
              <a:t>Spatial separation between ion-associated and electron-associated emission</a:t>
            </a:r>
          </a:p>
          <a:p>
            <a:r>
              <a:rPr lang="en-US" dirty="0" smtClean="0"/>
              <a:t>Clean point-response function</a:t>
            </a:r>
          </a:p>
          <a:p>
            <a:pPr lvl="1"/>
            <a:r>
              <a:rPr lang="en-US" dirty="0" smtClean="0"/>
              <a:t>Source sizes and shapes</a:t>
            </a:r>
          </a:p>
          <a:p>
            <a:pPr lvl="1"/>
            <a:r>
              <a:rPr lang="en-US" dirty="0" smtClean="0"/>
              <a:t>Multiple sources needing high dynamic range</a:t>
            </a:r>
          </a:p>
          <a:p>
            <a:r>
              <a:rPr lang="en-US" dirty="0" smtClean="0"/>
              <a:t>Minimum </a:t>
            </a:r>
            <a:r>
              <a:rPr lang="en-US" dirty="0" smtClean="0"/>
              <a:t>detectable polarization of ~1% in </a:t>
            </a:r>
            <a:r>
              <a:rPr lang="en-US" dirty="0" smtClean="0"/>
              <a:t>a large flare</a:t>
            </a:r>
            <a:r>
              <a:rPr lang="en-US" dirty="0" smtClean="0"/>
              <a:t>, also imaging </a:t>
            </a:r>
            <a:r>
              <a:rPr lang="en-US" dirty="0" err="1" smtClean="0"/>
              <a:t>polarimetry</a:t>
            </a:r>
            <a:endParaRPr lang="en-US" dirty="0" smtClean="0"/>
          </a:p>
          <a:p>
            <a:pPr lvl="1"/>
            <a:r>
              <a:rPr lang="en-US" dirty="0" smtClean="0"/>
              <a:t>Pitch-angle distribution of relativistic electrons</a:t>
            </a:r>
          </a:p>
          <a:p>
            <a:pPr lvl="1"/>
            <a:r>
              <a:rPr lang="en-US" dirty="0" err="1" smtClean="0"/>
              <a:t>Albedo</a:t>
            </a:r>
            <a:endParaRPr lang="en-US" dirty="0" smtClean="0"/>
          </a:p>
          <a:p>
            <a:r>
              <a:rPr lang="en-US" dirty="0" smtClean="0"/>
              <a:t>Spectral resolution of &lt;~0.5% FWHM</a:t>
            </a:r>
          </a:p>
          <a:p>
            <a:pPr lvl="1"/>
            <a:r>
              <a:rPr lang="en-US" dirty="0" smtClean="0"/>
              <a:t>Accelerated abundances and ion angular distributions</a:t>
            </a:r>
          </a:p>
          <a:p>
            <a:pPr lvl="1"/>
            <a:r>
              <a:rPr lang="en-US" dirty="0" smtClean="0"/>
              <a:t>Atmospheric conditions from 511 </a:t>
            </a:r>
            <a:r>
              <a:rPr lang="en-US" dirty="0" err="1" smtClean="0"/>
              <a:t>keV</a:t>
            </a:r>
            <a:r>
              <a:rPr lang="en-US" dirty="0" smtClean="0"/>
              <a:t> 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Instrument technologies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 smtClean="0"/>
              <a:t>3D position-sensitive germanium detectors (3D-GeDs) developed by LBNL</a:t>
            </a:r>
          </a:p>
          <a:p>
            <a:r>
              <a:rPr lang="en-US" sz="2400" dirty="0" smtClean="0"/>
              <a:t>Locate to within &lt;0.1 mm</a:t>
            </a:r>
            <a:r>
              <a:rPr lang="en-US" sz="2400" baseline="30000" dirty="0" smtClean="0"/>
              <a:t>3</a:t>
            </a:r>
            <a:endParaRPr lang="en-US" sz="2400" dirty="0" smtClean="0"/>
          </a:p>
          <a:p>
            <a:r>
              <a:rPr lang="en-US" sz="2400" dirty="0" smtClean="0"/>
              <a:t>Compton-scatter track reconstruction</a:t>
            </a:r>
          </a:p>
        </p:txBody>
      </p:sp>
      <p:sp>
        <p:nvSpPr>
          <p:cNvPr id="8196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smtClean="0"/>
              <a:t>Multi-pitch rotating modulator (MPRM)</a:t>
            </a:r>
          </a:p>
          <a:p>
            <a:r>
              <a:rPr lang="en-US" sz="2400" smtClean="0"/>
              <a:t>2-cm thick tungsten</a:t>
            </a:r>
          </a:p>
          <a:p>
            <a:r>
              <a:rPr lang="en-US" sz="2400" smtClean="0"/>
              <a:t>Functions like RMC or coded-mask imaging</a:t>
            </a:r>
          </a:p>
        </p:txBody>
      </p:sp>
      <p:pic>
        <p:nvPicPr>
          <p:cNvPr id="8197" name="Picture 2" descr="ged_reduc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191000"/>
            <a:ext cx="23288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13" descr="grid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29275" y="3962400"/>
            <a:ext cx="27527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TextBox 5"/>
          <p:cNvSpPr txBox="1">
            <a:spLocks noChangeArrowheads="1"/>
          </p:cNvSpPr>
          <p:nvPr/>
        </p:nvSpPr>
        <p:spPr bwMode="auto">
          <a:xfrm>
            <a:off x="3200400" y="4191000"/>
            <a:ext cx="1600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Photo of two </a:t>
            </a:r>
            <a:r>
              <a:rPr lang="en-US" i="1" dirty="0">
                <a:latin typeface="Calibri" pitchFamily="34" charset="0"/>
              </a:rPr>
              <a:t>NCT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detectors</a:t>
            </a:r>
          </a:p>
          <a:p>
            <a:r>
              <a:rPr lang="en-US" dirty="0" smtClean="0">
                <a:latin typeface="Calibri" pitchFamily="34" charset="0"/>
              </a:rPr>
              <a:t>(7.5 cm × 7.5 cm × 1.5 cm)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8200" name="TextBox 5"/>
          <p:cNvSpPr txBox="1">
            <a:spLocks noChangeArrowheads="1"/>
          </p:cNvSpPr>
          <p:nvPr/>
        </p:nvSpPr>
        <p:spPr bwMode="auto">
          <a:xfrm>
            <a:off x="4267200" y="5943600"/>
            <a:ext cx="1600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Illustration of the MPRM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Instrument concept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Compact arrangement of 3D-GeDs in one or more cryostats</a:t>
            </a:r>
          </a:p>
          <a:p>
            <a:pPr lvl="1"/>
            <a:r>
              <a:rPr lang="en-US" sz="1800" dirty="0" smtClean="0"/>
              <a:t>16 in a 2×2×4 configuration </a:t>
            </a:r>
            <a:r>
              <a:rPr lang="en-US" sz="1800" dirty="0" smtClean="0"/>
              <a:t>(same as </a:t>
            </a:r>
            <a:r>
              <a:rPr lang="en-US" sz="1800" i="1" dirty="0" smtClean="0"/>
              <a:t>GRIPS</a:t>
            </a:r>
            <a:r>
              <a:rPr lang="en-US" sz="1800" dirty="0" smtClean="0"/>
              <a:t> balloon instrument)</a:t>
            </a:r>
            <a:endParaRPr lang="en-US" sz="1800" dirty="0" smtClean="0"/>
          </a:p>
          <a:p>
            <a:pPr lvl="1"/>
            <a:r>
              <a:rPr lang="en-US" sz="1800" dirty="0" smtClean="0"/>
              <a:t>64 in a 4×4×4 </a:t>
            </a:r>
            <a:r>
              <a:rPr lang="en-US" sz="1800" dirty="0" smtClean="0"/>
              <a:t>configuration</a:t>
            </a:r>
          </a:p>
          <a:p>
            <a:pPr lvl="1"/>
            <a:r>
              <a:rPr lang="en-US" sz="1800" dirty="0" smtClean="0"/>
              <a:t>Regular annealing to preserve resolution and line shape?</a:t>
            </a:r>
            <a:endParaRPr lang="en-US" sz="1800" dirty="0" smtClean="0"/>
          </a:p>
          <a:p>
            <a:r>
              <a:rPr lang="en-US" sz="2000" dirty="0" smtClean="0"/>
              <a:t>Individual photon </a:t>
            </a:r>
            <a:r>
              <a:rPr lang="en-US" sz="2000" dirty="0" smtClean="0"/>
              <a:t>tagging, &gt;5 GB/day</a:t>
            </a:r>
            <a:endParaRPr lang="en-US" sz="2000" dirty="0" smtClean="0"/>
          </a:p>
          <a:p>
            <a:r>
              <a:rPr lang="en-US" sz="2000" dirty="0" err="1" smtClean="0"/>
              <a:t>Scintillator</a:t>
            </a:r>
            <a:r>
              <a:rPr lang="en-US" sz="2000" dirty="0" smtClean="0"/>
              <a:t>-based anti-coincidence shield</a:t>
            </a:r>
          </a:p>
          <a:p>
            <a:pPr lvl="1"/>
            <a:r>
              <a:rPr lang="en-US" sz="1800" dirty="0" smtClean="0"/>
              <a:t>In addition to background </a:t>
            </a:r>
            <a:r>
              <a:rPr lang="en-US" sz="1800" dirty="0" smtClean="0"/>
              <a:t>rejection via Compton </a:t>
            </a:r>
            <a:r>
              <a:rPr lang="en-US" sz="1800" dirty="0" smtClean="0"/>
              <a:t>imaging</a:t>
            </a:r>
            <a:endParaRPr lang="en-US" sz="1800" dirty="0" smtClean="0"/>
          </a:p>
          <a:p>
            <a:r>
              <a:rPr lang="en-US" sz="2000" dirty="0" smtClean="0"/>
              <a:t>20-meter boom with loose requirements on pointing/stability</a:t>
            </a:r>
          </a:p>
          <a:p>
            <a:pPr lvl="1"/>
            <a:r>
              <a:rPr lang="en-US" sz="1800" dirty="0" smtClean="0"/>
              <a:t>Or formation flying?</a:t>
            </a:r>
          </a:p>
          <a:p>
            <a:endParaRPr lang="en-US" sz="2000" dirty="0"/>
          </a:p>
        </p:txBody>
      </p:sp>
      <p:pic>
        <p:nvPicPr>
          <p:cNvPr id="6" name="Picture 4" descr="GRIPS SMEX Bus ADAM Boom"/>
          <p:cNvPicPr>
            <a:picLocks noChangeAspect="1" noChangeArrowheads="1"/>
          </p:cNvPicPr>
          <p:nvPr/>
        </p:nvPicPr>
        <p:blipFill>
          <a:blip r:embed="rId2" cstate="print"/>
          <a:srcRect t="7291" r="1109" b="7646"/>
          <a:stretch>
            <a:fillRect/>
          </a:stretch>
        </p:blipFill>
        <p:spPr bwMode="auto">
          <a:xfrm>
            <a:off x="2209800" y="4800600"/>
            <a:ext cx="475456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7010400" y="5983288"/>
            <a:ext cx="1676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Illustration of a 20-meter boom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Instrument 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5” minimum angular resolution (compared to 35” with </a:t>
            </a:r>
            <a:r>
              <a:rPr lang="en-US" i="1" dirty="0" smtClean="0"/>
              <a:t>RHESSI</a:t>
            </a:r>
            <a:r>
              <a:rPr lang="en-US" dirty="0" smtClean="0"/>
              <a:t>)</a:t>
            </a:r>
          </a:p>
          <a:p>
            <a:r>
              <a:rPr lang="en-US" dirty="0" smtClean="0"/>
              <a:t>Point-response function virtually free of </a:t>
            </a:r>
            <a:r>
              <a:rPr lang="en-US" dirty="0" err="1" smtClean="0"/>
              <a:t>sidelobes</a:t>
            </a:r>
            <a:endParaRPr lang="en-US" dirty="0" smtClean="0"/>
          </a:p>
          <a:p>
            <a:r>
              <a:rPr lang="en-US" dirty="0" smtClean="0"/>
              <a:t>~1% minimum detectable polarization at 150–650 </a:t>
            </a:r>
            <a:r>
              <a:rPr lang="en-US" dirty="0" err="1" smtClean="0"/>
              <a:t>keV</a:t>
            </a:r>
            <a:endParaRPr lang="en-US" dirty="0" smtClean="0"/>
          </a:p>
          <a:p>
            <a:r>
              <a:rPr lang="en-US" dirty="0" smtClean="0"/>
              <a:t>3 </a:t>
            </a:r>
            <a:r>
              <a:rPr lang="en-US" dirty="0" err="1" smtClean="0"/>
              <a:t>keV</a:t>
            </a:r>
            <a:r>
              <a:rPr lang="en-US" dirty="0" smtClean="0"/>
              <a:t> to &gt;~10 </a:t>
            </a:r>
            <a:r>
              <a:rPr lang="en-US" dirty="0" err="1" smtClean="0"/>
              <a:t>MeV</a:t>
            </a:r>
            <a:r>
              <a:rPr lang="en-US" dirty="0" smtClean="0"/>
              <a:t>, resolution of 1.8 </a:t>
            </a:r>
            <a:r>
              <a:rPr lang="en-US" dirty="0" err="1" smtClean="0"/>
              <a:t>keV</a:t>
            </a:r>
            <a:r>
              <a:rPr lang="en-US" dirty="0" smtClean="0"/>
              <a:t> at 662 </a:t>
            </a:r>
            <a:r>
              <a:rPr lang="en-US" dirty="0" err="1" smtClean="0"/>
              <a:t>keV</a:t>
            </a:r>
            <a:endParaRPr lang="en-US" dirty="0" smtClean="0"/>
          </a:p>
          <a:p>
            <a:r>
              <a:rPr lang="en-US" dirty="0" smtClean="0"/>
              <a:t>Simultaneous imaging, </a:t>
            </a:r>
            <a:r>
              <a:rPr lang="en-US" dirty="0" err="1" smtClean="0"/>
              <a:t>polarimetry</a:t>
            </a:r>
            <a:r>
              <a:rPr lang="en-US" dirty="0" smtClean="0"/>
              <a:t>, and spectroscopy</a:t>
            </a: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sz="half" idx="2"/>
          </p:nvPr>
        </p:nvGraphicFramePr>
        <p:xfrm>
          <a:off x="4648200" y="2021840"/>
          <a:ext cx="4038633" cy="23977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95294"/>
                <a:gridCol w="795294"/>
                <a:gridCol w="857457"/>
                <a:gridCol w="795294"/>
                <a:gridCol w="795294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Energy (</a:t>
                      </a:r>
                      <a:r>
                        <a:rPr lang="en-US" dirty="0" err="1" smtClean="0"/>
                        <a:t>MeV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marL="44183" marR="44183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i="0" dirty="0" smtClean="0"/>
                        <a:t>Effective</a:t>
                      </a:r>
                      <a:r>
                        <a:rPr lang="en-US" i="0" baseline="0" dirty="0" smtClean="0"/>
                        <a:t> </a:t>
                      </a:r>
                      <a:r>
                        <a:rPr lang="en-US" i="0" dirty="0" smtClean="0"/>
                        <a:t>area, spectroscopy (cm</a:t>
                      </a:r>
                      <a:r>
                        <a:rPr lang="en-US" i="0" baseline="30000" dirty="0" smtClean="0"/>
                        <a:t>2</a:t>
                      </a:r>
                      <a:r>
                        <a:rPr lang="en-US" i="0" dirty="0" smtClean="0"/>
                        <a:t>)</a:t>
                      </a:r>
                      <a:endParaRPr lang="en-US" i="0" dirty="0"/>
                    </a:p>
                  </a:txBody>
                  <a:tcPr marL="44183" marR="44183"/>
                </a:tc>
                <a:tc hMerge="1">
                  <a:txBody>
                    <a:bodyPr/>
                    <a:lstStyle/>
                    <a:p>
                      <a:endParaRPr lang="en-US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i="0" dirty="0" smtClean="0"/>
                        <a:t>Effective area, imaging (cm</a:t>
                      </a:r>
                      <a:r>
                        <a:rPr lang="en-US" i="0" baseline="30000" dirty="0" smtClean="0"/>
                        <a:t>2</a:t>
                      </a:r>
                      <a:r>
                        <a:rPr lang="en-US" i="0" dirty="0" smtClean="0"/>
                        <a:t>)</a:t>
                      </a:r>
                      <a:endParaRPr lang="en-US" i="0" dirty="0"/>
                    </a:p>
                  </a:txBody>
                  <a:tcPr marL="44183" marR="44183"/>
                </a:tc>
                <a:tc hMerge="1">
                  <a:txBody>
                    <a:bodyPr/>
                    <a:lstStyle/>
                    <a:p>
                      <a:endParaRPr lang="en-US" i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GRIPS</a:t>
                      </a:r>
                      <a:endParaRPr lang="en-US" i="1" dirty="0"/>
                    </a:p>
                  </a:txBody>
                  <a:tcPr marL="44183" marR="441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RHESSI</a:t>
                      </a:r>
                      <a:endParaRPr lang="en-US" i="1" dirty="0"/>
                    </a:p>
                  </a:txBody>
                  <a:tcPr marL="44183" marR="441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GRIPS</a:t>
                      </a:r>
                      <a:endParaRPr lang="en-US" i="1" dirty="0"/>
                    </a:p>
                  </a:txBody>
                  <a:tcPr marL="44183" marR="441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RHESSI</a:t>
                      </a:r>
                      <a:endParaRPr lang="en-US" i="1" dirty="0"/>
                    </a:p>
                  </a:txBody>
                  <a:tcPr marL="44183" marR="44183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0.511</a:t>
                      </a:r>
                      <a:endParaRPr lang="en-US" dirty="0"/>
                    </a:p>
                  </a:txBody>
                  <a:tcPr marL="44183" marR="441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~150</a:t>
                      </a:r>
                      <a:endParaRPr lang="en-US" dirty="0"/>
                    </a:p>
                  </a:txBody>
                  <a:tcPr marL="44183" marR="441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 marL="44183" marR="441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~96</a:t>
                      </a:r>
                      <a:endParaRPr lang="en-US" dirty="0"/>
                    </a:p>
                  </a:txBody>
                  <a:tcPr marL="44183" marR="441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6.0</a:t>
                      </a:r>
                      <a:endParaRPr lang="en-US" dirty="0"/>
                    </a:p>
                  </a:txBody>
                  <a:tcPr marL="44183" marR="44183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2.223</a:t>
                      </a:r>
                    </a:p>
                  </a:txBody>
                  <a:tcPr marL="44183" marR="441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~52</a:t>
                      </a:r>
                      <a:endParaRPr lang="en-US" dirty="0"/>
                    </a:p>
                  </a:txBody>
                  <a:tcPr marL="44183" marR="441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 marL="44183" marR="441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~25</a:t>
                      </a:r>
                      <a:endParaRPr lang="en-US" dirty="0"/>
                    </a:p>
                  </a:txBody>
                  <a:tcPr marL="44183" marR="441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3.3</a:t>
                      </a:r>
                      <a:endParaRPr lang="en-US" dirty="0"/>
                    </a:p>
                  </a:txBody>
                  <a:tcPr marL="44183" marR="44183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4.4</a:t>
                      </a:r>
                      <a:endParaRPr lang="en-US" dirty="0"/>
                    </a:p>
                  </a:txBody>
                  <a:tcPr marL="44183" marR="441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~27</a:t>
                      </a:r>
                      <a:endParaRPr lang="en-US" dirty="0"/>
                    </a:p>
                  </a:txBody>
                  <a:tcPr marL="44183" marR="441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marL="44183" marR="441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~5</a:t>
                      </a:r>
                      <a:endParaRPr lang="en-US" dirty="0"/>
                    </a:p>
                  </a:txBody>
                  <a:tcPr marL="44183" marR="441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1.7</a:t>
                      </a:r>
                      <a:endParaRPr lang="en-US" dirty="0"/>
                    </a:p>
                  </a:txBody>
                  <a:tcPr marL="44183" marR="44183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0" y="458366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4×4×4 configuration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959</TotalTime>
  <Words>317</Words>
  <Application>Microsoft Office PowerPoint</Application>
  <PresentationFormat>On-screen Show (4:3)</PresentationFormat>
  <Paragraphs>67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Gamma-ray imager/polarimeter concept based on GRIPS</vt:lpstr>
      <vt:lpstr>Measurements and science objectives</vt:lpstr>
      <vt:lpstr>Instrument technologies</vt:lpstr>
      <vt:lpstr>Instrument concept</vt:lpstr>
      <vt:lpstr>Instrument capabilities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Gamma-ray imager/polarimeter concept based on GRIPS</dc:title>
  <dc:creator>ayshih</dc:creator>
  <cp:lastModifiedBy>Albert Y. Shih</cp:lastModifiedBy>
  <cp:revision>37</cp:revision>
  <dcterms:created xsi:type="dcterms:W3CDTF">2006-08-16T00:00:00Z</dcterms:created>
  <dcterms:modified xsi:type="dcterms:W3CDTF">2010-08-06T13:53:51Z</dcterms:modified>
</cp:coreProperties>
</file>