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AE16-6B3B-49E4-97EC-7D7920CCCD8E}" type="datetimeFigureOut">
              <a:rPr lang="en-US" smtClean="0"/>
              <a:t>8/6/2010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F33D-F04C-4BDD-A38F-3E74CF15C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/>
              <a:t>We invite you to write a concept paper </a:t>
            </a:r>
            <a:r>
              <a:rPr lang="en-US" sz="2000" dirty="0">
                <a:solidFill>
                  <a:srgbClr val="FF0000"/>
                </a:solidFill>
              </a:rPr>
              <a:t>(e.g., mission, observation, theory, or modeling activity)</a:t>
            </a:r>
            <a:r>
              <a:rPr lang="en-US" sz="2000" dirty="0"/>
              <a:t> that promises to advance an existing or new scientific </a:t>
            </a:r>
            <a:r>
              <a:rPr lang="en-US" sz="2000" dirty="0" smtClean="0"/>
              <a:t>objective…</a:t>
            </a:r>
          </a:p>
          <a:p>
            <a:pPr>
              <a:buNone/>
            </a:pPr>
            <a:r>
              <a:rPr lang="en-US" sz="2000" dirty="0" smtClean="0"/>
              <a:t>The concept papers should be no longer than </a:t>
            </a:r>
            <a:r>
              <a:rPr lang="en-US" sz="2000" dirty="0" smtClean="0">
                <a:solidFill>
                  <a:srgbClr val="FF0000"/>
                </a:solidFill>
              </a:rPr>
              <a:t>five single-spaced pages</a:t>
            </a:r>
            <a:r>
              <a:rPr lang="en-US" sz="2000" dirty="0" smtClean="0"/>
              <a:t> in length, excluding figures, tables, and references, and should provide the following information, if possible:</a:t>
            </a:r>
          </a:p>
          <a:p>
            <a:pPr>
              <a:buNone/>
            </a:pPr>
            <a:r>
              <a:rPr lang="en-US" sz="2000" dirty="0" smtClean="0"/>
              <a:t>1.  For proposed observations, technology innovations, or missions, a summary of the science concept, including the observational variable(s) to be measured, the characteristics of the measurement if known (accuracy, spatial and temporal resolution), and domain of the observation…</a:t>
            </a:r>
          </a:p>
          <a:p>
            <a:pPr>
              <a:buNone/>
            </a:pPr>
            <a:r>
              <a:rPr lang="en-US" sz="2000" dirty="0" smtClean="0"/>
              <a:t>2.  A description of how the proposed science concept will help advance solar and space physics science…</a:t>
            </a:r>
          </a:p>
          <a:p>
            <a:pPr>
              <a:buNone/>
            </a:pPr>
            <a:r>
              <a:rPr lang="en-US" sz="2000" dirty="0" smtClean="0"/>
              <a:t>3.  For proposed observations, technology innovations and missions, a </a:t>
            </a:r>
            <a:r>
              <a:rPr lang="en-US" sz="2000" dirty="0" smtClean="0">
                <a:solidFill>
                  <a:srgbClr val="FF0000"/>
                </a:solidFill>
              </a:rPr>
              <a:t>rough estimate of the total cost</a:t>
            </a:r>
            <a:r>
              <a:rPr lang="en-US" sz="2000" dirty="0" smtClean="0"/>
              <a:t> (FY10 dollars), including launch, of a proposed mission over ten years, if it can be estimated.  For an "operational" mission, the costs should include one-time costs associated with building the instrument and launch and ongoing operational costs.  Please describe the </a:t>
            </a:r>
            <a:r>
              <a:rPr lang="en-US" sz="2000" dirty="0" smtClean="0">
                <a:solidFill>
                  <a:srgbClr val="FF0000"/>
                </a:solidFill>
              </a:rPr>
              <a:t>supporting rationale </a:t>
            </a:r>
            <a:r>
              <a:rPr lang="en-US" sz="2000" dirty="0" smtClean="0"/>
              <a:t>for the total mission cost estimate …</a:t>
            </a:r>
          </a:p>
          <a:p>
            <a:pPr>
              <a:buNone/>
            </a:pPr>
            <a:r>
              <a:rPr lang="en-US" sz="2000" dirty="0" smtClean="0"/>
              <a:t>4.  A description of how the proposed concept meets one or more of the following criteria, which will be used to evaluate the candidate proposals:</a:t>
            </a:r>
          </a:p>
          <a:p>
            <a:pPr>
              <a:buNone/>
            </a:pPr>
            <a:r>
              <a:rPr lang="en-US" sz="2000" dirty="0" smtClean="0"/>
              <a:t>	a.  Is identified as a high priority or requirement in previous studies or roadmaps…;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b.  Makes a significant contribution to more than one of the Panel themes;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c.  Contributes to important scientific questions facing solar and space physics today;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d.  Contributes to applications and/or policy making…;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e.  Complements other observational systems or programs available;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f.  Is affordable (cost-benefit);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g.  Has an appropriate degree of readiness (technical, resources, people);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h.  Fits with other national and international plans and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Flares</a:t>
            </a:r>
          </a:p>
          <a:p>
            <a:pPr lvl="1"/>
            <a:r>
              <a:rPr lang="en-US" dirty="0" smtClean="0"/>
              <a:t>HXR imager/</a:t>
            </a:r>
            <a:r>
              <a:rPr lang="en-US" dirty="0" err="1" smtClean="0"/>
              <a:t>polarimeter</a:t>
            </a:r>
            <a:r>
              <a:rPr lang="en-US" dirty="0" smtClean="0"/>
              <a:t>/spectrometer</a:t>
            </a:r>
          </a:p>
          <a:p>
            <a:pPr lvl="1"/>
            <a:r>
              <a:rPr lang="en-US" dirty="0" smtClean="0"/>
              <a:t>SXR/EUV imager/spectrometer</a:t>
            </a:r>
          </a:p>
          <a:p>
            <a:pPr lvl="1"/>
            <a:r>
              <a:rPr lang="en-US" dirty="0" smtClean="0"/>
              <a:t>Gamma-ray imager/</a:t>
            </a:r>
            <a:r>
              <a:rPr lang="en-US" dirty="0" err="1" smtClean="0"/>
              <a:t>polarimeter</a:t>
            </a:r>
            <a:r>
              <a:rPr lang="en-US" dirty="0" smtClean="0"/>
              <a:t>/spectrometer</a:t>
            </a:r>
          </a:p>
          <a:p>
            <a:r>
              <a:rPr lang="en-US" dirty="0" smtClean="0"/>
              <a:t>CMEs</a:t>
            </a:r>
          </a:p>
          <a:p>
            <a:pPr lvl="1"/>
            <a:r>
              <a:rPr lang="en-US" dirty="0" smtClean="0"/>
              <a:t>Spectroscopic coronagraph, both white-light and UV, up to 10 </a:t>
            </a:r>
            <a:r>
              <a:rPr lang="en-US" dirty="0" err="1" smtClean="0"/>
              <a:t>Rsun</a:t>
            </a:r>
            <a:endParaRPr lang="en-US" dirty="0" smtClean="0"/>
          </a:p>
          <a:p>
            <a:r>
              <a:rPr lang="en-US" dirty="0" err="1" smtClean="0"/>
              <a:t>Chromosphere</a:t>
            </a:r>
            <a:r>
              <a:rPr lang="en-US" dirty="0" smtClean="0"/>
              <a:t> and transition region</a:t>
            </a:r>
          </a:p>
          <a:p>
            <a:pPr lvl="1"/>
            <a:r>
              <a:rPr lang="en-US" dirty="0" smtClean="0"/>
              <a:t>White-light spectrometer/imager</a:t>
            </a:r>
          </a:p>
          <a:p>
            <a:r>
              <a:rPr lang="en-US" dirty="0" smtClean="0"/>
              <a:t>Acceleration by CME-associated shocks</a:t>
            </a:r>
          </a:p>
          <a:p>
            <a:pPr lvl="1"/>
            <a:r>
              <a:rPr lang="en-US" dirty="0" smtClean="0"/>
              <a:t>ENA imager/spectrometer</a:t>
            </a:r>
          </a:p>
          <a:p>
            <a:pPr lvl="1"/>
            <a:r>
              <a:rPr lang="en-US" dirty="0" smtClean="0"/>
              <a:t>In situ SEP measurements</a:t>
            </a:r>
          </a:p>
          <a:p>
            <a:pPr lvl="1"/>
            <a:r>
              <a:rPr lang="en-US" dirty="0" smtClean="0"/>
              <a:t>GLE measurements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Neutrons</a:t>
            </a:r>
          </a:p>
          <a:p>
            <a:pPr lvl="1"/>
            <a:r>
              <a:rPr lang="en-US" dirty="0" smtClean="0"/>
              <a:t>THz</a:t>
            </a:r>
          </a:p>
          <a:p>
            <a:pPr lvl="1"/>
            <a:r>
              <a:rPr lang="en-US" dirty="0" smtClean="0"/>
              <a:t>Low-frequency radio (down to kHz)</a:t>
            </a:r>
          </a:p>
          <a:p>
            <a:pPr lvl="1"/>
            <a:r>
              <a:rPr lang="en-US" dirty="0" smtClean="0"/>
              <a:t>Microwave/</a:t>
            </a:r>
            <a:r>
              <a:rPr lang="en-US" dirty="0" err="1" smtClean="0"/>
              <a:t>decimetric</a:t>
            </a:r>
            <a:r>
              <a:rPr lang="en-US" dirty="0" smtClean="0"/>
              <a:t> imager/spectrometer (ATST)</a:t>
            </a:r>
          </a:p>
          <a:p>
            <a:pPr lvl="1"/>
            <a:r>
              <a:rPr lang="en-US" dirty="0" smtClean="0"/>
              <a:t>Lyman-alpha and Ballmer continuum</a:t>
            </a:r>
            <a:r>
              <a:rPr lang="en-US" smtClean="0"/>
              <a:t>, also wings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 Y. Shih</dc:creator>
  <cp:lastModifiedBy>Albert Y. Shih</cp:lastModifiedBy>
  <cp:revision>3</cp:revision>
  <dcterms:created xsi:type="dcterms:W3CDTF">2010-08-06T15:18:26Z</dcterms:created>
  <dcterms:modified xsi:type="dcterms:W3CDTF">2010-08-06T15:43:32Z</dcterms:modified>
</cp:coreProperties>
</file>